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3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Lst>
  <p:sldSz cx="9144000" cy="5143500" type="screen16x9"/>
  <p:notesSz cx="6858000" cy="9144000"/>
  <p:embeddedFontLst>
    <p:embeddedFont>
      <p:font typeface="Lato" panose="020B0604020202020204" charset="0"/>
      <p:regular r:id="rId31"/>
      <p:bold r:id="rId32"/>
      <p:italic r:id="rId33"/>
      <p:boldItalic r:id="rId34"/>
    </p:embeddedFont>
    <p:embeddedFont>
      <p:font typeface="Raleway"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EEBC2B0-9CB7-4634-A8DD-6ED6F7CAADF2}">
  <a:tblStyle styleId="{7EEBC2B0-9CB7-4634-A8DD-6ED6F7CAAD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5268" autoAdjust="0"/>
  </p:normalViewPr>
  <p:slideViewPr>
    <p:cSldViewPr snapToGrid="0">
      <p:cViewPr varScale="1">
        <p:scale>
          <a:sx n="114" d="100"/>
          <a:sy n="114" d="100"/>
        </p:scale>
        <p:origin x="586" y="9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rezi.com/view/UjYhCDTCz09TAO4AEPdJ/"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orms.gle/E6xmEtv5VXCgmTkr5"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b9a0b07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cb9a0b07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49c3d00af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49c3d00af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One of our best ideas to use the element of play online was to use a scavenger hunt for items around your house. We called this program "Move and Groove Story Hour." We wanted to try to incorporate the elements of story time with a big play and movement element. These scavenger hunts went over SO well! We started with music, songs, and the scavenger hunt. The items children found we then used in the story that we told. Our ability to call back to the items they found and to use them in the story was huge! It was a great success for this program.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bringing our story times back in person we have kept many of these elements. We still offer a variety of storytimes for preschoolers, some that are more open as well as some with more structure. In our prek storytime, </a:t>
            </a:r>
            <a:r>
              <a:rPr lang="en" u="sng">
                <a:solidFill>
                  <a:schemeClr val="dk1"/>
                </a:solidFill>
              </a:rPr>
              <a:t>Read, Set, Read!</a:t>
            </a:r>
            <a:r>
              <a:rPr lang="en">
                <a:solidFill>
                  <a:schemeClr val="dk1"/>
                </a:solidFill>
              </a:rPr>
              <a:t> we continue to use the ECRTR curriculum to connect our program to practice. We have developed and outline activities for these elements and have shared this with parents. We have also continued to learn from our covid, online programs and implement activities that keep kids moving and interacting with the story.   </a:t>
            </a:r>
            <a:r>
              <a:rPr lang="en" u="sng">
                <a:solidFill>
                  <a:srgbClr val="1155CC"/>
                </a:solidFill>
                <a:hlinkClick r:id="rId3">
                  <a:extLst>
                    <a:ext uri="{A12FA001-AC4F-418D-AE19-62706E023703}">
                      <ahyp:hlinkClr xmlns:ahyp="http://schemas.microsoft.com/office/drawing/2018/hyperlinkcolor" val="tx"/>
                    </a:ext>
                  </a:extLst>
                </a:hlinkClick>
              </a:rPr>
              <a:t>Poster session presented at ILA 2020 for Move and Groove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fe5cdffc4e_26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fe5cdffc4e_26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Originally planned as a pre-pandemic program, this turned out to be one of the only in person programs I could offer.  It was easy to adapt it to outside, and the first time we held it we required masks and had hand sanitizer stations upon arrival.  We spread out our tables and were able to social distance.  Post pandemic, this is still one of our most popular programs and though we lost our space at BPL temporarily due to construction, we partnered with a local nonprofit at their request to host a pop up plant swap at their harvest festival on 10/22.  This program lends itself well to a popup format, which we found accessible and easy to plan both during and after the pandemic.</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fe5cdffc4e_26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gfe5cdffc4e_26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I realized our library didn’t have cool things for adults to pick up during the pandemic like we had for kids and teens.  A library friend in Ohio shared that she hosted a grab and go spice kit and that staff was measuring out spices in their workroom and bagging it themselves with grocery store supplies.  I realized we had an opportunity to help an independent local spice store who could professional pack and seal sample sizes because at this stage in the pandemic, so much was unknown and people were wary of “many hands”.  We gained new library supporters that were wanting to support Bloomington Spice Works and he got new customers that were library patrons unfamiliar with the store. It was so popular (and our library board went nuts for it) and had long waiting lists.  We realized there is a need for adult age targeted take and makes, something our library never did before the pandemic.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49c3d00af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49c3d00af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Community Wide Scavenger Hunts</a:t>
            </a:r>
            <a:r>
              <a:rPr lang="en">
                <a:solidFill>
                  <a:schemeClr val="dk1"/>
                </a:solidFill>
              </a:rPr>
              <a:t>: Had not done previously. Needed a safe way to interact with our patrons while our library was closed or while we could not do in person programs. Partnered with our downtown area to display "I SPY" like posters in their windows, families collected and unscrambled letters to win prizes. Code Hunters. This began as a summer program, but then we repeated another version during the winter. This helped to engage families in those colder months and also brought more business to Uptown.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also hosted scavenger hunts in the town parks. Families would start at one yard sign in the park and have to use codes, unscramble riddles, or perform activities to get to the next clue in the park. (pirate and knight themed) We will continue these types of scavenger hunts. They helped the library and Uptown.  In addition to scavenger hunts, we have also increased our story walks. These are hosted at more parks, we have expanded to provide story walks for wider audiences and not just kids (poetry walk, history walk, spooky stories). </a:t>
            </a:r>
            <a:endParaRPr>
              <a:solidFill>
                <a:schemeClr val="dk1"/>
              </a:solidFill>
            </a:endParaRPr>
          </a:p>
          <a:p>
            <a:pPr marL="0" lvl="0" indent="0" algn="l" rtl="0">
              <a:lnSpc>
                <a:spcPct val="115000"/>
              </a:lnSpc>
              <a:spcBef>
                <a:spcPts val="0"/>
              </a:spcBef>
              <a:spcAft>
                <a:spcPts val="0"/>
              </a:spcAft>
              <a:buNone/>
            </a:pPr>
            <a:r>
              <a:rPr lang="en">
                <a:solidFill>
                  <a:schemeClr val="dk1"/>
                </a:solidFill>
              </a:rPr>
              <a:t>We were able to take and continue to move programming outside of our building and have reached more people throughout the community.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49c3d00af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49c3d00af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51357953a0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g151357953a0_2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cb9a0b074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cb9a0b074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Virtual events are still popular and this particular program (IL Libraries Present) gives us the ability to book big speakers we wouldn’t normally be able to afford.  That said, it takes good marketing efforts on your part to boost participation.  Our largest draw so far was Nick Offerman.  If I do special promotions of the event the turnout is much larger.  Example: I had our marketing team make bookmarks to put in the authors books one month ahead of the event.  This leads to higher attendance.  For this program, I’m leaving free bookmarks at our local “goth shop” The Haunted Wraith, who also kindly promotes my true crime book club in a similar way.  These programs often depend on social media for their success as well.  People may love the author but if they can’t do zoom they won’t go.</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fe5cdffc4e_26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fe5cdffc4e_26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dirty="0"/>
              <a:t>If you are an introvert like me this may be uncomfortable to hear but my best events have come about because I’ve made connections with colleagues at other libraries and also introduced myself to local organizations and asked to brainstorm about how we can work together :)  Making friends!  We never could have pulled off Pride in the Park alone.  We reached out to our friends at NPL, and I had made connections with PFLAG B-N and Prairie Pride Coalition at an earlier community event.  I asked if they would be interested in having an outdoor event at a bookmobile stop at a local park.  They agreed and brought ISU police and Bloomington City Police as both of those departments had staff that wanted to participate. We had crafts, take and make pins, a story time, and swag/informational materials from all organizations involved.  Later this summer we didn’t let our building construction keep us from offering in person programs, which our patrons were starting to request again.  One of our librarians reached out to NPL and we co-hosted a beekeeping program at their library as a program that benefited both communities!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fe5cdffc4e_2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fe5cdffc4e_2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 program, funded by a grant awarded by the Illinois State Library, using funds provided by the American Rescue Plan Act of 2021 (ARPA).</a:t>
            </a:r>
            <a:endParaRPr dirty="0"/>
          </a:p>
          <a:p>
            <a:pPr marL="0" lvl="0" indent="0" algn="l" rtl="0">
              <a:spcBef>
                <a:spcPts val="0"/>
              </a:spcBef>
              <a:spcAft>
                <a:spcPts val="0"/>
              </a:spcAft>
              <a:buNone/>
            </a:pPr>
            <a:r>
              <a:rPr lang="en" dirty="0"/>
              <a:t>15 planned programs, 3/month for January-May 2022.</a:t>
            </a:r>
            <a:endParaRPr dirty="0"/>
          </a:p>
          <a:p>
            <a:pPr marL="0" lvl="0" indent="0" algn="l" rtl="0">
              <a:spcBef>
                <a:spcPts val="0"/>
              </a:spcBef>
              <a:spcAft>
                <a:spcPts val="0"/>
              </a:spcAft>
              <a:buNone/>
            </a:pPr>
            <a:r>
              <a:rPr lang="en" dirty="0"/>
              <a:t>Three types of programs</a:t>
            </a:r>
            <a:endParaRPr dirty="0"/>
          </a:p>
          <a:p>
            <a:pPr marL="0" lvl="0" indent="0" algn="l" rtl="0">
              <a:spcBef>
                <a:spcPts val="0"/>
              </a:spcBef>
              <a:spcAft>
                <a:spcPts val="0"/>
              </a:spcAft>
              <a:buNone/>
            </a:pPr>
            <a:r>
              <a:rPr lang="en" dirty="0"/>
              <a:t>Job search/career development programs from professional speakers. These were all presented virtually. The virtual format allowed me to book speakers from outside our area. Programs took place on weekday evenings and were well received.</a:t>
            </a:r>
            <a:endParaRPr dirty="0"/>
          </a:p>
          <a:p>
            <a:pPr marL="0" lvl="0" indent="0" algn="l" rtl="0">
              <a:spcBef>
                <a:spcPts val="0"/>
              </a:spcBef>
              <a:spcAft>
                <a:spcPts val="0"/>
              </a:spcAft>
              <a:buNone/>
            </a:pPr>
            <a:r>
              <a:rPr lang="en" dirty="0"/>
              <a:t>Presentations from local groups like Dreams Are Possible (helps women retrain into higher paying jobs) and CareerLink (our local WorkNet center) about services they provide. Scheduled these as hybrid programs. Most attended virtually (for Dreams Are Possible, we canceled in-person because everyone had signed up for virtual).</a:t>
            </a:r>
            <a:endParaRPr dirty="0"/>
          </a:p>
          <a:p>
            <a:pPr marL="0" lvl="0" indent="0" algn="l" rtl="0">
              <a:spcBef>
                <a:spcPts val="0"/>
              </a:spcBef>
              <a:spcAft>
                <a:spcPts val="0"/>
              </a:spcAft>
              <a:buNone/>
            </a:pPr>
            <a:r>
              <a:rPr lang="en" dirty="0"/>
              <a:t>Classes from library staff (me) on digital tools and skills related to employment/job searching. Presented virtually during the day.</a:t>
            </a:r>
            <a:endParaRPr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cb9a0b07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cb9a0b07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 the virtual programs from outside presenters, very positive feedback. One survey respondent asked for more virtual career programs, particularly in the evenings.</a:t>
            </a:r>
            <a:endParaRPr dirty="0"/>
          </a:p>
          <a:p>
            <a:pPr marL="0" lvl="0" indent="0" algn="l" rtl="0">
              <a:spcBef>
                <a:spcPts val="0"/>
              </a:spcBef>
              <a:spcAft>
                <a:spcPts val="0"/>
              </a:spcAft>
              <a:buNone/>
            </a:pPr>
            <a:r>
              <a:rPr lang="en" dirty="0"/>
              <a:t>For staff-led programs, received praise for the virtual lunch and learn format. It seemed to work well for more lecture-style programs, such as Free Online Learning Opportunities, LinkedIn, and ATS-Ready Resumes.</a:t>
            </a:r>
            <a:endParaRPr dirty="0"/>
          </a:p>
          <a:p>
            <a:pPr marL="0" lvl="0" indent="0" algn="l" rtl="0">
              <a:spcBef>
                <a:spcPts val="0"/>
              </a:spcBef>
              <a:spcAft>
                <a:spcPts val="0"/>
              </a:spcAft>
              <a:buNone/>
            </a:pPr>
            <a:r>
              <a:rPr lang="en" dirty="0"/>
              <a:t>For staff-led programs that got more in-depth on digital products, like the Google Tools series, did receive feedback asking for more in-person technology classes once the pandemic has passed.</a:t>
            </a:r>
            <a:endParaRPr dirty="0"/>
          </a:p>
          <a:p>
            <a:pPr marL="0" lvl="0" indent="0" algn="l" rtl="0">
              <a:spcBef>
                <a:spcPts val="0"/>
              </a:spcBef>
              <a:spcAft>
                <a:spcPts val="0"/>
              </a:spcAft>
              <a:buNone/>
            </a:pPr>
            <a:r>
              <a:rPr lang="en" dirty="0"/>
              <a:t>Don’t have these particular programs planned at the moment, but learned a lot about job/tech class formats for the future.</a:t>
            </a:r>
            <a:endParaRPr dirty="0"/>
          </a:p>
          <a:p>
            <a:pPr marL="0" lvl="0" indent="0" algn="l" rtl="0">
              <a:spcBef>
                <a:spcPts val="0"/>
              </a:spcBef>
              <a:spcAft>
                <a:spcPts val="0"/>
              </a:spcAft>
              <a:buNone/>
            </a:pPr>
            <a:r>
              <a:rPr lang="en" dirty="0"/>
              <a:t>Many of these programs were done by library staff or by community partners for free, only cost is time and an institutional Zoom license.</a:t>
            </a:r>
            <a:endParaRPr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530b21a02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530b21a02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cb9a0b074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cb9a0b074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Purchased a Meeting Owl, began to use in January 2022.</a:t>
            </a:r>
            <a:endParaRPr dirty="0"/>
          </a:p>
          <a:p>
            <a:pPr marL="0" lvl="0" indent="0" algn="l" rtl="0">
              <a:spcBef>
                <a:spcPts val="0"/>
              </a:spcBef>
              <a:spcAft>
                <a:spcPts val="0"/>
              </a:spcAft>
              <a:buNone/>
            </a:pPr>
            <a:r>
              <a:rPr lang="en" dirty="0"/>
              <a:t>Combination speaker, microphone and 360-degree camera, integrates with Zoom. Camera automatically follows person who is speaking, also has a presenter lock mode. More robust hybrid experience than a static camera.</a:t>
            </a:r>
            <a:endParaRPr dirty="0"/>
          </a:p>
          <a:p>
            <a:pPr marL="0" lvl="0" indent="0" algn="l" rtl="0">
              <a:spcBef>
                <a:spcPts val="0"/>
              </a:spcBef>
              <a:spcAft>
                <a:spcPts val="0"/>
              </a:spcAft>
              <a:buNone/>
            </a:pPr>
            <a:r>
              <a:rPr lang="en" dirty="0"/>
              <a:t>Two types of programs</a:t>
            </a:r>
            <a:endParaRPr dirty="0"/>
          </a:p>
          <a:p>
            <a:pPr marL="0" lvl="0" indent="0" algn="l" rtl="0">
              <a:spcBef>
                <a:spcPts val="0"/>
              </a:spcBef>
              <a:spcAft>
                <a:spcPts val="0"/>
              </a:spcAft>
              <a:buNone/>
            </a:pPr>
            <a:r>
              <a:rPr lang="en" dirty="0"/>
              <a:t>Lecture programs - Clearing Clutter in the New Year, Healthy Lifestyle That Lasts, History of McLean County</a:t>
            </a:r>
            <a:endParaRPr dirty="0"/>
          </a:p>
          <a:p>
            <a:pPr marL="0" lvl="0" indent="0" algn="l" rtl="0">
              <a:spcBef>
                <a:spcPts val="0"/>
              </a:spcBef>
              <a:spcAft>
                <a:spcPts val="0"/>
              </a:spcAft>
              <a:buNone/>
            </a:pPr>
            <a:r>
              <a:rPr lang="en" dirty="0"/>
              <a:t>Discussion programs - Genealogy meetup, book discussions</a:t>
            </a:r>
            <a:endParaRPr dirty="0"/>
          </a:p>
          <a:p>
            <a:pPr marL="0" lvl="0" indent="0" algn="l" rtl="0">
              <a:spcBef>
                <a:spcPts val="0"/>
              </a:spcBef>
              <a:spcAft>
                <a:spcPts val="0"/>
              </a:spcAft>
              <a:buNone/>
            </a:pPr>
            <a:r>
              <a:rPr lang="en" dirty="0"/>
              <a:t>Programs that were primarily attended online</a:t>
            </a:r>
            <a:endParaRPr dirty="0"/>
          </a:p>
          <a:p>
            <a:pPr marL="0" lvl="0" indent="0" algn="l" rtl="0">
              <a:spcBef>
                <a:spcPts val="0"/>
              </a:spcBef>
              <a:spcAft>
                <a:spcPts val="0"/>
              </a:spcAft>
              <a:buNone/>
            </a:pPr>
            <a:r>
              <a:rPr lang="en" dirty="0"/>
              <a:t>Clearing clutter, healthy eating, career programs</a:t>
            </a:r>
            <a:endParaRPr dirty="0"/>
          </a:p>
          <a:p>
            <a:pPr marL="0" lvl="0" indent="0" algn="l" rtl="0">
              <a:spcBef>
                <a:spcPts val="0"/>
              </a:spcBef>
              <a:spcAft>
                <a:spcPts val="0"/>
              </a:spcAft>
              <a:buNone/>
            </a:pPr>
            <a:r>
              <a:rPr lang="en" dirty="0"/>
              <a:t>For A History of New Philadelphia, we canceled the in-person component because almost all registrations were virtual, and the presenters would have been driving in. I used the Owl to create a hybrid program from our meeting room because people showed up at the library, not realizing the event was virtual (they had not registered).</a:t>
            </a:r>
            <a:endParaRPr dirty="0"/>
          </a:p>
          <a:p>
            <a:pPr marL="0" lvl="0" indent="0" algn="l" rtl="0">
              <a:spcBef>
                <a:spcPts val="0"/>
              </a:spcBef>
              <a:spcAft>
                <a:spcPts val="0"/>
              </a:spcAft>
              <a:buNone/>
            </a:pPr>
            <a:r>
              <a:rPr lang="en" dirty="0"/>
              <a:t>Programs that were primarily attended in-person</a:t>
            </a:r>
            <a:endParaRPr dirty="0"/>
          </a:p>
          <a:p>
            <a:pPr marL="0" lvl="0" indent="0" algn="l" rtl="0">
              <a:spcBef>
                <a:spcPts val="0"/>
              </a:spcBef>
              <a:spcAft>
                <a:spcPts val="0"/>
              </a:spcAft>
              <a:buNone/>
            </a:pPr>
            <a:r>
              <a:rPr lang="en" dirty="0"/>
              <a:t>Local history author writing A History of McLean County. He has a local following and people wanted to talk to him.</a:t>
            </a:r>
            <a:endParaRPr dirty="0"/>
          </a:p>
          <a:p>
            <a:pPr marL="0" lvl="0" indent="0" algn="l" rtl="0">
              <a:spcBef>
                <a:spcPts val="0"/>
              </a:spcBef>
              <a:spcAft>
                <a:spcPts val="0"/>
              </a:spcAft>
              <a:buNone/>
            </a:pPr>
            <a:r>
              <a:rPr lang="en" dirty="0"/>
              <a:t>Programs that are attended by both</a:t>
            </a:r>
            <a:endParaRPr dirty="0"/>
          </a:p>
          <a:p>
            <a:pPr marL="0" lvl="0" indent="0" algn="l" rtl="0">
              <a:spcBef>
                <a:spcPts val="0"/>
              </a:spcBef>
              <a:spcAft>
                <a:spcPts val="0"/>
              </a:spcAft>
              <a:buNone/>
            </a:pPr>
            <a:r>
              <a:rPr lang="en" dirty="0"/>
              <a:t>Genealogy meetup, book clubs</a:t>
            </a:r>
            <a:endParaRPr dirty="0"/>
          </a:p>
          <a:p>
            <a:pPr marL="0" lvl="0" indent="0" algn="l" rtl="0">
              <a:spcBef>
                <a:spcPts val="0"/>
              </a:spcBef>
              <a:spcAft>
                <a:spcPts val="0"/>
              </a:spcAft>
              <a:buNone/>
            </a:pPr>
            <a:r>
              <a:rPr lang="en" dirty="0"/>
              <a:t>Virtual option allows people to join from further away.</a:t>
            </a:r>
            <a:endParaRPr dirty="0"/>
          </a:p>
          <a:p>
            <a:pPr marL="0" lvl="0" indent="0" algn="l" rtl="0">
              <a:spcBef>
                <a:spcPts val="0"/>
              </a:spcBef>
              <a:spcAft>
                <a:spcPts val="0"/>
              </a:spcAft>
              <a:buNone/>
            </a:pPr>
            <a:r>
              <a:rPr lang="en" dirty="0"/>
              <a:t>For most events, one or the other seems to work better, and I have started planning accordingly.</a:t>
            </a:r>
            <a:endParaRPr dirty="0"/>
          </a:p>
          <a:p>
            <a:pPr marL="0" lvl="0" indent="0" algn="l" rtl="0">
              <a:spcBef>
                <a:spcPts val="0"/>
              </a:spcBef>
              <a:spcAft>
                <a:spcPts val="0"/>
              </a:spcAft>
              <a:buNone/>
            </a:pPr>
            <a:r>
              <a:rPr lang="en" dirty="0"/>
              <a:t>For the discussion-format programs, hybrid seems to be working well and we are continuing with that.</a:t>
            </a:r>
            <a:endParaRPr dirty="0"/>
          </a:p>
          <a:p>
            <a:pPr marL="0" lvl="0" indent="0" algn="l" rtl="0">
              <a:spcBef>
                <a:spcPts val="0"/>
              </a:spcBef>
              <a:spcAft>
                <a:spcPts val="0"/>
              </a:spcAft>
              <a:buNone/>
            </a:pPr>
            <a:r>
              <a:rPr lang="en" dirty="0"/>
              <a:t>If a Meeting Owl is not in your library’s budget, there are other options. Recommend checking out Programming Librarian webinar series on hybrid programs. </a:t>
            </a:r>
            <a:endParaRPr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51357953a0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g151357953a0_2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49c3d00af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49c3d00af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Library wide programming</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Pre pandemic we did little library wide programming. In looking to bring patrons back into our building, we were looking for a way to create community and to keep crowds low. In order to do this we planned library wide activities. We took advantage of all of the different spaces available. Patrons participated in crafts stations, VR stations, a seek and find, and were able to collect prizes throughout the day. We rolled this model out for winter in a program called, Winter Wonderland and continued on through the seasons with Hearts and Crafts in February and Staycation in March. Additionally we realized this model opened up possibilities to host not just seasonal programs but also larger cultural programs. We have expanded those offerings to include all ages. Examples of this include our Asian Heritage Celebration and Dia de los Libros. All of these programs saw a wide range of ages and everyone was able to participate in some way throughout the day. Some patrons stayed all day, while others popped in and out. The success of this model was that it could be modified so easily for any theme.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d251bb473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d251bb473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Something most of us were doing pre-pandemic, but expanding these has made a lot of sense. The expanded time frames work well for a variety of schedules, allow people to choose times when they are not around as many other people.</a:t>
            </a:r>
            <a:endParaRPr dirty="0"/>
          </a:p>
          <a:p>
            <a:pPr marL="0" lvl="0" indent="0" algn="l" rtl="0">
              <a:spcBef>
                <a:spcPts val="0"/>
              </a:spcBef>
              <a:spcAft>
                <a:spcPts val="0"/>
              </a:spcAft>
              <a:buNone/>
            </a:pPr>
            <a:r>
              <a:rPr lang="en" dirty="0"/>
              <a:t>Allow for serendipity - I typically run these in very public areas of the library, like our cafe, which is near the front desk. People drop in who did not know a program was taking place.</a:t>
            </a:r>
            <a:endParaRPr dirty="0"/>
          </a:p>
          <a:p>
            <a:pPr marL="0" lvl="0" indent="0" algn="l" rtl="0">
              <a:spcBef>
                <a:spcPts val="0"/>
              </a:spcBef>
              <a:spcAft>
                <a:spcPts val="0"/>
              </a:spcAft>
              <a:buNone/>
            </a:pPr>
            <a:r>
              <a:rPr lang="en" dirty="0"/>
              <a:t>VR</a:t>
            </a:r>
            <a:endParaRPr dirty="0"/>
          </a:p>
          <a:p>
            <a:pPr marL="0" lvl="0" indent="0" algn="l" rtl="0">
              <a:spcBef>
                <a:spcPts val="0"/>
              </a:spcBef>
              <a:spcAft>
                <a:spcPts val="0"/>
              </a:spcAft>
              <a:buNone/>
            </a:pPr>
            <a:r>
              <a:rPr lang="en" dirty="0"/>
              <a:t>Did similar programs pre-pandemic.</a:t>
            </a:r>
            <a:endParaRPr dirty="0"/>
          </a:p>
          <a:p>
            <a:pPr marL="0" lvl="0" indent="0" algn="l" rtl="0">
              <a:spcBef>
                <a:spcPts val="0"/>
              </a:spcBef>
              <a:spcAft>
                <a:spcPts val="0"/>
              </a:spcAft>
              <a:buNone/>
            </a:pPr>
            <a:r>
              <a:rPr lang="en" dirty="0"/>
              <a:t>Ran a drop-in program for AAPI Heritage Month on Asian American History.</a:t>
            </a:r>
            <a:endParaRPr dirty="0"/>
          </a:p>
          <a:p>
            <a:pPr marL="0" lvl="0" indent="0" algn="l" rtl="0">
              <a:spcBef>
                <a:spcPts val="0"/>
              </a:spcBef>
              <a:spcAft>
                <a:spcPts val="0"/>
              </a:spcAft>
              <a:buNone/>
            </a:pPr>
            <a:r>
              <a:rPr lang="en" dirty="0"/>
              <a:t>Pronoun Pins</a:t>
            </a:r>
            <a:endParaRPr dirty="0"/>
          </a:p>
          <a:p>
            <a:pPr marL="0" lvl="0" indent="0" algn="l" rtl="0">
              <a:spcBef>
                <a:spcPts val="0"/>
              </a:spcBef>
              <a:spcAft>
                <a:spcPts val="0"/>
              </a:spcAft>
              <a:buNone/>
            </a:pPr>
            <a:r>
              <a:rPr lang="en" dirty="0"/>
              <a:t>Drop-in, very popular</a:t>
            </a:r>
            <a:endParaRPr dirty="0"/>
          </a:p>
          <a:p>
            <a:pPr marL="0" lvl="0" indent="0" algn="l" rtl="0">
              <a:spcBef>
                <a:spcPts val="0"/>
              </a:spcBef>
              <a:spcAft>
                <a:spcPts val="0"/>
              </a:spcAft>
              <a:buNone/>
            </a:pPr>
            <a:r>
              <a:rPr lang="en" dirty="0"/>
              <a:t>Vision Boards</a:t>
            </a:r>
            <a:endParaRPr dirty="0"/>
          </a:p>
          <a:p>
            <a:pPr marL="0" lvl="0" indent="0" algn="l" rtl="0">
              <a:spcBef>
                <a:spcPts val="0"/>
              </a:spcBef>
              <a:spcAft>
                <a:spcPts val="0"/>
              </a:spcAft>
              <a:buNone/>
            </a:pPr>
            <a:r>
              <a:rPr lang="en" dirty="0"/>
              <a:t>Passive - just left supplies out all day, tidied up occasionally.</a:t>
            </a:r>
            <a:endParaRPr dirty="0"/>
          </a:p>
          <a:p>
            <a:pPr marL="0" lvl="0" indent="0" algn="l" rtl="0">
              <a:spcBef>
                <a:spcPts val="0"/>
              </a:spcBef>
              <a:spcAft>
                <a:spcPts val="0"/>
              </a:spcAft>
              <a:buNone/>
            </a:pPr>
            <a:r>
              <a:rPr lang="en" dirty="0"/>
              <a:t>These programs work particularly well for times like December, when schedules are very busy and people are less likely to come to the library for a synchronous program (and staff have less time and energy to execute a program).</a:t>
            </a:r>
            <a:endParaRPr dirty="0"/>
          </a:p>
          <a:p>
            <a:pPr marL="0" lvl="0" indent="0" algn="l" rtl="0">
              <a:spcBef>
                <a:spcPts val="0"/>
              </a:spcBef>
              <a:spcAft>
                <a:spcPts val="0"/>
              </a:spcAft>
              <a:buNone/>
            </a:pPr>
            <a:r>
              <a:rPr lang="en" dirty="0"/>
              <a:t>Passive and drop-in programs can be done at any budget.</a:t>
            </a:r>
            <a:endParaRPr dirty="0"/>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251bb473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251bb473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49c3d00af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49c3d00af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u="sng">
                <a:solidFill>
                  <a:srgbClr val="1155CC"/>
                </a:solidFill>
                <a:hlinkClick r:id="rId3">
                  <a:extLst>
                    <a:ext uri="{A12FA001-AC4F-418D-AE19-62706E023703}">
                      <ahyp:hlinkClr xmlns:ahyp="http://schemas.microsoft.com/office/drawing/2018/hyperlinkcolor" val="tx"/>
                    </a:ext>
                  </a:extLst>
                </a:hlinkClick>
              </a:rPr>
              <a:t>Fall Programs Survey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530b21a02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530b21a02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reason why there is no simple matrix or formula for determining what should be in-person, virtual, hybrid, etc. is that every community is different. What works in one library does not necessarily work in another. I changed libraries during the pandemic and the level of interest in virtual programs varied greatly from one community to the other, for instance.</a:t>
            </a:r>
            <a:endParaRPr dirty="0"/>
          </a:p>
          <a:p>
            <a:pPr marL="0" lvl="0" indent="0" algn="l" rtl="0">
              <a:spcBef>
                <a:spcPts val="0"/>
              </a:spcBef>
              <a:spcAft>
                <a:spcPts val="0"/>
              </a:spcAft>
              <a:buNone/>
            </a:pPr>
            <a:r>
              <a:rPr lang="en" dirty="0"/>
              <a:t>We are open for questions, and our email addresses are listed there on the slide, so you can contact us individually.</a:t>
            </a: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5b9d8b03d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5b9d8b03d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5b9d8b03d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5b9d8b03d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e965474a9_3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e965474a9_3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pandemic forced us to be creative in developing new program models, since we couldn’t welcome people into our buildings.</a:t>
            </a:r>
            <a:endParaRPr dirty="0"/>
          </a:p>
          <a:p>
            <a:pPr marL="0" lvl="0" indent="0" algn="l" rtl="0">
              <a:spcBef>
                <a:spcPts val="0"/>
              </a:spcBef>
              <a:spcAft>
                <a:spcPts val="0"/>
              </a:spcAft>
              <a:buNone/>
            </a:pPr>
            <a:r>
              <a:rPr lang="en" dirty="0"/>
              <a:t>We will discuss a variety of program models, some which were pre-pandemic programs that we had to adapt, and some which were new programs created for our new circumstances.</a:t>
            </a:r>
            <a:endParaRPr dirty="0"/>
          </a:p>
          <a:p>
            <a:pPr marL="0" lvl="0" indent="0" algn="l" rtl="0">
              <a:spcBef>
                <a:spcPts val="0"/>
              </a:spcBef>
              <a:spcAft>
                <a:spcPts val="0"/>
              </a:spcAft>
              <a:buNone/>
            </a:pPr>
            <a:r>
              <a:rPr lang="en" dirty="0"/>
              <a:t>We will examine what we learned from changing the way we thought about our programs. Did some models allow us to expand access to patrons we weren’t previously reaching due to schedules, transportation access or medical concerns? What worked well and what didn’t?</a:t>
            </a:r>
            <a:endParaRPr dirty="0"/>
          </a:p>
          <a:p>
            <a:pPr marL="0" lvl="0" indent="0" algn="l" rtl="0">
              <a:spcBef>
                <a:spcPts val="0"/>
              </a:spcBef>
              <a:spcAft>
                <a:spcPts val="0"/>
              </a:spcAft>
              <a:buNone/>
            </a:pPr>
            <a:r>
              <a:rPr lang="en" dirty="0"/>
              <a:t>Now that most of our pandemic-related restrictions have been lifted, what do these program models look like now? What are we keeping, and what are we leaving behind?</a:t>
            </a:r>
            <a:endParaRPr dirty="0"/>
          </a:p>
          <a:p>
            <a:pPr marL="0" lvl="0" indent="0" algn="l" rtl="0">
              <a:spcBef>
                <a:spcPts val="0"/>
              </a:spcBef>
              <a:spcAft>
                <a:spcPts val="0"/>
              </a:spcAft>
              <a:buNone/>
            </a:pPr>
            <a:r>
              <a:rPr lang="en" dirty="0"/>
              <a:t>Our libraries serve different communities, of different sizes, and what worked well for some of us did not work for others; we will dig into that as well.</a:t>
            </a:r>
            <a:endParaRP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49c3d00a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149c3d00af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Existing club that we offered pre-covid for 8-12 year olds and family style</a:t>
            </a:r>
            <a:endParaRPr>
              <a:solidFill>
                <a:schemeClr val="dk1"/>
              </a:solidFill>
            </a:endParaRPr>
          </a:p>
          <a:p>
            <a:pPr marL="0" lvl="0" indent="0" algn="l" rtl="0">
              <a:lnSpc>
                <a:spcPct val="115000"/>
              </a:lnSpc>
              <a:spcBef>
                <a:spcPts val="0"/>
              </a:spcBef>
              <a:spcAft>
                <a:spcPts val="0"/>
              </a:spcAft>
              <a:buSzPts val="1100"/>
              <a:buNone/>
            </a:pPr>
            <a:r>
              <a:rPr lang="en">
                <a:solidFill>
                  <a:schemeClr val="dk1"/>
                </a:solidFill>
              </a:rPr>
              <a:t>During covid, we presented this virtually with a kit pickup</a:t>
            </a:r>
            <a:endParaRPr>
              <a:solidFill>
                <a:schemeClr val="dk1"/>
              </a:solidFill>
            </a:endParaRPr>
          </a:p>
          <a:p>
            <a:pPr marL="0" lvl="0" indent="0" algn="l" rtl="0">
              <a:lnSpc>
                <a:spcPct val="115000"/>
              </a:lnSpc>
              <a:spcBef>
                <a:spcPts val="0"/>
              </a:spcBef>
              <a:spcAft>
                <a:spcPts val="0"/>
              </a:spcAft>
              <a:buSzPts val="1100"/>
              <a:buNone/>
            </a:pPr>
            <a:r>
              <a:rPr lang="en">
                <a:solidFill>
                  <a:schemeClr val="dk1"/>
                </a:solidFill>
              </a:rPr>
              <a:t>Met with kids at a planned time on Zoom, walked through the activities, presented through slides, during building presented a book that went with the activity. </a:t>
            </a:r>
            <a:endParaRPr>
              <a:solidFill>
                <a:schemeClr val="dk1"/>
              </a:solidFill>
            </a:endParaRPr>
          </a:p>
          <a:p>
            <a:pPr marL="0" lvl="0" indent="0" algn="l" rtl="0">
              <a:lnSpc>
                <a:spcPct val="115000"/>
              </a:lnSpc>
              <a:spcBef>
                <a:spcPts val="0"/>
              </a:spcBef>
              <a:spcAft>
                <a:spcPts val="0"/>
              </a:spcAft>
              <a:buSzPts val="1100"/>
              <a:buNone/>
            </a:pPr>
            <a:r>
              <a:rPr lang="en">
                <a:solidFill>
                  <a:schemeClr val="dk1"/>
                </a:solidFill>
              </a:rPr>
              <a:t>Went well for many activities - building and reading was an element that we liked and have kept in some ways. Pairing a book with the steam activity. There were some activities that children needed more help with and that was hard through the screen (circuits, beady buddies)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Some that went very well (roller coasters, forensic science, cave/geodes)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49c3d00af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49c3d00af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As we moved back through stages we found that having a hybrid program was difficult, felt like watching chaos through a screen without help. So we modified, we still offered the kit and a time to log in together for those who wanted to stay virtual. Still offered an in person option with fewer registered, social distancing, and masking.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Have continued the kit pick up option for the program, while still hosting a majority in person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51357953a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g151357953a0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51357953a0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151357953a0_2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2"/>
        <p:cNvGrpSpPr/>
        <p:nvPr/>
      </p:nvGrpSpPr>
      <p:grpSpPr>
        <a:xfrm>
          <a:off x="0" y="0"/>
          <a:ext cx="0" cy="0"/>
          <a:chOff x="0" y="0"/>
          <a:chExt cx="0" cy="0"/>
        </a:xfrm>
      </p:grpSpPr>
      <p:sp>
        <p:nvSpPr>
          <p:cNvPr id="73" name="Google Shape;73;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4" name="Google Shape;74;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5" name="Google Shape;7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2" name="Google Shape;8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5" name="Google Shape;85;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6" name="Google Shape;86;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7" name="Google Shape;87;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3" name="Google Shape;93;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4" name="Google Shape;9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7" name="Google Shape;9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
        <p:cNvGrpSpPr/>
        <p:nvPr/>
      </p:nvGrpSpPr>
      <p:grpSpPr>
        <a:xfrm>
          <a:off x="0" y="0"/>
          <a:ext cx="0" cy="0"/>
          <a:chOff x="0" y="0"/>
          <a:chExt cx="0" cy="0"/>
        </a:xfrm>
      </p:grpSpPr>
      <p:sp>
        <p:nvSpPr>
          <p:cNvPr id="99" name="Google Shape;99;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1" name="Google Shape;101;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2" name="Google Shape;102;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03" name="Google Shape;10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4"/>
        <p:cNvGrpSpPr/>
        <p:nvPr/>
      </p:nvGrpSpPr>
      <p:grpSpPr>
        <a:xfrm>
          <a:off x="0" y="0"/>
          <a:ext cx="0" cy="0"/>
          <a:chOff x="0" y="0"/>
          <a:chExt cx="0" cy="0"/>
        </a:xfrm>
      </p:grpSpPr>
      <p:sp>
        <p:nvSpPr>
          <p:cNvPr id="105" name="Google Shape;105;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06" name="Google Shape;10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7"/>
        <p:cNvGrpSpPr/>
        <p:nvPr/>
      </p:nvGrpSpPr>
      <p:grpSpPr>
        <a:xfrm>
          <a:off x="0" y="0"/>
          <a:ext cx="0" cy="0"/>
          <a:chOff x="0" y="0"/>
          <a:chExt cx="0" cy="0"/>
        </a:xfrm>
      </p:grpSpPr>
      <p:sp>
        <p:nvSpPr>
          <p:cNvPr id="108" name="Google Shape;108;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9" name="Google Shape;109;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10" name="Google Shape;11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2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119"/>
        <p:cNvGrpSpPr/>
        <p:nvPr/>
      </p:nvGrpSpPr>
      <p:grpSpPr>
        <a:xfrm>
          <a:off x="0" y="0"/>
          <a:ext cx="0" cy="0"/>
          <a:chOff x="0" y="0"/>
          <a:chExt cx="0" cy="0"/>
        </a:xfrm>
      </p:grpSpPr>
      <p:cxnSp>
        <p:nvCxnSpPr>
          <p:cNvPr id="120" name="Google Shape;120;p27"/>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21" name="Google Shape;121;p27"/>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22" name="Google Shape;122;p2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23"/>
        <p:cNvGrpSpPr/>
        <p:nvPr/>
      </p:nvGrpSpPr>
      <p:grpSpPr>
        <a:xfrm>
          <a:off x="0" y="0"/>
          <a:ext cx="0" cy="0"/>
          <a:chOff x="0" y="0"/>
          <a:chExt cx="0" cy="0"/>
        </a:xfrm>
      </p:grpSpPr>
      <p:cxnSp>
        <p:nvCxnSpPr>
          <p:cNvPr id="124" name="Google Shape;124;p28"/>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25" name="Google Shape;125;p28"/>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6" name="Google Shape;126;p2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27" name="Google Shape;127;p28"/>
          <p:cNvSpPr txBox="1">
            <a:spLocks noGrp="1"/>
          </p:cNvSpPr>
          <p:nvPr>
            <p:ph type="ctrTitle"/>
          </p:nvPr>
        </p:nvSpPr>
        <p:spPr>
          <a:xfrm>
            <a:off x="2371725" y="630225"/>
            <a:ext cx="6331500" cy="154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28" name="Google Shape;128;p28"/>
          <p:cNvSpPr txBox="1">
            <a:spLocks noGrp="1"/>
          </p:cNvSpPr>
          <p:nvPr>
            <p:ph type="subTitle" idx="1"/>
          </p:nvPr>
        </p:nvSpPr>
        <p:spPr>
          <a:xfrm>
            <a:off x="2390267" y="3238450"/>
            <a:ext cx="6331500" cy="1241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9" name="Google Shape;129;p2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30"/>
        <p:cNvGrpSpPr/>
        <p:nvPr/>
      </p:nvGrpSpPr>
      <p:grpSpPr>
        <a:xfrm>
          <a:off x="0" y="0"/>
          <a:ext cx="0" cy="0"/>
          <a:chOff x="0" y="0"/>
          <a:chExt cx="0" cy="0"/>
        </a:xfrm>
      </p:grpSpPr>
      <p:cxnSp>
        <p:nvCxnSpPr>
          <p:cNvPr id="131" name="Google Shape;131;p29"/>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32" name="Google Shape;132;p29"/>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33" name="Google Shape;133;p29"/>
          <p:cNvSpPr txBox="1">
            <a:spLocks noGrp="1"/>
          </p:cNvSpPr>
          <p:nvPr>
            <p:ph type="title"/>
          </p:nvPr>
        </p:nvSpPr>
        <p:spPr>
          <a:xfrm>
            <a:off x="406425" y="1806825"/>
            <a:ext cx="8296800" cy="154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34" name="Google Shape;134;p2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5"/>
        <p:cNvGrpSpPr/>
        <p:nvPr/>
      </p:nvGrpSpPr>
      <p:grpSpPr>
        <a:xfrm>
          <a:off x="0" y="0"/>
          <a:ext cx="0" cy="0"/>
          <a:chOff x="0" y="0"/>
          <a:chExt cx="0" cy="0"/>
        </a:xfrm>
      </p:grpSpPr>
      <p:cxnSp>
        <p:nvCxnSpPr>
          <p:cNvPr id="136" name="Google Shape;136;p30"/>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137" name="Google Shape;137;p30"/>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38" name="Google Shape;138;p3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39" name="Google Shape;139;p30"/>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40" name="Google Shape;140;p30"/>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1" name="Google Shape;141;p30"/>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2"/>
        <p:cNvGrpSpPr/>
        <p:nvPr/>
      </p:nvGrpSpPr>
      <p:grpSpPr>
        <a:xfrm>
          <a:off x="0" y="0"/>
          <a:ext cx="0" cy="0"/>
          <a:chOff x="0" y="0"/>
          <a:chExt cx="0" cy="0"/>
        </a:xfrm>
      </p:grpSpPr>
      <p:cxnSp>
        <p:nvCxnSpPr>
          <p:cNvPr id="143" name="Google Shape;143;p31"/>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144" name="Google Shape;144;p31"/>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145" name="Google Shape;145;p31"/>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46" name="Google Shape;146;p3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47" name="Google Shape;147;p31"/>
          <p:cNvSpPr txBox="1">
            <a:spLocks noGrp="1"/>
          </p:cNvSpPr>
          <p:nvPr>
            <p:ph type="body" idx="1"/>
          </p:nvPr>
        </p:nvSpPr>
        <p:spPr>
          <a:xfrm>
            <a:off x="2400303" y="1602675"/>
            <a:ext cx="3071400" cy="3002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8" name="Google Shape;148;p31"/>
          <p:cNvSpPr txBox="1">
            <a:spLocks noGrp="1"/>
          </p:cNvSpPr>
          <p:nvPr>
            <p:ph type="body" idx="2"/>
          </p:nvPr>
        </p:nvSpPr>
        <p:spPr>
          <a:xfrm>
            <a:off x="5650572" y="1602675"/>
            <a:ext cx="3071400" cy="3002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9" name="Google Shape;149;p3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
        <p:cNvGrpSpPr/>
        <p:nvPr/>
      </p:nvGrpSpPr>
      <p:grpSpPr>
        <a:xfrm>
          <a:off x="0" y="0"/>
          <a:ext cx="0" cy="0"/>
          <a:chOff x="0" y="0"/>
          <a:chExt cx="0" cy="0"/>
        </a:xfrm>
      </p:grpSpPr>
      <p:sp>
        <p:nvSpPr>
          <p:cNvPr id="151" name="Google Shape;151;p32"/>
          <p:cNvSpPr txBox="1">
            <a:spLocks noGrp="1"/>
          </p:cNvSpPr>
          <p:nvPr>
            <p:ph type="title"/>
          </p:nvPr>
        </p:nvSpPr>
        <p:spPr>
          <a:xfrm>
            <a:off x="303300" y="411575"/>
            <a:ext cx="8520600" cy="639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52" name="Google Shape;152;p3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3"/>
        <p:cNvGrpSpPr/>
        <p:nvPr/>
      </p:nvGrpSpPr>
      <p:grpSpPr>
        <a:xfrm>
          <a:off x="0" y="0"/>
          <a:ext cx="0" cy="0"/>
          <a:chOff x="0" y="0"/>
          <a:chExt cx="0" cy="0"/>
        </a:xfrm>
      </p:grpSpPr>
      <p:cxnSp>
        <p:nvCxnSpPr>
          <p:cNvPr id="154" name="Google Shape;154;p33"/>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55" name="Google Shape;155;p33"/>
          <p:cNvSpPr txBox="1">
            <a:spLocks noGrp="1"/>
          </p:cNvSpPr>
          <p:nvPr>
            <p:ph type="title"/>
          </p:nvPr>
        </p:nvSpPr>
        <p:spPr>
          <a:xfrm>
            <a:off x="319500" y="936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6" name="Google Shape;156;p33"/>
          <p:cNvSpPr txBox="1">
            <a:spLocks noGrp="1"/>
          </p:cNvSpPr>
          <p:nvPr>
            <p:ph type="body" idx="1"/>
          </p:nvPr>
        </p:nvSpPr>
        <p:spPr>
          <a:xfrm>
            <a:off x="319500" y="1846804"/>
            <a:ext cx="2808000" cy="2806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57" name="Google Shape;157;p3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8"/>
        <p:cNvGrpSpPr/>
        <p:nvPr/>
      </p:nvGrpSpPr>
      <p:grpSpPr>
        <a:xfrm>
          <a:off x="0" y="0"/>
          <a:ext cx="0" cy="0"/>
          <a:chOff x="0" y="0"/>
          <a:chExt cx="0" cy="0"/>
        </a:xfrm>
      </p:grpSpPr>
      <p:sp>
        <p:nvSpPr>
          <p:cNvPr id="159" name="Google Shape;159;p34"/>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60" name="Google Shape;160;p34"/>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61" name="Google Shape;161;p34"/>
          <p:cNvSpPr txBox="1">
            <a:spLocks noGrp="1"/>
          </p:cNvSpPr>
          <p:nvPr>
            <p:ph type="title"/>
          </p:nvPr>
        </p:nvSpPr>
        <p:spPr>
          <a:xfrm>
            <a:off x="265500" y="1397350"/>
            <a:ext cx="4045200" cy="1318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a:endParaRPr/>
          </a:p>
        </p:txBody>
      </p:sp>
      <p:sp>
        <p:nvSpPr>
          <p:cNvPr id="162" name="Google Shape;162;p34"/>
          <p:cNvSpPr txBox="1">
            <a:spLocks noGrp="1"/>
          </p:cNvSpPr>
          <p:nvPr>
            <p:ph type="subTitle" idx="1"/>
          </p:nvPr>
        </p:nvSpPr>
        <p:spPr>
          <a:xfrm>
            <a:off x="265500" y="2735371"/>
            <a:ext cx="4045200" cy="1345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3" name="Google Shape;163;p34"/>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164" name="Google Shape;164;p3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5"/>
        <p:cNvGrpSpPr/>
        <p:nvPr/>
      </p:nvGrpSpPr>
      <p:grpSpPr>
        <a:xfrm>
          <a:off x="0" y="0"/>
          <a:ext cx="0" cy="0"/>
          <a:chOff x="0" y="0"/>
          <a:chExt cx="0" cy="0"/>
        </a:xfrm>
      </p:grpSpPr>
      <p:cxnSp>
        <p:nvCxnSpPr>
          <p:cNvPr id="166" name="Google Shape;166;p35"/>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67" name="Google Shape;167;p3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168" name="Google Shape;168;p35"/>
          <p:cNvSpPr txBox="1">
            <a:spLocks noGrp="1"/>
          </p:cNvSpPr>
          <p:nvPr>
            <p:ph type="body" idx="1"/>
          </p:nvPr>
        </p:nvSpPr>
        <p:spPr>
          <a:xfrm>
            <a:off x="328017" y="4226025"/>
            <a:ext cx="8388600" cy="3936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69" name="Google Shape;169;p3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0"/>
        <p:cNvGrpSpPr/>
        <p:nvPr/>
      </p:nvGrpSpPr>
      <p:grpSpPr>
        <a:xfrm>
          <a:off x="0" y="0"/>
          <a:ext cx="0" cy="0"/>
          <a:chOff x="0" y="0"/>
          <a:chExt cx="0" cy="0"/>
        </a:xfrm>
      </p:grpSpPr>
      <p:cxnSp>
        <p:nvCxnSpPr>
          <p:cNvPr id="171" name="Google Shape;171;p36"/>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172" name="Google Shape;172;p36"/>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173" name="Google Shape;173;p36"/>
          <p:cNvSpPr txBox="1">
            <a:spLocks noGrp="1"/>
          </p:cNvSpPr>
          <p:nvPr>
            <p:ph type="title" hasCustomPrompt="1"/>
          </p:nvPr>
        </p:nvSpPr>
        <p:spPr>
          <a:xfrm>
            <a:off x="853950" y="1304850"/>
            <a:ext cx="7436100" cy="15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74" name="Google Shape;174;p36"/>
          <p:cNvSpPr txBox="1">
            <a:spLocks noGrp="1"/>
          </p:cNvSpPr>
          <p:nvPr>
            <p:ph type="body" idx="1"/>
          </p:nvPr>
        </p:nvSpPr>
        <p:spPr>
          <a:xfrm>
            <a:off x="853950" y="2919450"/>
            <a:ext cx="7436100" cy="10716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75" name="Google Shape;175;p3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353535"/>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0" name="Google Shape;70;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71" name="Google Shape;7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endParaRPr/>
          </a:p>
        </p:txBody>
      </p:sp>
      <p:sp>
        <p:nvSpPr>
          <p:cNvPr id="115" name="Google Shape;115;p25"/>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116" name="Google Shape;116;p25"/>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rezi.com/view/UjYhCDTCz09TAO4AEPdJ/"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hyperlink" Target="https://americanlibrariesmagazine.org/2022/06/01/branching-out/" TargetMode="External"/><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www.illinoislibrariespresent.com/"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7"/>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Taking the Best of our Pandemic Programming into Our Post-Pandemic Future</a:t>
            </a:r>
            <a:endParaRPr sz="3300"/>
          </a:p>
        </p:txBody>
      </p:sp>
      <p:sp>
        <p:nvSpPr>
          <p:cNvPr id="181" name="Google Shape;181;p37"/>
          <p:cNvSpPr txBox="1">
            <a:spLocks noGrp="1"/>
          </p:cNvSpPr>
          <p:nvPr>
            <p:ph type="subTitle" idx="1"/>
          </p:nvPr>
        </p:nvSpPr>
        <p:spPr>
          <a:xfrm>
            <a:off x="2472192" y="3479575"/>
            <a:ext cx="6331500" cy="124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700" b="1"/>
              <a:t>Lyndsey Carney - Normal Public Library</a:t>
            </a:r>
            <a:endParaRPr sz="1700" b="1"/>
          </a:p>
          <a:p>
            <a:pPr marL="0" lvl="0" indent="0" algn="l" rtl="0">
              <a:spcBef>
                <a:spcPts val="0"/>
              </a:spcBef>
              <a:spcAft>
                <a:spcPts val="0"/>
              </a:spcAft>
              <a:buNone/>
            </a:pPr>
            <a:r>
              <a:rPr lang="en" sz="1700" b="1"/>
              <a:t>Mimi Davis - Bloomington Public Library</a:t>
            </a:r>
            <a:endParaRPr sz="1700" b="1"/>
          </a:p>
          <a:p>
            <a:pPr marL="0" lvl="0" indent="0" algn="l" rtl="0">
              <a:spcBef>
                <a:spcPts val="0"/>
              </a:spcBef>
              <a:spcAft>
                <a:spcPts val="0"/>
              </a:spcAft>
              <a:buNone/>
            </a:pPr>
            <a:r>
              <a:rPr lang="en" sz="1700" b="1"/>
              <a:t>Christie Lau - Carlock Public Library District</a:t>
            </a:r>
            <a:endParaRPr sz="1700" b="1"/>
          </a:p>
          <a:p>
            <a:pPr marL="0" lvl="0" indent="0" algn="l" rtl="0">
              <a:spcBef>
                <a:spcPts val="0"/>
              </a:spcBef>
              <a:spcAft>
                <a:spcPts val="0"/>
              </a:spcAft>
              <a:buNone/>
            </a:pPr>
            <a:r>
              <a:rPr lang="en" sz="1700" b="1"/>
              <a:t>Rhiannon Shoults - Normal Public Library</a:t>
            </a:r>
            <a:endParaRPr sz="17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Story Hour</a:t>
            </a:r>
            <a:endParaRPr>
              <a:solidFill>
                <a:schemeClr val="lt2"/>
              </a:solidFill>
            </a:endParaRPr>
          </a:p>
        </p:txBody>
      </p:sp>
      <p:graphicFrame>
        <p:nvGraphicFramePr>
          <p:cNvPr id="258" name="Google Shape;258;p46"/>
          <p:cNvGraphicFramePr/>
          <p:nvPr/>
        </p:nvGraphicFramePr>
        <p:xfrm>
          <a:off x="323100" y="2393975"/>
          <a:ext cx="3000000" cy="3000000"/>
        </p:xfrm>
        <a:graphic>
          <a:graphicData uri="http://schemas.openxmlformats.org/drawingml/2006/table">
            <a:tbl>
              <a:tblPr>
                <a:noFill/>
                <a:tableStyleId>{7EEBC2B0-9CB7-4634-A8DD-6ED6F7CAADF2}</a:tableStyleId>
              </a:tblPr>
              <a:tblGrid>
                <a:gridCol w="655600">
                  <a:extLst>
                    <a:ext uri="{9D8B030D-6E8A-4147-A177-3AD203B41FA5}">
                      <a16:colId xmlns:a16="http://schemas.microsoft.com/office/drawing/2014/main" val="20000"/>
                    </a:ext>
                  </a:extLst>
                </a:gridCol>
                <a:gridCol w="655600">
                  <a:extLst>
                    <a:ext uri="{9D8B030D-6E8A-4147-A177-3AD203B41FA5}">
                      <a16:colId xmlns:a16="http://schemas.microsoft.com/office/drawing/2014/main" val="20001"/>
                    </a:ext>
                  </a:extLst>
                </a:gridCol>
                <a:gridCol w="65560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928325">
                  <a:extLst>
                    <a:ext uri="{9D8B030D-6E8A-4147-A177-3AD203B41FA5}">
                      <a16:colId xmlns:a16="http://schemas.microsoft.com/office/drawing/2014/main" val="20004"/>
                    </a:ext>
                  </a:extLst>
                </a:gridCol>
                <a:gridCol w="655600">
                  <a:extLst>
                    <a:ext uri="{9D8B030D-6E8A-4147-A177-3AD203B41FA5}">
                      <a16:colId xmlns:a16="http://schemas.microsoft.com/office/drawing/2014/main" val="20005"/>
                    </a:ext>
                  </a:extLst>
                </a:gridCol>
                <a:gridCol w="655600">
                  <a:extLst>
                    <a:ext uri="{9D8B030D-6E8A-4147-A177-3AD203B41FA5}">
                      <a16:colId xmlns:a16="http://schemas.microsoft.com/office/drawing/2014/main" val="20006"/>
                    </a:ext>
                  </a:extLst>
                </a:gridCol>
                <a:gridCol w="655600">
                  <a:extLst>
                    <a:ext uri="{9D8B030D-6E8A-4147-A177-3AD203B41FA5}">
                      <a16:colId xmlns:a16="http://schemas.microsoft.com/office/drawing/2014/main" val="20007"/>
                    </a:ext>
                  </a:extLst>
                </a:gridCol>
                <a:gridCol w="655600">
                  <a:extLst>
                    <a:ext uri="{9D8B030D-6E8A-4147-A177-3AD203B41FA5}">
                      <a16:colId xmlns:a16="http://schemas.microsoft.com/office/drawing/2014/main" val="20008"/>
                    </a:ext>
                  </a:extLst>
                </a:gridCol>
                <a:gridCol w="655600">
                  <a:extLst>
                    <a:ext uri="{9D8B030D-6E8A-4147-A177-3AD203B41FA5}">
                      <a16:colId xmlns:a16="http://schemas.microsoft.com/office/drawing/2014/main" val="20009"/>
                    </a:ext>
                  </a:extLst>
                </a:gridCol>
                <a:gridCol w="655600">
                  <a:extLst>
                    <a:ext uri="{9D8B030D-6E8A-4147-A177-3AD203B41FA5}">
                      <a16:colId xmlns:a16="http://schemas.microsoft.com/office/drawing/2014/main" val="20010"/>
                    </a:ext>
                  </a:extLst>
                </a:gridCol>
                <a:gridCol w="382850">
                  <a:extLst>
                    <a:ext uri="{9D8B030D-6E8A-4147-A177-3AD203B41FA5}">
                      <a16:colId xmlns:a16="http://schemas.microsoft.com/office/drawing/2014/main" val="20011"/>
                    </a:ext>
                  </a:extLst>
                </a:gridCol>
                <a:gridCol w="1051425">
                  <a:extLst>
                    <a:ext uri="{9D8B030D-6E8A-4147-A177-3AD203B41FA5}">
                      <a16:colId xmlns:a16="http://schemas.microsoft.com/office/drawing/2014/main" val="20012"/>
                    </a:ext>
                  </a:extLst>
                </a:gridCol>
              </a:tblGrid>
              <a:tr h="719125">
                <a:tc gridSpan="4">
                  <a:txBody>
                    <a:bodyPr/>
                    <a:lstStyle/>
                    <a:p>
                      <a:pPr marL="0" lvl="0" indent="0" algn="ctr" rtl="0">
                        <a:spcBef>
                          <a:spcPts val="0"/>
                        </a:spcBef>
                        <a:spcAft>
                          <a:spcPts val="0"/>
                        </a:spcAft>
                        <a:buNone/>
                      </a:pPr>
                      <a:r>
                        <a:rPr lang="en" sz="1800" b="1">
                          <a:solidFill>
                            <a:srgbClr val="FFFFFF"/>
                          </a:solidFill>
                          <a:latin typeface="Lato"/>
                          <a:ea typeface="Lato"/>
                          <a:cs typeface="Lato"/>
                          <a:sym typeface="Lato"/>
                        </a:rPr>
                        <a:t>Pre March 2020</a:t>
                      </a:r>
                      <a:endParaRPr sz="1800" b="1">
                        <a:solidFill>
                          <a:srgbClr val="FFFFFF"/>
                        </a:solidFill>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marL="0" lvl="0" indent="0" algn="ctr" rtl="0">
                        <a:spcBef>
                          <a:spcPts val="0"/>
                        </a:spcBef>
                        <a:spcAft>
                          <a:spcPts val="0"/>
                        </a:spcAft>
                        <a:buNone/>
                      </a:pPr>
                      <a:r>
                        <a:rPr lang="en" sz="1800" b="1">
                          <a:solidFill>
                            <a:srgbClr val="FFFFFF"/>
                          </a:solidFill>
                          <a:latin typeface="Lato"/>
                          <a:ea typeface="Lato"/>
                          <a:cs typeface="Lato"/>
                          <a:sym typeface="Lato"/>
                        </a:rPr>
                        <a:t>2020 - 2021</a:t>
                      </a:r>
                      <a:endParaRPr sz="1800" b="1">
                        <a:solidFill>
                          <a:srgbClr val="FFFFFF"/>
                        </a:solidFill>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spcBef>
                          <a:spcPts val="0"/>
                        </a:spcBef>
                        <a:spcAft>
                          <a:spcPts val="0"/>
                        </a:spcAft>
                        <a:buNone/>
                      </a:pPr>
                      <a:r>
                        <a:rPr lang="en" sz="1800" b="1">
                          <a:solidFill>
                            <a:srgbClr val="FFFFFF"/>
                          </a:solidFill>
                          <a:latin typeface="Lato"/>
                          <a:ea typeface="Lato"/>
                          <a:cs typeface="Lato"/>
                          <a:sym typeface="Lato"/>
                        </a:rPr>
                        <a:t>2022</a:t>
                      </a:r>
                      <a:endParaRPr sz="1800" b="1">
                        <a:solidFill>
                          <a:srgbClr val="FFFFFF"/>
                        </a:solidFill>
                        <a:latin typeface="Lato"/>
                        <a:ea typeface="Lato"/>
                        <a:cs typeface="Lato"/>
                        <a:sym typeface="Lat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8E7CC3"/>
                    </a:solidFill>
                  </a:tcPr>
                </a:tc>
                <a:extLst>
                  <a:ext uri="{0D108BD9-81ED-4DB2-BD59-A6C34878D82A}">
                    <a16:rowId xmlns:a16="http://schemas.microsoft.com/office/drawing/2014/main" val="10000"/>
                  </a:ext>
                </a:extLst>
              </a:tr>
            </a:tbl>
          </a:graphicData>
        </a:graphic>
      </p:graphicFrame>
      <p:cxnSp>
        <p:nvCxnSpPr>
          <p:cNvPr id="259" name="Google Shape;259;p46"/>
          <p:cNvCxnSpPr/>
          <p:nvPr/>
        </p:nvCxnSpPr>
        <p:spPr>
          <a:xfrm rot="10800000">
            <a:off x="569975" y="1439375"/>
            <a:ext cx="0" cy="954600"/>
          </a:xfrm>
          <a:prstGeom prst="straightConnector1">
            <a:avLst/>
          </a:prstGeom>
          <a:noFill/>
          <a:ln w="9525" cap="flat" cmpd="sng">
            <a:solidFill>
              <a:schemeClr val="dk2"/>
            </a:solidFill>
            <a:prstDash val="solid"/>
            <a:round/>
            <a:headEnd type="none" w="med" len="med"/>
            <a:tailEnd type="oval" w="med" len="med"/>
          </a:ln>
        </p:spPr>
      </p:cxnSp>
      <p:sp>
        <p:nvSpPr>
          <p:cNvPr id="260" name="Google Shape;260;p46"/>
          <p:cNvSpPr txBox="1">
            <a:spLocks noGrp="1"/>
          </p:cNvSpPr>
          <p:nvPr>
            <p:ph type="title"/>
          </p:nvPr>
        </p:nvSpPr>
        <p:spPr>
          <a:xfrm>
            <a:off x="646175" y="1235062"/>
            <a:ext cx="2315700" cy="39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rPr>
              <a:t>Pre-pandemic</a:t>
            </a:r>
            <a:endParaRPr sz="1800" b="1">
              <a:solidFill>
                <a:schemeClr val="dk1"/>
              </a:solidFill>
            </a:endParaRPr>
          </a:p>
        </p:txBody>
      </p:sp>
      <p:sp>
        <p:nvSpPr>
          <p:cNvPr id="261" name="Google Shape;261;p46"/>
          <p:cNvSpPr txBox="1">
            <a:spLocks noGrp="1"/>
          </p:cNvSpPr>
          <p:nvPr>
            <p:ph type="body" idx="4294967295"/>
          </p:nvPr>
        </p:nvSpPr>
        <p:spPr>
          <a:xfrm>
            <a:off x="646175" y="1484275"/>
            <a:ext cx="2948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1400">
                <a:solidFill>
                  <a:srgbClr val="595959"/>
                </a:solidFill>
              </a:rPr>
              <a:t>Open drop-in story hours Classroom style for 3,4,5 year olds</a:t>
            </a:r>
            <a:endParaRPr sz="1000"/>
          </a:p>
          <a:p>
            <a:pPr marL="0" lvl="0" indent="0" algn="l" rtl="0">
              <a:spcBef>
                <a:spcPts val="1200"/>
              </a:spcBef>
              <a:spcAft>
                <a:spcPts val="1600"/>
              </a:spcAft>
              <a:buNone/>
            </a:pPr>
            <a:endParaRPr sz="1400"/>
          </a:p>
        </p:txBody>
      </p:sp>
      <p:sp>
        <p:nvSpPr>
          <p:cNvPr id="262" name="Google Shape;262;p46"/>
          <p:cNvSpPr txBox="1">
            <a:spLocks noGrp="1"/>
          </p:cNvSpPr>
          <p:nvPr>
            <p:ph type="title"/>
          </p:nvPr>
        </p:nvSpPr>
        <p:spPr>
          <a:xfrm>
            <a:off x="2961884" y="3276237"/>
            <a:ext cx="2315700" cy="39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rPr>
              <a:t>March 2020</a:t>
            </a:r>
            <a:endParaRPr sz="1800" b="1">
              <a:solidFill>
                <a:schemeClr val="dk1"/>
              </a:solidFill>
            </a:endParaRPr>
          </a:p>
        </p:txBody>
      </p:sp>
      <p:sp>
        <p:nvSpPr>
          <p:cNvPr id="263" name="Google Shape;263;p46"/>
          <p:cNvSpPr txBox="1">
            <a:spLocks noGrp="1"/>
          </p:cNvSpPr>
          <p:nvPr>
            <p:ph type="body" idx="4294967295"/>
          </p:nvPr>
        </p:nvSpPr>
        <p:spPr>
          <a:xfrm>
            <a:off x="2961873" y="3498825"/>
            <a:ext cx="27642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t>Library closed completely</a:t>
            </a:r>
            <a:br>
              <a:rPr lang="en" sz="1400"/>
            </a:br>
            <a:r>
              <a:rPr lang="en" sz="1400"/>
              <a:t>Pre-recorded story times</a:t>
            </a:r>
            <a:br>
              <a:rPr lang="en" sz="1400"/>
            </a:br>
            <a:r>
              <a:rPr lang="en" sz="1400"/>
              <a:t>Some dedicated followers</a:t>
            </a:r>
            <a:endParaRPr sz="1400"/>
          </a:p>
        </p:txBody>
      </p:sp>
      <p:sp>
        <p:nvSpPr>
          <p:cNvPr id="264" name="Google Shape;264;p46"/>
          <p:cNvSpPr txBox="1">
            <a:spLocks noGrp="1"/>
          </p:cNvSpPr>
          <p:nvPr>
            <p:ph type="title"/>
          </p:nvPr>
        </p:nvSpPr>
        <p:spPr>
          <a:xfrm>
            <a:off x="4465872" y="1235050"/>
            <a:ext cx="3391500" cy="39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rPr>
              <a:t>May 2020 - December 2021</a:t>
            </a:r>
            <a:endParaRPr sz="1800" b="1">
              <a:solidFill>
                <a:schemeClr val="dk1"/>
              </a:solidFill>
            </a:endParaRPr>
          </a:p>
        </p:txBody>
      </p:sp>
      <p:sp>
        <p:nvSpPr>
          <p:cNvPr id="265" name="Google Shape;265;p46"/>
          <p:cNvSpPr txBox="1">
            <a:spLocks noGrp="1"/>
          </p:cNvSpPr>
          <p:nvPr>
            <p:ph type="body" idx="4294967295"/>
          </p:nvPr>
        </p:nvSpPr>
        <p:spPr>
          <a:xfrm>
            <a:off x="4465875" y="1484275"/>
            <a:ext cx="38460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2"/>
              </a:buClr>
              <a:buSzPts val="1100"/>
              <a:buFont typeface="Arial"/>
              <a:buNone/>
            </a:pPr>
            <a:r>
              <a:rPr lang="en" sz="1400">
                <a:solidFill>
                  <a:srgbClr val="595959"/>
                </a:solidFill>
              </a:rPr>
              <a:t>Created Move and Groove Scavenger Hunt story hour, fast paced, movement based, </a:t>
            </a:r>
            <a:r>
              <a:rPr lang="en" sz="1400" u="sng">
                <a:solidFill>
                  <a:srgbClr val="1155CC"/>
                </a:solidFill>
                <a:hlinkClick r:id="rId3">
                  <a:extLst>
                    <a:ext uri="{A12FA001-AC4F-418D-AE19-62706E023703}">
                      <ahyp:hlinkClr xmlns:ahyp="http://schemas.microsoft.com/office/drawing/2018/hyperlinkcolor" val="tx"/>
                    </a:ext>
                  </a:extLst>
                </a:hlinkClick>
              </a:rPr>
              <a:t>ILA 2020 for Move and Groove</a:t>
            </a:r>
            <a:endParaRPr sz="1000"/>
          </a:p>
        </p:txBody>
      </p:sp>
      <p:sp>
        <p:nvSpPr>
          <p:cNvPr id="266" name="Google Shape;266;p46"/>
          <p:cNvSpPr txBox="1">
            <a:spLocks noGrp="1"/>
          </p:cNvSpPr>
          <p:nvPr>
            <p:ph type="title"/>
          </p:nvPr>
        </p:nvSpPr>
        <p:spPr>
          <a:xfrm>
            <a:off x="6092725" y="3170675"/>
            <a:ext cx="2834100" cy="392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rPr>
              <a:t>January 2022 to current</a:t>
            </a:r>
            <a:endParaRPr sz="1800" b="1">
              <a:solidFill>
                <a:schemeClr val="dk1"/>
              </a:solidFill>
            </a:endParaRPr>
          </a:p>
        </p:txBody>
      </p:sp>
      <p:sp>
        <p:nvSpPr>
          <p:cNvPr id="267" name="Google Shape;267;p46"/>
          <p:cNvSpPr txBox="1">
            <a:spLocks noGrp="1"/>
          </p:cNvSpPr>
          <p:nvPr>
            <p:ph type="body" idx="4294967295"/>
          </p:nvPr>
        </p:nvSpPr>
        <p:spPr>
          <a:xfrm>
            <a:off x="6092725" y="3367900"/>
            <a:ext cx="2663700" cy="578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2"/>
              </a:buClr>
              <a:buSzPts val="1100"/>
              <a:buFont typeface="Arial"/>
              <a:buNone/>
            </a:pPr>
            <a:r>
              <a:rPr lang="en" sz="1400">
                <a:solidFill>
                  <a:srgbClr val="595959"/>
                </a:solidFill>
              </a:rPr>
              <a:t>Ready, Set, Read! Registered, with a caregiver, practice based, highlighting early literacy and classroom skills. </a:t>
            </a:r>
            <a:br>
              <a:rPr lang="en" sz="1400">
                <a:solidFill>
                  <a:srgbClr val="595959"/>
                </a:solidFill>
              </a:rPr>
            </a:br>
            <a:r>
              <a:rPr lang="en" sz="1400">
                <a:solidFill>
                  <a:srgbClr val="595959"/>
                </a:solidFill>
              </a:rPr>
              <a:t>Added drop in storytime and outdoor options as well</a:t>
            </a:r>
            <a:endParaRPr sz="1400">
              <a:solidFill>
                <a:srgbClr val="595959"/>
              </a:solidFill>
            </a:endParaRPr>
          </a:p>
        </p:txBody>
      </p:sp>
      <p:cxnSp>
        <p:nvCxnSpPr>
          <p:cNvPr id="268" name="Google Shape;268;p46"/>
          <p:cNvCxnSpPr/>
          <p:nvPr/>
        </p:nvCxnSpPr>
        <p:spPr>
          <a:xfrm>
            <a:off x="2866725" y="3113100"/>
            <a:ext cx="0" cy="828000"/>
          </a:xfrm>
          <a:prstGeom prst="straightConnector1">
            <a:avLst/>
          </a:prstGeom>
          <a:noFill/>
          <a:ln w="9525" cap="flat" cmpd="sng">
            <a:solidFill>
              <a:schemeClr val="dk2"/>
            </a:solidFill>
            <a:prstDash val="solid"/>
            <a:round/>
            <a:headEnd type="none" w="med" len="med"/>
            <a:tailEnd type="oval" w="med" len="med"/>
          </a:ln>
        </p:spPr>
      </p:cxnSp>
      <p:cxnSp>
        <p:nvCxnSpPr>
          <p:cNvPr id="269" name="Google Shape;269;p46"/>
          <p:cNvCxnSpPr/>
          <p:nvPr/>
        </p:nvCxnSpPr>
        <p:spPr>
          <a:xfrm rot="10800000">
            <a:off x="4202075" y="1439375"/>
            <a:ext cx="0" cy="954600"/>
          </a:xfrm>
          <a:prstGeom prst="straightConnector1">
            <a:avLst/>
          </a:prstGeom>
          <a:noFill/>
          <a:ln w="9525" cap="flat" cmpd="sng">
            <a:solidFill>
              <a:schemeClr val="dk2"/>
            </a:solidFill>
            <a:prstDash val="solid"/>
            <a:round/>
            <a:headEnd type="none" w="med" len="med"/>
            <a:tailEnd type="oval" w="med" len="med"/>
          </a:ln>
        </p:spPr>
      </p:cxnSp>
      <p:cxnSp>
        <p:nvCxnSpPr>
          <p:cNvPr id="270" name="Google Shape;270;p46"/>
          <p:cNvCxnSpPr/>
          <p:nvPr/>
        </p:nvCxnSpPr>
        <p:spPr>
          <a:xfrm>
            <a:off x="8893350" y="3113100"/>
            <a:ext cx="0" cy="828000"/>
          </a:xfrm>
          <a:prstGeom prst="straightConnector1">
            <a:avLst/>
          </a:prstGeom>
          <a:noFill/>
          <a:ln w="9525" cap="flat" cmpd="sng">
            <a:solidFill>
              <a:schemeClr val="dk2"/>
            </a:solidFill>
            <a:prstDash val="solid"/>
            <a:round/>
            <a:headEnd type="none" w="med" len="med"/>
            <a:tailEnd type="oval"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pic>
        <p:nvPicPr>
          <p:cNvPr id="275" name="Google Shape;275;p47"/>
          <p:cNvPicPr preferRelativeResize="0"/>
          <p:nvPr/>
        </p:nvPicPr>
        <p:blipFill rotWithShape="1">
          <a:blip r:embed="rId4">
            <a:alphaModFix/>
          </a:blip>
          <a:srcRect t="28861" b="28861"/>
          <a:stretch/>
        </p:blipFill>
        <p:spPr>
          <a:xfrm>
            <a:off x="0" y="0"/>
            <a:ext cx="9144000" cy="5143499"/>
          </a:xfrm>
          <a:prstGeom prst="rect">
            <a:avLst/>
          </a:prstGeom>
          <a:noFill/>
          <a:ln>
            <a:noFill/>
          </a:ln>
        </p:spPr>
      </p:pic>
      <p:pic>
        <p:nvPicPr>
          <p:cNvPr id="276" name="Google Shape;276;p47"/>
          <p:cNvPicPr preferRelativeResize="0"/>
          <p:nvPr/>
        </p:nvPicPr>
        <p:blipFill>
          <a:blip r:embed="rId5">
            <a:alphaModFix/>
          </a:blip>
          <a:stretch>
            <a:fillRect/>
          </a:stretch>
        </p:blipFill>
        <p:spPr>
          <a:xfrm>
            <a:off x="3149975" y="1807795"/>
            <a:ext cx="2629500" cy="2641866"/>
          </a:xfrm>
          <a:prstGeom prst="rect">
            <a:avLst/>
          </a:prstGeom>
          <a:noFill/>
          <a:ln>
            <a:noFill/>
          </a:ln>
        </p:spPr>
      </p:pic>
      <p:sp>
        <p:nvSpPr>
          <p:cNvPr id="277" name="Google Shape;277;p47"/>
          <p:cNvSpPr txBox="1">
            <a:spLocks noGrp="1"/>
          </p:cNvSpPr>
          <p:nvPr>
            <p:ph type="title" idx="4294967295"/>
          </p:nvPr>
        </p:nvSpPr>
        <p:spPr>
          <a:xfrm>
            <a:off x="0" y="873550"/>
            <a:ext cx="9144000" cy="768000"/>
          </a:xfrm>
          <a:prstGeom prst="rect">
            <a:avLst/>
          </a:prstGeom>
          <a:noFill/>
          <a:ln>
            <a:noFill/>
          </a:ln>
          <a:effectLst>
            <a:outerShdw blurRad="57150" dist="85725" dir="4860000" algn="bl" rotWithShape="0">
              <a:srgbClr val="000000"/>
            </a:outerShdw>
          </a:effectLst>
        </p:spPr>
        <p:txBody>
          <a:bodyPr spcFirstLastPara="1" wrap="square" lIns="91425" tIns="91425" rIns="91425" bIns="91425" anchor="t" anchorCtr="0">
            <a:noAutofit/>
          </a:bodyPr>
          <a:lstStyle/>
          <a:p>
            <a:pPr marL="0" lvl="0" indent="0" algn="ctr" rtl="0">
              <a:lnSpc>
                <a:spcPct val="100000"/>
              </a:lnSpc>
              <a:spcBef>
                <a:spcPts val="0"/>
              </a:spcBef>
              <a:spcAft>
                <a:spcPts val="1600"/>
              </a:spcAft>
              <a:buSzPts val="3000"/>
              <a:buNone/>
            </a:pPr>
            <a:r>
              <a:rPr lang="en" sz="3600">
                <a:solidFill>
                  <a:schemeClr val="lt1"/>
                </a:solidFill>
              </a:rPr>
              <a:t>Branching Out With Plant Swaps</a:t>
            </a:r>
            <a:endParaRPr sz="2400">
              <a:solidFill>
                <a:schemeClr val="lt1"/>
              </a:solidFill>
            </a:endParaRPr>
          </a:p>
        </p:txBody>
      </p:sp>
      <p:sp>
        <p:nvSpPr>
          <p:cNvPr id="278" name="Google Shape;278;p47"/>
          <p:cNvSpPr/>
          <p:nvPr/>
        </p:nvSpPr>
        <p:spPr>
          <a:xfrm>
            <a:off x="399475" y="2006263"/>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7"/>
          <p:cNvSpPr/>
          <p:nvPr/>
        </p:nvSpPr>
        <p:spPr>
          <a:xfrm>
            <a:off x="5900482" y="2006275"/>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a:solidFill>
                  <a:schemeClr val="dk2"/>
                </a:solidFill>
                <a:latin typeface="Lato"/>
                <a:ea typeface="Lato"/>
                <a:cs typeface="Lato"/>
                <a:sym typeface="Lato"/>
              </a:rPr>
              <a:t>Children’s Department hosted crafts to make it an all ages event</a:t>
            </a:r>
            <a:endParaRPr sz="18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8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800">
                <a:solidFill>
                  <a:schemeClr val="dk2"/>
                </a:solidFill>
                <a:latin typeface="Lato"/>
                <a:ea typeface="Lato"/>
                <a:cs typeface="Lato"/>
                <a:sym typeface="Lato"/>
              </a:rPr>
              <a:t>Featured in </a:t>
            </a:r>
            <a:r>
              <a:rPr lang="en" sz="1800" u="sng">
                <a:solidFill>
                  <a:schemeClr val="hlink"/>
                </a:solidFill>
                <a:latin typeface="Lato"/>
                <a:ea typeface="Lato"/>
                <a:cs typeface="Lato"/>
                <a:sym typeface="Lato"/>
                <a:hlinkClick r:id="rId6"/>
              </a:rPr>
              <a:t>American Libraries</a:t>
            </a:r>
            <a:r>
              <a:rPr lang="en" sz="1800">
                <a:solidFill>
                  <a:schemeClr val="dk2"/>
                </a:solidFill>
                <a:latin typeface="Lato"/>
                <a:ea typeface="Lato"/>
                <a:cs typeface="Lato"/>
                <a:sym typeface="Lato"/>
              </a:rPr>
              <a:t> (6/2022)</a:t>
            </a:r>
            <a:endParaRPr/>
          </a:p>
        </p:txBody>
      </p:sp>
      <p:sp>
        <p:nvSpPr>
          <p:cNvPr id="280" name="Google Shape;280;p47"/>
          <p:cNvSpPr txBox="1"/>
          <p:nvPr/>
        </p:nvSpPr>
        <p:spPr>
          <a:xfrm>
            <a:off x="481375" y="2101225"/>
            <a:ext cx="2465700" cy="205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2"/>
                </a:solidFill>
                <a:latin typeface="Lato"/>
                <a:ea typeface="Lato"/>
                <a:cs typeface="Lato"/>
                <a:sym typeface="Lato"/>
              </a:rPr>
              <a:t>Low to no cost, low risk, can be held outdoors</a:t>
            </a:r>
            <a:endParaRPr sz="1800">
              <a:solidFill>
                <a:schemeClr val="dk2"/>
              </a:solidFill>
              <a:latin typeface="Lato"/>
              <a:ea typeface="Lato"/>
              <a:cs typeface="Lato"/>
              <a:sym typeface="Lato"/>
            </a:endParaRPr>
          </a:p>
          <a:p>
            <a:pPr marL="0" lvl="0" indent="0" algn="l" rtl="0">
              <a:lnSpc>
                <a:spcPct val="115000"/>
              </a:lnSpc>
              <a:spcBef>
                <a:spcPts val="0"/>
              </a:spcBef>
              <a:spcAft>
                <a:spcPts val="0"/>
              </a:spcAft>
              <a:buNone/>
            </a:pPr>
            <a:endParaRPr sz="1800">
              <a:solidFill>
                <a:schemeClr val="dk2"/>
              </a:solidFill>
              <a:latin typeface="Lato"/>
              <a:ea typeface="Lato"/>
              <a:cs typeface="Lato"/>
              <a:sym typeface="Lato"/>
            </a:endParaRPr>
          </a:p>
          <a:p>
            <a:pPr marL="0" lvl="0" indent="0" algn="l" rtl="0">
              <a:lnSpc>
                <a:spcPct val="115000"/>
              </a:lnSpc>
              <a:spcBef>
                <a:spcPts val="0"/>
              </a:spcBef>
              <a:spcAft>
                <a:spcPts val="0"/>
              </a:spcAft>
              <a:buNone/>
            </a:pPr>
            <a:r>
              <a:rPr lang="en" sz="1800">
                <a:solidFill>
                  <a:schemeClr val="dk2"/>
                </a:solidFill>
                <a:latin typeface="Lato"/>
                <a:ea typeface="Lato"/>
                <a:cs typeface="Lato"/>
                <a:sym typeface="Lato"/>
              </a:rPr>
              <a:t>One of our highest attended programs</a:t>
            </a: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Google Shape;285;p48"/>
          <p:cNvSpPr txBox="1">
            <a:spLocks noGrp="1"/>
          </p:cNvSpPr>
          <p:nvPr>
            <p:ph type="title"/>
          </p:nvPr>
        </p:nvSpPr>
        <p:spPr>
          <a:xfrm>
            <a:off x="283100" y="712150"/>
            <a:ext cx="8620500" cy="1019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a:solidFill>
                  <a:schemeClr val="accent2"/>
                </a:solidFill>
                <a:highlight>
                  <a:schemeClr val="dk1"/>
                </a:highlight>
              </a:rPr>
              <a:t>Grab &amp; Go Spice &amp; Tea Kits</a:t>
            </a:r>
            <a:endParaRPr>
              <a:solidFill>
                <a:schemeClr val="accent2"/>
              </a:solidFill>
              <a:highlight>
                <a:schemeClr val="dk1"/>
              </a:highlight>
            </a:endParaRPr>
          </a:p>
        </p:txBody>
      </p:sp>
      <p:sp>
        <p:nvSpPr>
          <p:cNvPr id="286" name="Google Shape;286;p48"/>
          <p:cNvSpPr/>
          <p:nvPr/>
        </p:nvSpPr>
        <p:spPr>
          <a:xfrm>
            <a:off x="371775" y="1988900"/>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8"/>
          <p:cNvSpPr/>
          <p:nvPr/>
        </p:nvSpPr>
        <p:spPr>
          <a:xfrm>
            <a:off x="3210432" y="19889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8"/>
          <p:cNvSpPr/>
          <p:nvPr/>
        </p:nvSpPr>
        <p:spPr>
          <a:xfrm>
            <a:off x="6049089" y="1988900"/>
            <a:ext cx="2629500" cy="2244900"/>
          </a:xfrm>
          <a:prstGeom prst="wedgeRectCallout">
            <a:avLst>
              <a:gd name="adj1" fmla="val -20833"/>
              <a:gd name="adj2" fmla="val 625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8"/>
          <p:cNvSpPr txBox="1">
            <a:spLocks noGrp="1"/>
          </p:cNvSpPr>
          <p:nvPr>
            <p:ph type="title"/>
          </p:nvPr>
        </p:nvSpPr>
        <p:spPr>
          <a:xfrm>
            <a:off x="6125275" y="2061900"/>
            <a:ext cx="2481600" cy="200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2100"/>
              <a:t>July 2022:</a:t>
            </a:r>
            <a:endParaRPr sz="2100">
              <a:solidFill>
                <a:schemeClr val="lt1"/>
              </a:solidFill>
            </a:endParaRPr>
          </a:p>
          <a:p>
            <a:pPr marL="0" lvl="0" indent="0" algn="l" rtl="0">
              <a:lnSpc>
                <a:spcPct val="100000"/>
              </a:lnSpc>
              <a:spcBef>
                <a:spcPts val="1200"/>
              </a:spcBef>
              <a:spcAft>
                <a:spcPts val="0"/>
              </a:spcAft>
              <a:buSzPts val="4800"/>
              <a:buNone/>
            </a:pPr>
            <a:r>
              <a:rPr lang="en" sz="1400" b="0"/>
              <a:t>Self care with green tea kit</a:t>
            </a:r>
            <a:endParaRPr sz="1400" b="0"/>
          </a:p>
          <a:p>
            <a:pPr marL="0" lvl="0" indent="0" algn="l" rtl="0">
              <a:lnSpc>
                <a:spcPct val="100000"/>
              </a:lnSpc>
              <a:spcBef>
                <a:spcPts val="1200"/>
              </a:spcBef>
              <a:spcAft>
                <a:spcPts val="0"/>
              </a:spcAft>
              <a:buSzPts val="4800"/>
              <a:buNone/>
            </a:pPr>
            <a:r>
              <a:rPr lang="en" sz="1400" b="0"/>
              <a:t>1 Green tea with DIY facial scrub recipe, bookmark with self-care and DIY spa titles</a:t>
            </a:r>
            <a:endParaRPr sz="1400" b="0"/>
          </a:p>
          <a:p>
            <a:pPr marL="0" lvl="0" indent="0" algn="ctr" rtl="0">
              <a:spcBef>
                <a:spcPts val="1200"/>
              </a:spcBef>
              <a:spcAft>
                <a:spcPts val="1200"/>
              </a:spcAft>
              <a:buClr>
                <a:schemeClr val="dk2"/>
              </a:buClr>
              <a:buSzPts val="4800"/>
              <a:buFont typeface="Arial"/>
              <a:buNone/>
            </a:pPr>
            <a:r>
              <a:rPr lang="en" sz="1400"/>
              <a:t>(50 kits, $100)</a:t>
            </a:r>
            <a:endParaRPr sz="1400" b="0"/>
          </a:p>
        </p:txBody>
      </p:sp>
      <p:sp>
        <p:nvSpPr>
          <p:cNvPr id="290" name="Google Shape;290;p48"/>
          <p:cNvSpPr txBox="1">
            <a:spLocks noGrp="1"/>
          </p:cNvSpPr>
          <p:nvPr>
            <p:ph type="title"/>
          </p:nvPr>
        </p:nvSpPr>
        <p:spPr>
          <a:xfrm>
            <a:off x="447975" y="2061900"/>
            <a:ext cx="2481600" cy="200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2100"/>
              <a:t>July 2021:</a:t>
            </a:r>
            <a:endParaRPr sz="2100"/>
          </a:p>
          <a:p>
            <a:pPr marL="0" lvl="0" indent="0" algn="l" rtl="0">
              <a:lnSpc>
                <a:spcPct val="100000"/>
              </a:lnSpc>
              <a:spcBef>
                <a:spcPts val="1200"/>
              </a:spcBef>
              <a:spcAft>
                <a:spcPts val="0"/>
              </a:spcAft>
              <a:buSzPts val="4800"/>
              <a:buNone/>
            </a:pPr>
            <a:r>
              <a:rPr lang="en" sz="1400" b="0"/>
              <a:t>Armchair Traveler Gourmet</a:t>
            </a:r>
            <a:endParaRPr sz="1400" b="0"/>
          </a:p>
          <a:p>
            <a:pPr marL="0" lvl="0" indent="0" algn="l" rtl="0">
              <a:lnSpc>
                <a:spcPct val="100000"/>
              </a:lnSpc>
              <a:spcBef>
                <a:spcPts val="1200"/>
              </a:spcBef>
              <a:spcAft>
                <a:spcPts val="0"/>
              </a:spcAft>
              <a:buSzPts val="4800"/>
              <a:buNone/>
            </a:pPr>
            <a:r>
              <a:rPr lang="en" sz="1400" b="0"/>
              <a:t>4 different spice blends from different countries, 4 recipes, bookmark with herbs/spices related reads</a:t>
            </a:r>
            <a:endParaRPr sz="1400" b="0"/>
          </a:p>
          <a:p>
            <a:pPr marL="0" lvl="0" indent="0" algn="ctr" rtl="0">
              <a:lnSpc>
                <a:spcPct val="100000"/>
              </a:lnSpc>
              <a:spcBef>
                <a:spcPts val="1200"/>
              </a:spcBef>
              <a:spcAft>
                <a:spcPts val="1200"/>
              </a:spcAft>
              <a:buSzPts val="4800"/>
              <a:buNone/>
            </a:pPr>
            <a:r>
              <a:rPr lang="en" sz="1400"/>
              <a:t>(25 kits, $150)</a:t>
            </a:r>
            <a:endParaRPr sz="1400">
              <a:solidFill>
                <a:schemeClr val="lt1"/>
              </a:solidFill>
            </a:endParaRPr>
          </a:p>
        </p:txBody>
      </p:sp>
      <p:sp>
        <p:nvSpPr>
          <p:cNvPr id="291" name="Google Shape;291;p48"/>
          <p:cNvSpPr txBox="1">
            <a:spLocks noGrp="1"/>
          </p:cNvSpPr>
          <p:nvPr>
            <p:ph type="title"/>
          </p:nvPr>
        </p:nvSpPr>
        <p:spPr>
          <a:xfrm>
            <a:off x="3286625" y="2061900"/>
            <a:ext cx="2481600" cy="200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2100"/>
              <a:t>January 2022:</a:t>
            </a:r>
            <a:endParaRPr sz="2100">
              <a:solidFill>
                <a:schemeClr val="lt1"/>
              </a:solidFill>
            </a:endParaRPr>
          </a:p>
          <a:p>
            <a:pPr marL="0" lvl="0" indent="0" algn="l" rtl="0">
              <a:lnSpc>
                <a:spcPct val="100000"/>
              </a:lnSpc>
              <a:spcBef>
                <a:spcPts val="1200"/>
              </a:spcBef>
              <a:spcAft>
                <a:spcPts val="0"/>
              </a:spcAft>
              <a:buSzPts val="4800"/>
              <a:buNone/>
            </a:pPr>
            <a:r>
              <a:rPr lang="en" sz="1400" b="0"/>
              <a:t>National Hot Tea Month </a:t>
            </a:r>
            <a:endParaRPr sz="1400" b="0"/>
          </a:p>
          <a:p>
            <a:pPr marL="0" lvl="0" indent="0" algn="l" rtl="0">
              <a:lnSpc>
                <a:spcPct val="100000"/>
              </a:lnSpc>
              <a:spcBef>
                <a:spcPts val="1200"/>
              </a:spcBef>
              <a:spcAft>
                <a:spcPts val="0"/>
              </a:spcAft>
              <a:buSzPts val="4800"/>
              <a:buNone/>
            </a:pPr>
            <a:r>
              <a:rPr lang="en" sz="1400" b="0"/>
              <a:t>2 different loose leaf teas, tea brewing tips, bookmark with tea related reads</a:t>
            </a:r>
            <a:endParaRPr sz="1400" b="0"/>
          </a:p>
          <a:p>
            <a:pPr marL="0" lvl="0" indent="0" algn="ctr" rtl="0">
              <a:spcBef>
                <a:spcPts val="1200"/>
              </a:spcBef>
              <a:spcAft>
                <a:spcPts val="1200"/>
              </a:spcAft>
              <a:buClr>
                <a:schemeClr val="dk2"/>
              </a:buClr>
              <a:buSzPts val="4800"/>
              <a:buFont typeface="Arial"/>
              <a:buNone/>
            </a:pPr>
            <a:r>
              <a:rPr lang="en" sz="1400"/>
              <a:t>(25 kits, $100)</a:t>
            </a:r>
            <a:endParaRPr sz="1400" b="0"/>
          </a:p>
        </p:txBody>
      </p:sp>
      <p:sp>
        <p:nvSpPr>
          <p:cNvPr id="292" name="Google Shape;292;p48"/>
          <p:cNvSpPr txBox="1"/>
          <p:nvPr/>
        </p:nvSpPr>
        <p:spPr>
          <a:xfrm>
            <a:off x="283100" y="4654975"/>
            <a:ext cx="8663700" cy="257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1" u="none" strike="noStrike" cap="none">
                <a:solidFill>
                  <a:schemeClr val="dk1"/>
                </a:solidFill>
                <a:highlight>
                  <a:schemeClr val="accent4"/>
                </a:highlight>
                <a:latin typeface="Lato"/>
                <a:ea typeface="Lato"/>
                <a:cs typeface="Lato"/>
                <a:sym typeface="Lato"/>
              </a:rPr>
              <a:t>All spices and teas were from Bloomington SpiceWorks, they also promoted at their store</a:t>
            </a:r>
            <a:endParaRPr sz="1200" b="0" i="1" u="none" strike="noStrike" cap="none">
              <a:solidFill>
                <a:schemeClr val="dk1"/>
              </a:solidFill>
              <a:highlight>
                <a:schemeClr val="accent4"/>
              </a:highlight>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9"/>
          <p:cNvSpPr txBox="1">
            <a:spLocks noGrp="1"/>
          </p:cNvSpPr>
          <p:nvPr>
            <p:ph type="title"/>
          </p:nvPr>
        </p:nvSpPr>
        <p:spPr>
          <a:xfrm>
            <a:off x="218325" y="142075"/>
            <a:ext cx="5115000" cy="49428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5"/>
                </a:solidFill>
              </a:rPr>
              <a:t>Partner Projects!</a:t>
            </a:r>
            <a:r>
              <a:rPr lang="en"/>
              <a:t> </a:t>
            </a:r>
            <a:endParaRPr/>
          </a:p>
          <a:p>
            <a:pPr marL="0" lvl="0" indent="0" algn="l" rtl="0">
              <a:spcBef>
                <a:spcPts val="1000"/>
              </a:spcBef>
              <a:spcAft>
                <a:spcPts val="0"/>
              </a:spcAft>
              <a:buNone/>
            </a:pPr>
            <a:r>
              <a:rPr lang="en" sz="2400" b="0"/>
              <a:t>Code Hunters</a:t>
            </a:r>
            <a:endParaRPr sz="2400" b="0"/>
          </a:p>
          <a:p>
            <a:pPr marL="457200" lvl="0" indent="-342900" algn="l" rtl="0">
              <a:lnSpc>
                <a:spcPct val="115000"/>
              </a:lnSpc>
              <a:spcBef>
                <a:spcPts val="1000"/>
              </a:spcBef>
              <a:spcAft>
                <a:spcPts val="0"/>
              </a:spcAft>
              <a:buClr>
                <a:schemeClr val="lt1"/>
              </a:buClr>
              <a:buSzPts val="1800"/>
              <a:buFont typeface="Arial"/>
              <a:buChar char="●"/>
            </a:pPr>
            <a:r>
              <a:rPr lang="en" sz="1800" b="0">
                <a:latin typeface="Arial"/>
                <a:ea typeface="Arial"/>
                <a:cs typeface="Arial"/>
                <a:sym typeface="Arial"/>
              </a:rPr>
              <a:t>Looking for active participation </a:t>
            </a:r>
            <a:endParaRPr sz="1800" b="0">
              <a:latin typeface="Arial"/>
              <a:ea typeface="Arial"/>
              <a:cs typeface="Arial"/>
              <a:sym typeface="Arial"/>
            </a:endParaRPr>
          </a:p>
          <a:p>
            <a:pPr marL="457200" lvl="0" indent="-342900" algn="l" rtl="0">
              <a:lnSpc>
                <a:spcPct val="115000"/>
              </a:lnSpc>
              <a:spcBef>
                <a:spcPts val="0"/>
              </a:spcBef>
              <a:spcAft>
                <a:spcPts val="0"/>
              </a:spcAft>
              <a:buClr>
                <a:schemeClr val="lt1"/>
              </a:buClr>
              <a:buSzPts val="1800"/>
              <a:buFont typeface="Arial"/>
              <a:buChar char="●"/>
            </a:pPr>
            <a:r>
              <a:rPr lang="en" sz="1800" b="0">
                <a:latin typeface="Arial"/>
                <a:ea typeface="Arial"/>
                <a:cs typeface="Arial"/>
                <a:sym typeface="Arial"/>
              </a:rPr>
              <a:t>Outside for all ages</a:t>
            </a:r>
            <a:endParaRPr sz="1800" b="0">
              <a:latin typeface="Arial"/>
              <a:ea typeface="Arial"/>
              <a:cs typeface="Arial"/>
              <a:sym typeface="Arial"/>
            </a:endParaRPr>
          </a:p>
          <a:p>
            <a:pPr marL="457200" lvl="0" indent="-342900" algn="l" rtl="0">
              <a:lnSpc>
                <a:spcPct val="115000"/>
              </a:lnSpc>
              <a:spcBef>
                <a:spcPts val="0"/>
              </a:spcBef>
              <a:spcAft>
                <a:spcPts val="0"/>
              </a:spcAft>
              <a:buClr>
                <a:schemeClr val="lt1"/>
              </a:buClr>
              <a:buSzPts val="1800"/>
              <a:buFont typeface="Arial"/>
              <a:buChar char="●"/>
            </a:pPr>
            <a:r>
              <a:rPr lang="en" sz="1800" b="0">
                <a:latin typeface="Arial"/>
                <a:ea typeface="Arial"/>
                <a:cs typeface="Arial"/>
                <a:sym typeface="Arial"/>
              </a:rPr>
              <a:t>I Spy style posters at 12 different locations</a:t>
            </a:r>
            <a:endParaRPr sz="1800" b="0">
              <a:latin typeface="Arial"/>
              <a:ea typeface="Arial"/>
              <a:cs typeface="Arial"/>
              <a:sym typeface="Arial"/>
            </a:endParaRPr>
          </a:p>
          <a:p>
            <a:pPr marL="457200" lvl="0" indent="-342900" algn="l" rtl="0">
              <a:lnSpc>
                <a:spcPct val="115000"/>
              </a:lnSpc>
              <a:spcBef>
                <a:spcPts val="0"/>
              </a:spcBef>
              <a:spcAft>
                <a:spcPts val="0"/>
              </a:spcAft>
              <a:buClr>
                <a:schemeClr val="lt1"/>
              </a:buClr>
              <a:buSzPts val="1800"/>
              <a:buFont typeface="Arial"/>
              <a:buChar char="●"/>
            </a:pPr>
            <a:r>
              <a:rPr lang="en" sz="1800" b="0">
                <a:latin typeface="Arial"/>
                <a:ea typeface="Arial"/>
                <a:cs typeface="Arial"/>
                <a:sym typeface="Arial"/>
              </a:rPr>
              <a:t>Summer Edition and Winter Edition</a:t>
            </a:r>
            <a:endParaRPr sz="1800" b="0">
              <a:latin typeface="Arial"/>
              <a:ea typeface="Arial"/>
              <a:cs typeface="Arial"/>
              <a:sym typeface="Arial"/>
            </a:endParaRPr>
          </a:p>
          <a:p>
            <a:pPr marL="457200" lvl="0" indent="-342900" algn="l" rtl="0">
              <a:lnSpc>
                <a:spcPct val="115000"/>
              </a:lnSpc>
              <a:spcBef>
                <a:spcPts val="0"/>
              </a:spcBef>
              <a:spcAft>
                <a:spcPts val="0"/>
              </a:spcAft>
              <a:buClr>
                <a:schemeClr val="lt1"/>
              </a:buClr>
              <a:buSzPts val="1800"/>
              <a:buFont typeface="Arial"/>
              <a:buChar char="●"/>
            </a:pPr>
            <a:r>
              <a:rPr lang="en" sz="1800" b="0">
                <a:latin typeface="Arial"/>
                <a:ea typeface="Arial"/>
                <a:cs typeface="Arial"/>
                <a:sym typeface="Arial"/>
              </a:rPr>
              <a:t>Partnered with Uptown Partners and our Parks and Rec Department</a:t>
            </a:r>
            <a:endParaRPr sz="1800" b="0">
              <a:latin typeface="Arial"/>
              <a:ea typeface="Arial"/>
              <a:cs typeface="Arial"/>
              <a:sym typeface="Arial"/>
            </a:endParaRPr>
          </a:p>
          <a:p>
            <a:pPr marL="457200" lvl="0" indent="-342900" algn="l" rtl="0">
              <a:lnSpc>
                <a:spcPct val="115000"/>
              </a:lnSpc>
              <a:spcBef>
                <a:spcPts val="0"/>
              </a:spcBef>
              <a:spcAft>
                <a:spcPts val="0"/>
              </a:spcAft>
              <a:buClr>
                <a:schemeClr val="lt1"/>
              </a:buClr>
              <a:buSzPts val="1800"/>
              <a:buFont typeface="Arial"/>
              <a:buChar char="●"/>
            </a:pPr>
            <a:r>
              <a:rPr lang="en" sz="1800" b="0">
                <a:latin typeface="Arial"/>
                <a:ea typeface="Arial"/>
                <a:cs typeface="Arial"/>
                <a:sym typeface="Arial"/>
              </a:rPr>
              <a:t>Low to no cost</a:t>
            </a:r>
            <a:endParaRPr sz="1800" b="0">
              <a:latin typeface="Arial"/>
              <a:ea typeface="Arial"/>
              <a:cs typeface="Arial"/>
              <a:sym typeface="Arial"/>
            </a:endParaRPr>
          </a:p>
        </p:txBody>
      </p:sp>
      <p:pic>
        <p:nvPicPr>
          <p:cNvPr id="298" name="Google Shape;298;p49"/>
          <p:cNvPicPr preferRelativeResize="0"/>
          <p:nvPr/>
        </p:nvPicPr>
        <p:blipFill rotWithShape="1">
          <a:blip r:embed="rId3">
            <a:alphaModFix/>
          </a:blip>
          <a:srcRect t="78260"/>
          <a:stretch/>
        </p:blipFill>
        <p:spPr>
          <a:xfrm>
            <a:off x="283100" y="4190575"/>
            <a:ext cx="4876826" cy="810800"/>
          </a:xfrm>
          <a:prstGeom prst="rect">
            <a:avLst/>
          </a:prstGeom>
          <a:noFill/>
          <a:ln>
            <a:noFill/>
          </a:ln>
        </p:spPr>
      </p:pic>
      <p:pic>
        <p:nvPicPr>
          <p:cNvPr id="299" name="Google Shape;299;p49"/>
          <p:cNvPicPr preferRelativeResize="0"/>
          <p:nvPr/>
        </p:nvPicPr>
        <p:blipFill rotWithShape="1">
          <a:blip r:embed="rId4">
            <a:alphaModFix/>
          </a:blip>
          <a:srcRect l="15447" t="23931" r="9011"/>
          <a:stretch/>
        </p:blipFill>
        <p:spPr>
          <a:xfrm>
            <a:off x="5360775" y="0"/>
            <a:ext cx="3783226"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0"/>
          <p:cNvSpPr txBox="1">
            <a:spLocks noGrp="1"/>
          </p:cNvSpPr>
          <p:nvPr>
            <p:ph type="title"/>
          </p:nvPr>
        </p:nvSpPr>
        <p:spPr>
          <a:xfrm>
            <a:off x="255750" y="142500"/>
            <a:ext cx="8724000" cy="40110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4000">
                <a:solidFill>
                  <a:schemeClr val="accent5"/>
                </a:solidFill>
              </a:rPr>
              <a:t>Story walks </a:t>
            </a:r>
            <a:br>
              <a:rPr lang="en" sz="4000">
                <a:solidFill>
                  <a:schemeClr val="accent5"/>
                </a:solidFill>
              </a:rPr>
            </a:br>
            <a:r>
              <a:rPr lang="en" sz="4000">
                <a:solidFill>
                  <a:schemeClr val="accent5"/>
                </a:solidFill>
              </a:rPr>
              <a:t>    and Poetry walks</a:t>
            </a:r>
            <a:endParaRPr sz="1600" b="0">
              <a:solidFill>
                <a:srgbClr val="FF9900"/>
              </a:solidFill>
            </a:endParaRPr>
          </a:p>
          <a:p>
            <a:pPr marL="457200" lvl="0" indent="0" algn="l" rtl="0">
              <a:lnSpc>
                <a:spcPct val="115000"/>
              </a:lnSpc>
              <a:spcBef>
                <a:spcPts val="1000"/>
              </a:spcBef>
              <a:spcAft>
                <a:spcPts val="1200"/>
              </a:spcAft>
              <a:buNone/>
            </a:pPr>
            <a:endParaRPr sz="1800" b="0">
              <a:latin typeface="Arial"/>
              <a:ea typeface="Arial"/>
              <a:cs typeface="Arial"/>
              <a:sym typeface="Arial"/>
            </a:endParaRPr>
          </a:p>
        </p:txBody>
      </p:sp>
      <p:pic>
        <p:nvPicPr>
          <p:cNvPr id="306" name="Google Shape;306;p50"/>
          <p:cNvPicPr preferRelativeResize="0"/>
          <p:nvPr/>
        </p:nvPicPr>
        <p:blipFill>
          <a:blip r:embed="rId3">
            <a:alphaModFix/>
          </a:blip>
          <a:stretch>
            <a:fillRect/>
          </a:stretch>
        </p:blipFill>
        <p:spPr>
          <a:xfrm>
            <a:off x="5070525" y="142500"/>
            <a:ext cx="2429251" cy="2429251"/>
          </a:xfrm>
          <a:prstGeom prst="rect">
            <a:avLst/>
          </a:prstGeom>
          <a:noFill/>
          <a:ln w="38100" cap="flat" cmpd="sng">
            <a:solidFill>
              <a:schemeClr val="lt1"/>
            </a:solidFill>
            <a:prstDash val="solid"/>
            <a:round/>
            <a:headEnd type="none" w="sm" len="sm"/>
            <a:tailEnd type="none" w="sm" len="sm"/>
          </a:ln>
        </p:spPr>
      </p:pic>
      <p:pic>
        <p:nvPicPr>
          <p:cNvPr id="307" name="Google Shape;307;p50"/>
          <p:cNvPicPr preferRelativeResize="0"/>
          <p:nvPr/>
        </p:nvPicPr>
        <p:blipFill>
          <a:blip r:embed="rId4">
            <a:alphaModFix/>
          </a:blip>
          <a:stretch>
            <a:fillRect/>
          </a:stretch>
        </p:blipFill>
        <p:spPr>
          <a:xfrm>
            <a:off x="408875" y="1595047"/>
            <a:ext cx="2859077" cy="2859073"/>
          </a:xfrm>
          <a:prstGeom prst="rect">
            <a:avLst/>
          </a:prstGeom>
          <a:noFill/>
          <a:ln w="38100" cap="flat" cmpd="sng">
            <a:solidFill>
              <a:schemeClr val="lt1"/>
            </a:solidFill>
            <a:prstDash val="solid"/>
            <a:round/>
            <a:headEnd type="none" w="sm" len="sm"/>
            <a:tailEnd type="none" w="sm" len="sm"/>
          </a:ln>
        </p:spPr>
      </p:pic>
      <p:pic>
        <p:nvPicPr>
          <p:cNvPr id="308" name="Google Shape;308;p50"/>
          <p:cNvPicPr preferRelativeResize="0"/>
          <p:nvPr/>
        </p:nvPicPr>
        <p:blipFill>
          <a:blip r:embed="rId5">
            <a:alphaModFix/>
          </a:blip>
          <a:stretch>
            <a:fillRect/>
          </a:stretch>
        </p:blipFill>
        <p:spPr>
          <a:xfrm>
            <a:off x="3165025" y="1960810"/>
            <a:ext cx="2227174" cy="2969590"/>
          </a:xfrm>
          <a:prstGeom prst="rect">
            <a:avLst/>
          </a:prstGeom>
          <a:noFill/>
          <a:ln w="38100" cap="flat" cmpd="sng">
            <a:solidFill>
              <a:schemeClr val="lt1"/>
            </a:solidFill>
            <a:prstDash val="solid"/>
            <a:round/>
            <a:headEnd type="none" w="sm" len="sm"/>
            <a:tailEnd type="none" w="sm" len="sm"/>
          </a:ln>
        </p:spPr>
      </p:pic>
      <p:pic>
        <p:nvPicPr>
          <p:cNvPr id="1028" name="Picture 4" descr="https://lh6.googleusercontent.com/T36qecNiE_5o9NZmYPIAcumsfiaxUYdieWc-AXYzRkvCA95SKFqHETJGJu7aHKXygnznGILy6MCTH681DqE8qU8COVRfrfNqw2yGbKXKyemv3uh1_lTcVeVL8PHlJkS4j0fiJ1SdhzwOmS71hqIJNb-8R2p-pRDHhYV1EkOgofoC8bkS4q7AByjqhOQr">
            <a:extLst>
              <a:ext uri="{FF2B5EF4-FFF2-40B4-BE49-F238E27FC236}">
                <a16:creationId xmlns:a16="http://schemas.microsoft.com/office/drawing/2014/main" id="{9C89044E-544D-4EDC-AC70-E56A79C99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0245" y="2571749"/>
            <a:ext cx="2429251" cy="2429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1"/>
          <p:cNvSpPr txBox="1">
            <a:spLocks noGrp="1"/>
          </p:cNvSpPr>
          <p:nvPr>
            <p:ph type="title"/>
          </p:nvPr>
        </p:nvSpPr>
        <p:spPr>
          <a:xfrm>
            <a:off x="283100" y="178750"/>
            <a:ext cx="8620500" cy="1019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3200"/>
              <a:t>Partnered with other libraries:</a:t>
            </a:r>
            <a:endParaRPr sz="3200"/>
          </a:p>
          <a:p>
            <a:pPr marL="0" lvl="0" indent="0" algn="l" rtl="0">
              <a:lnSpc>
                <a:spcPct val="100000"/>
              </a:lnSpc>
              <a:spcBef>
                <a:spcPts val="0"/>
              </a:spcBef>
              <a:spcAft>
                <a:spcPts val="0"/>
              </a:spcAft>
              <a:buSzPts val="4800"/>
              <a:buNone/>
            </a:pPr>
            <a:r>
              <a:rPr lang="en" sz="4300"/>
              <a:t>Virtual programs and beyond</a:t>
            </a:r>
            <a:endParaRPr sz="4300"/>
          </a:p>
        </p:txBody>
      </p:sp>
      <p:pic>
        <p:nvPicPr>
          <p:cNvPr id="314" name="Google Shape;314;p51"/>
          <p:cNvPicPr preferRelativeResize="0"/>
          <p:nvPr/>
        </p:nvPicPr>
        <p:blipFill rotWithShape="1">
          <a:blip r:embed="rId3">
            <a:alphaModFix/>
          </a:blip>
          <a:srcRect/>
          <a:stretch/>
        </p:blipFill>
        <p:spPr>
          <a:xfrm>
            <a:off x="543825" y="1740125"/>
            <a:ext cx="2379150" cy="3079075"/>
          </a:xfrm>
          <a:prstGeom prst="rect">
            <a:avLst/>
          </a:prstGeom>
          <a:noFill/>
          <a:ln>
            <a:noFill/>
          </a:ln>
        </p:spPr>
      </p:pic>
      <p:pic>
        <p:nvPicPr>
          <p:cNvPr id="315" name="Google Shape;315;p51"/>
          <p:cNvPicPr preferRelativeResize="0"/>
          <p:nvPr/>
        </p:nvPicPr>
        <p:blipFill rotWithShape="1">
          <a:blip r:embed="rId4">
            <a:alphaModFix/>
          </a:blip>
          <a:srcRect/>
          <a:stretch/>
        </p:blipFill>
        <p:spPr>
          <a:xfrm>
            <a:off x="6271500" y="1642750"/>
            <a:ext cx="2570150" cy="3273825"/>
          </a:xfrm>
          <a:prstGeom prst="rect">
            <a:avLst/>
          </a:prstGeom>
          <a:noFill/>
          <a:ln>
            <a:noFill/>
          </a:ln>
        </p:spPr>
      </p:pic>
      <p:sp>
        <p:nvSpPr>
          <p:cNvPr id="316" name="Google Shape;316;p51"/>
          <p:cNvSpPr/>
          <p:nvPr/>
        </p:nvSpPr>
        <p:spPr>
          <a:xfrm>
            <a:off x="3070250" y="1484450"/>
            <a:ext cx="3090300" cy="1846500"/>
          </a:xfrm>
          <a:prstGeom prst="leftArrow">
            <a:avLst>
              <a:gd name="adj1" fmla="val 50000"/>
              <a:gd name="adj2" fmla="val 50000"/>
            </a:avLst>
          </a:prstGeom>
          <a:solidFill>
            <a:srgbClr val="FF9900"/>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51"/>
          <p:cNvSpPr/>
          <p:nvPr/>
        </p:nvSpPr>
        <p:spPr>
          <a:xfrm>
            <a:off x="3659350" y="3444100"/>
            <a:ext cx="56700" cy="11400"/>
          </a:xfrm>
          <a:prstGeom prst="rightArrow">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51"/>
          <p:cNvSpPr/>
          <p:nvPr/>
        </p:nvSpPr>
        <p:spPr>
          <a:xfrm>
            <a:off x="3149550" y="3183625"/>
            <a:ext cx="3011100" cy="1635600"/>
          </a:xfrm>
          <a:prstGeom prst="rightArrow">
            <a:avLst>
              <a:gd name="adj1" fmla="val 50000"/>
              <a:gd name="adj2" fmla="val 50000"/>
            </a:avLst>
          </a:prstGeom>
          <a:solidFill>
            <a:schemeClr val="accent5"/>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51"/>
          <p:cNvSpPr txBox="1"/>
          <p:nvPr/>
        </p:nvSpPr>
        <p:spPr>
          <a:xfrm>
            <a:off x="3771550" y="1958650"/>
            <a:ext cx="23133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EFEFEF"/>
                </a:solidFill>
                <a:latin typeface="Lato"/>
                <a:ea typeface="Lato"/>
                <a:cs typeface="Lato"/>
                <a:sym typeface="Lato"/>
              </a:rPr>
              <a:t>Local speaker shared by</a:t>
            </a:r>
            <a:endParaRPr sz="1500" b="0" i="0" u="none" strike="noStrike" cap="none">
              <a:solidFill>
                <a:srgbClr val="EFEFEF"/>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EFEFEF"/>
                </a:solidFill>
                <a:latin typeface="Lato"/>
                <a:ea typeface="Lato"/>
                <a:cs typeface="Lato"/>
                <a:sym typeface="Lato"/>
              </a:rPr>
              <a:t>Chillicothe Public </a:t>
            </a:r>
            <a:endParaRPr sz="1500" b="0" i="0" u="none" strike="noStrike" cap="none">
              <a:solidFill>
                <a:srgbClr val="EFEFEF"/>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EFEFEF"/>
                </a:solidFill>
                <a:latin typeface="Lato"/>
                <a:ea typeface="Lato"/>
                <a:cs typeface="Lato"/>
                <a:sym typeface="Lato"/>
              </a:rPr>
              <a:t>Library District</a:t>
            </a:r>
            <a:endParaRPr sz="1500" b="0" i="0" u="none" strike="noStrike" cap="none">
              <a:solidFill>
                <a:srgbClr val="EFEFEF"/>
              </a:solidFill>
              <a:latin typeface="Lato"/>
              <a:ea typeface="Lato"/>
              <a:cs typeface="Lato"/>
              <a:sym typeface="Lato"/>
            </a:endParaRPr>
          </a:p>
        </p:txBody>
      </p:sp>
      <p:sp>
        <p:nvSpPr>
          <p:cNvPr id="320" name="Google Shape;320;p51"/>
          <p:cNvSpPr txBox="1"/>
          <p:nvPr/>
        </p:nvSpPr>
        <p:spPr>
          <a:xfrm>
            <a:off x="3225750" y="3670700"/>
            <a:ext cx="24924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Lato"/>
                <a:ea typeface="Lato"/>
                <a:cs typeface="Lato"/>
                <a:sym typeface="Lato"/>
              </a:rPr>
              <a:t>Partnership with</a:t>
            </a:r>
            <a:endParaRPr sz="1400" b="0" i="0" u="none" strike="noStrike" cap="none">
              <a:solidFill>
                <a:schemeClr val="lt1"/>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Lato"/>
                <a:ea typeface="Lato"/>
                <a:cs typeface="Lato"/>
                <a:sym typeface="Lato"/>
              </a:rPr>
              <a:t>Tri-County Area libraries</a:t>
            </a:r>
            <a:endParaRPr sz="1400" b="0" i="0" u="none" strike="noStrike" cap="none">
              <a:solidFill>
                <a:schemeClr val="l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4"/>
        <p:cNvGrpSpPr/>
        <p:nvPr/>
      </p:nvGrpSpPr>
      <p:grpSpPr>
        <a:xfrm>
          <a:off x="0" y="0"/>
          <a:ext cx="0" cy="0"/>
          <a:chOff x="0" y="0"/>
          <a:chExt cx="0" cy="0"/>
        </a:xfrm>
      </p:grpSpPr>
      <p:sp>
        <p:nvSpPr>
          <p:cNvPr id="325" name="Google Shape;325;p52"/>
          <p:cNvSpPr txBox="1">
            <a:spLocks noGrp="1"/>
          </p:cNvSpPr>
          <p:nvPr>
            <p:ph type="subTitle" idx="1"/>
          </p:nvPr>
        </p:nvSpPr>
        <p:spPr>
          <a:xfrm>
            <a:off x="155825" y="1402400"/>
            <a:ext cx="4306500" cy="3836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b="1" u="sng">
                <a:solidFill>
                  <a:schemeClr val="lt1"/>
                </a:solidFill>
                <a:hlinkClick r:id="rId3">
                  <a:extLst>
                    <a:ext uri="{A12FA001-AC4F-418D-AE19-62706E023703}">
                      <ahyp:hlinkClr xmlns:ahyp="http://schemas.microsoft.com/office/drawing/2018/hyperlinkcolor" val="tx"/>
                    </a:ext>
                  </a:extLst>
                </a:hlinkClick>
              </a:rPr>
              <a:t>Illinois Libraries Present</a:t>
            </a:r>
            <a:endParaRPr sz="3000" b="1">
              <a:solidFill>
                <a:schemeClr val="lt1"/>
              </a:solidFill>
            </a:endParaRPr>
          </a:p>
          <a:p>
            <a:pPr marL="0" lvl="0" indent="0" algn="l" rtl="0">
              <a:lnSpc>
                <a:spcPct val="115000"/>
              </a:lnSpc>
              <a:spcBef>
                <a:spcPts val="1600"/>
              </a:spcBef>
              <a:spcAft>
                <a:spcPts val="0"/>
              </a:spcAft>
              <a:buNone/>
            </a:pPr>
            <a:r>
              <a:rPr lang="en" sz="1800"/>
              <a:t>Opportunities for all library sizes</a:t>
            </a:r>
            <a:endParaRPr sz="1800"/>
          </a:p>
          <a:p>
            <a:pPr marL="0" lvl="0" indent="0" algn="l" rtl="0">
              <a:lnSpc>
                <a:spcPct val="115000"/>
              </a:lnSpc>
              <a:spcBef>
                <a:spcPts val="1600"/>
              </a:spcBef>
              <a:spcAft>
                <a:spcPts val="1600"/>
              </a:spcAft>
              <a:buNone/>
            </a:pPr>
            <a:r>
              <a:rPr lang="en" sz="1800"/>
              <a:t>Tip: Target marketing to the speaker’s audience</a:t>
            </a:r>
            <a:endParaRPr sz="1800"/>
          </a:p>
        </p:txBody>
      </p:sp>
      <p:sp>
        <p:nvSpPr>
          <p:cNvPr id="326" name="Google Shape;326;p52"/>
          <p:cNvSpPr txBox="1"/>
          <p:nvPr/>
        </p:nvSpPr>
        <p:spPr>
          <a:xfrm>
            <a:off x="155825" y="4595075"/>
            <a:ext cx="6244200" cy="25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i="1">
                <a:solidFill>
                  <a:schemeClr val="lt2"/>
                </a:solidFill>
                <a:latin typeface="Lato"/>
                <a:ea typeface="Lato"/>
                <a:cs typeface="Lato"/>
                <a:sym typeface="Lato"/>
              </a:rPr>
              <a:t>Story for illustration purposes only</a:t>
            </a:r>
            <a:endParaRPr sz="1200" i="1">
              <a:solidFill>
                <a:schemeClr val="lt2"/>
              </a:solidFill>
              <a:latin typeface="Lato"/>
              <a:ea typeface="Lato"/>
              <a:cs typeface="Lato"/>
              <a:sym typeface="Lato"/>
            </a:endParaRPr>
          </a:p>
        </p:txBody>
      </p:sp>
      <p:pic>
        <p:nvPicPr>
          <p:cNvPr id="327" name="Google Shape;327;p52"/>
          <p:cNvPicPr preferRelativeResize="0"/>
          <p:nvPr/>
        </p:nvPicPr>
        <p:blipFill>
          <a:blip r:embed="rId4">
            <a:alphaModFix/>
          </a:blip>
          <a:stretch>
            <a:fillRect/>
          </a:stretch>
        </p:blipFill>
        <p:spPr>
          <a:xfrm>
            <a:off x="4572000" y="353125"/>
            <a:ext cx="4571999" cy="4571999"/>
          </a:xfrm>
          <a:prstGeom prst="rect">
            <a:avLst/>
          </a:prstGeom>
          <a:noFill/>
          <a:ln>
            <a:noFill/>
          </a:ln>
        </p:spPr>
      </p:pic>
      <p:sp>
        <p:nvSpPr>
          <p:cNvPr id="328" name="Google Shape;328;p52"/>
          <p:cNvSpPr txBox="1"/>
          <p:nvPr/>
        </p:nvSpPr>
        <p:spPr>
          <a:xfrm>
            <a:off x="0" y="-29950"/>
            <a:ext cx="44622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b="1">
                <a:solidFill>
                  <a:schemeClr val="accent4"/>
                </a:solidFill>
                <a:latin typeface="Raleway"/>
                <a:ea typeface="Raleway"/>
                <a:cs typeface="Raleway"/>
                <a:sym typeface="Raleway"/>
              </a:rPr>
              <a:t>Team Up Virtually!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53"/>
          <p:cNvPicPr preferRelativeResize="0"/>
          <p:nvPr/>
        </p:nvPicPr>
        <p:blipFill rotWithShape="1">
          <a:blip r:embed="rId3">
            <a:alphaModFix/>
          </a:blip>
          <a:srcRect l="7940" r="7948"/>
          <a:stretch/>
        </p:blipFill>
        <p:spPr>
          <a:xfrm>
            <a:off x="0" y="0"/>
            <a:ext cx="9144003" cy="5143503"/>
          </a:xfrm>
          <a:prstGeom prst="rect">
            <a:avLst/>
          </a:prstGeom>
          <a:noFill/>
          <a:ln>
            <a:noFill/>
          </a:ln>
        </p:spPr>
      </p:pic>
      <p:sp>
        <p:nvSpPr>
          <p:cNvPr id="334" name="Google Shape;334;p53"/>
          <p:cNvSpPr txBox="1">
            <a:spLocks noGrp="1"/>
          </p:cNvSpPr>
          <p:nvPr>
            <p:ph type="title"/>
          </p:nvPr>
        </p:nvSpPr>
        <p:spPr>
          <a:xfrm>
            <a:off x="87150" y="110000"/>
            <a:ext cx="6694200" cy="229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a:solidFill>
                  <a:schemeClr val="accent4"/>
                </a:solidFill>
                <a:highlight>
                  <a:schemeClr val="accent6"/>
                </a:highlight>
              </a:rPr>
              <a:t>Team Up In Person! </a:t>
            </a:r>
            <a:endParaRPr>
              <a:solidFill>
                <a:schemeClr val="accent4"/>
              </a:solidFill>
              <a:highlight>
                <a:schemeClr val="accent6"/>
              </a:highlight>
            </a:endParaRPr>
          </a:p>
        </p:txBody>
      </p:sp>
      <p:grpSp>
        <p:nvGrpSpPr>
          <p:cNvPr id="335" name="Google Shape;335;p53"/>
          <p:cNvGrpSpPr/>
          <p:nvPr/>
        </p:nvGrpSpPr>
        <p:grpSpPr>
          <a:xfrm>
            <a:off x="6843988" y="2681160"/>
            <a:ext cx="2212050" cy="2537076"/>
            <a:chOff x="6803275" y="395363"/>
            <a:chExt cx="2212050" cy="2537076"/>
          </a:xfrm>
        </p:grpSpPr>
        <p:pic>
          <p:nvPicPr>
            <p:cNvPr id="336" name="Google Shape;336;p53"/>
            <p:cNvPicPr preferRelativeResize="0"/>
            <p:nvPr/>
          </p:nvPicPr>
          <p:blipFill rotWithShape="1">
            <a:blip r:embed="rId4">
              <a:alphaModFix/>
            </a:blip>
            <a:srcRect/>
            <a:stretch/>
          </p:blipFill>
          <p:spPr>
            <a:xfrm>
              <a:off x="6803275" y="427445"/>
              <a:ext cx="2212050" cy="2504994"/>
            </a:xfrm>
            <a:prstGeom prst="rect">
              <a:avLst/>
            </a:prstGeom>
            <a:noFill/>
            <a:ln>
              <a:noFill/>
            </a:ln>
          </p:spPr>
        </p:pic>
        <p:pic>
          <p:nvPicPr>
            <p:cNvPr id="337" name="Google Shape;337;p53" descr="Piece of duct tape sticking a note to the slide"/>
            <p:cNvPicPr preferRelativeResize="0"/>
            <p:nvPr/>
          </p:nvPicPr>
          <p:blipFill rotWithShape="1">
            <a:blip r:embed="rId5">
              <a:alphaModFix/>
            </a:blip>
            <a:srcRect l="9243" t="5926" r="2118" b="10011"/>
            <a:stretch/>
          </p:blipFill>
          <p:spPr>
            <a:xfrm rot="154826">
              <a:off x="7370663" y="419419"/>
              <a:ext cx="1077273" cy="382687"/>
            </a:xfrm>
            <a:prstGeom prst="rect">
              <a:avLst/>
            </a:prstGeom>
            <a:noFill/>
            <a:ln>
              <a:noFill/>
            </a:ln>
          </p:spPr>
        </p:pic>
        <p:sp>
          <p:nvSpPr>
            <p:cNvPr id="338" name="Google Shape;338;p53"/>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aleway"/>
                  <a:ea typeface="Raleway"/>
                  <a:cs typeface="Raleway"/>
                  <a:sym typeface="Raleway"/>
                </a:rPr>
                <a:t>Example:</a:t>
              </a:r>
              <a:endParaRPr sz="1400" b="1" i="0" u="none" strike="noStrike" cap="none">
                <a:solidFill>
                  <a:schemeClr val="dk1"/>
                </a:solidFill>
                <a:latin typeface="Raleway"/>
                <a:ea typeface="Raleway"/>
                <a:cs typeface="Raleway"/>
                <a:sym typeface="Raleway"/>
              </a:endParaRPr>
            </a:p>
            <a:p>
              <a:pPr marL="0" marR="0" lvl="0" indent="0" algn="l" rtl="0">
                <a:lnSpc>
                  <a:spcPct val="100000"/>
                </a:lnSpc>
                <a:spcBef>
                  <a:spcPts val="800"/>
                </a:spcBef>
                <a:spcAft>
                  <a:spcPts val="800"/>
                </a:spcAft>
                <a:buClr>
                  <a:srgbClr val="000000"/>
                </a:buClr>
                <a:buSzPts val="1200"/>
                <a:buFont typeface="Arial"/>
                <a:buNone/>
              </a:pPr>
              <a:r>
                <a:rPr lang="en" sz="1200">
                  <a:solidFill>
                    <a:schemeClr val="dk2"/>
                  </a:solidFill>
                  <a:latin typeface="Raleway"/>
                  <a:ea typeface="Raleway"/>
                  <a:cs typeface="Raleway"/>
                  <a:sym typeface="Raleway"/>
                </a:rPr>
                <a:t>We</a:t>
              </a:r>
              <a:r>
                <a:rPr lang="en" sz="1200" b="0" i="0" u="none" strike="noStrike" cap="none">
                  <a:solidFill>
                    <a:schemeClr val="dk2"/>
                  </a:solidFill>
                  <a:latin typeface="Raleway"/>
                  <a:ea typeface="Raleway"/>
                  <a:cs typeface="Raleway"/>
                  <a:sym typeface="Raleway"/>
                </a:rPr>
                <a:t> co-hosted a beekeeping program with our neighbors at the Normal Public Library which led to 2 libraries sharing the information- we had good feedback and attendance.</a:t>
              </a:r>
              <a:endParaRPr sz="1200" b="1" i="0" u="none" strike="noStrike" cap="none">
                <a:solidFill>
                  <a:schemeClr val="dk1"/>
                </a:solidFill>
                <a:latin typeface="Raleway"/>
                <a:ea typeface="Raleway"/>
                <a:cs typeface="Raleway"/>
                <a:sym typeface="Raleway"/>
              </a:endParaRPr>
            </a:p>
          </p:txBody>
        </p:sp>
      </p:grpSp>
      <p:grpSp>
        <p:nvGrpSpPr>
          <p:cNvPr id="339" name="Google Shape;339;p53"/>
          <p:cNvGrpSpPr/>
          <p:nvPr/>
        </p:nvGrpSpPr>
        <p:grpSpPr>
          <a:xfrm>
            <a:off x="6843988" y="72560"/>
            <a:ext cx="2212050" cy="2537076"/>
            <a:chOff x="6803275" y="395363"/>
            <a:chExt cx="2212050" cy="2537076"/>
          </a:xfrm>
        </p:grpSpPr>
        <p:pic>
          <p:nvPicPr>
            <p:cNvPr id="340" name="Google Shape;340;p53"/>
            <p:cNvPicPr preferRelativeResize="0"/>
            <p:nvPr/>
          </p:nvPicPr>
          <p:blipFill rotWithShape="1">
            <a:blip r:embed="rId4">
              <a:alphaModFix/>
            </a:blip>
            <a:srcRect/>
            <a:stretch/>
          </p:blipFill>
          <p:spPr>
            <a:xfrm>
              <a:off x="6803275" y="427445"/>
              <a:ext cx="2212050" cy="2504994"/>
            </a:xfrm>
            <a:prstGeom prst="rect">
              <a:avLst/>
            </a:prstGeom>
            <a:noFill/>
            <a:ln>
              <a:noFill/>
            </a:ln>
          </p:spPr>
        </p:pic>
        <p:pic>
          <p:nvPicPr>
            <p:cNvPr id="341" name="Google Shape;341;p53" descr="Piece of duct tape sticking a note to the slide"/>
            <p:cNvPicPr preferRelativeResize="0"/>
            <p:nvPr/>
          </p:nvPicPr>
          <p:blipFill rotWithShape="1">
            <a:blip r:embed="rId5">
              <a:alphaModFix/>
            </a:blip>
            <a:srcRect l="9244" t="5926" r="2118" b="10011"/>
            <a:stretch/>
          </p:blipFill>
          <p:spPr>
            <a:xfrm rot="154826">
              <a:off x="7370663" y="419419"/>
              <a:ext cx="1077273" cy="382687"/>
            </a:xfrm>
            <a:prstGeom prst="rect">
              <a:avLst/>
            </a:prstGeom>
            <a:noFill/>
            <a:ln>
              <a:noFill/>
            </a:ln>
          </p:spPr>
        </p:pic>
        <p:sp>
          <p:nvSpPr>
            <p:cNvPr id="342" name="Google Shape;342;p53"/>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aleway"/>
                  <a:ea typeface="Raleway"/>
                  <a:cs typeface="Raleway"/>
                  <a:sym typeface="Raleway"/>
                </a:rPr>
                <a:t>Example:</a:t>
              </a:r>
              <a:endParaRPr sz="1400" b="1" i="0" u="none" strike="noStrike" cap="none">
                <a:solidFill>
                  <a:schemeClr val="dk1"/>
                </a:solidFill>
                <a:latin typeface="Raleway"/>
                <a:ea typeface="Raleway"/>
                <a:cs typeface="Raleway"/>
                <a:sym typeface="Raleway"/>
              </a:endParaRPr>
            </a:p>
            <a:p>
              <a:pPr marL="0" marR="0" lvl="0" indent="0" algn="l" rtl="0">
                <a:lnSpc>
                  <a:spcPct val="100000"/>
                </a:lnSpc>
                <a:spcBef>
                  <a:spcPts val="800"/>
                </a:spcBef>
                <a:spcAft>
                  <a:spcPts val="0"/>
                </a:spcAft>
                <a:buClr>
                  <a:srgbClr val="000000"/>
                </a:buClr>
                <a:buSzPts val="1200"/>
                <a:buFont typeface="Arial"/>
                <a:buNone/>
              </a:pPr>
              <a:r>
                <a:rPr lang="en" sz="1200">
                  <a:solidFill>
                    <a:schemeClr val="dk2"/>
                  </a:solidFill>
                  <a:latin typeface="Raleway"/>
                  <a:ea typeface="Raleway"/>
                  <a:cs typeface="Raleway"/>
                  <a:sym typeface="Raleway"/>
                </a:rPr>
                <a:t>We hosted a Pride in the Park event with our neighbors: Normal Public Library, Bloomington City Police, Illinois State University Police, PFLAG B-N, and Prairie Pride Coalition.</a:t>
              </a:r>
              <a:endParaRPr sz="1200">
                <a:solidFill>
                  <a:schemeClr val="dk2"/>
                </a:solidFill>
                <a:latin typeface="Raleway"/>
                <a:ea typeface="Raleway"/>
                <a:cs typeface="Raleway"/>
                <a:sym typeface="Raleway"/>
              </a:endParaRPr>
            </a:p>
            <a:p>
              <a:pPr marL="0" marR="0" lvl="0" indent="0" algn="l" rtl="0">
                <a:lnSpc>
                  <a:spcPct val="100000"/>
                </a:lnSpc>
                <a:spcBef>
                  <a:spcPts val="800"/>
                </a:spcBef>
                <a:spcAft>
                  <a:spcPts val="800"/>
                </a:spcAft>
                <a:buClr>
                  <a:srgbClr val="000000"/>
                </a:buClr>
                <a:buSzPts val="1200"/>
                <a:buFont typeface="Arial"/>
                <a:buNone/>
              </a:pPr>
              <a:endParaRPr sz="1200">
                <a:solidFill>
                  <a:schemeClr val="dk2"/>
                </a:solidFill>
                <a:latin typeface="Raleway"/>
                <a:ea typeface="Raleway"/>
                <a:cs typeface="Raleway"/>
                <a:sym typeface="Raleway"/>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6"/>
        <p:cNvGrpSpPr/>
        <p:nvPr/>
      </p:nvGrpSpPr>
      <p:grpSpPr>
        <a:xfrm>
          <a:off x="0" y="0"/>
          <a:ext cx="0" cy="0"/>
          <a:chOff x="0" y="0"/>
          <a:chExt cx="0" cy="0"/>
        </a:xfrm>
      </p:grpSpPr>
      <p:pic>
        <p:nvPicPr>
          <p:cNvPr id="347" name="Google Shape;347;p54"/>
          <p:cNvPicPr preferRelativeResize="0"/>
          <p:nvPr/>
        </p:nvPicPr>
        <p:blipFill>
          <a:blip r:embed="rId3">
            <a:alphaModFix/>
          </a:blip>
          <a:stretch>
            <a:fillRect/>
          </a:stretch>
        </p:blipFill>
        <p:spPr>
          <a:xfrm>
            <a:off x="6138675" y="12"/>
            <a:ext cx="3246624" cy="1699410"/>
          </a:xfrm>
          <a:prstGeom prst="rect">
            <a:avLst/>
          </a:prstGeom>
          <a:noFill/>
          <a:ln>
            <a:noFill/>
          </a:ln>
        </p:spPr>
      </p:pic>
      <p:pic>
        <p:nvPicPr>
          <p:cNvPr id="348" name="Google Shape;348;p54"/>
          <p:cNvPicPr preferRelativeResize="0"/>
          <p:nvPr/>
        </p:nvPicPr>
        <p:blipFill>
          <a:blip r:embed="rId4">
            <a:alphaModFix/>
          </a:blip>
          <a:stretch>
            <a:fillRect/>
          </a:stretch>
        </p:blipFill>
        <p:spPr>
          <a:xfrm>
            <a:off x="-241275" y="13"/>
            <a:ext cx="3246624" cy="1699390"/>
          </a:xfrm>
          <a:prstGeom prst="rect">
            <a:avLst/>
          </a:prstGeom>
          <a:noFill/>
          <a:ln>
            <a:noFill/>
          </a:ln>
        </p:spPr>
      </p:pic>
      <p:pic>
        <p:nvPicPr>
          <p:cNvPr id="349" name="Google Shape;349;p54"/>
          <p:cNvPicPr preferRelativeResize="0"/>
          <p:nvPr/>
        </p:nvPicPr>
        <p:blipFill>
          <a:blip r:embed="rId5">
            <a:alphaModFix/>
          </a:blip>
          <a:stretch>
            <a:fillRect/>
          </a:stretch>
        </p:blipFill>
        <p:spPr>
          <a:xfrm>
            <a:off x="-241275" y="1699400"/>
            <a:ext cx="3246624" cy="1699407"/>
          </a:xfrm>
          <a:prstGeom prst="rect">
            <a:avLst/>
          </a:prstGeom>
          <a:noFill/>
          <a:ln>
            <a:noFill/>
          </a:ln>
        </p:spPr>
      </p:pic>
      <p:pic>
        <p:nvPicPr>
          <p:cNvPr id="350" name="Google Shape;350;p54"/>
          <p:cNvPicPr preferRelativeResize="0"/>
          <p:nvPr/>
        </p:nvPicPr>
        <p:blipFill>
          <a:blip r:embed="rId6">
            <a:alphaModFix/>
          </a:blip>
          <a:stretch>
            <a:fillRect/>
          </a:stretch>
        </p:blipFill>
        <p:spPr>
          <a:xfrm>
            <a:off x="-241262" y="3398800"/>
            <a:ext cx="3246600" cy="1699395"/>
          </a:xfrm>
          <a:prstGeom prst="rect">
            <a:avLst/>
          </a:prstGeom>
          <a:noFill/>
          <a:ln>
            <a:noFill/>
          </a:ln>
        </p:spPr>
      </p:pic>
      <p:pic>
        <p:nvPicPr>
          <p:cNvPr id="351" name="Google Shape;351;p54"/>
          <p:cNvPicPr preferRelativeResize="0"/>
          <p:nvPr/>
        </p:nvPicPr>
        <p:blipFill>
          <a:blip r:embed="rId7">
            <a:alphaModFix/>
          </a:blip>
          <a:stretch>
            <a:fillRect/>
          </a:stretch>
        </p:blipFill>
        <p:spPr>
          <a:xfrm>
            <a:off x="3005350" y="1699400"/>
            <a:ext cx="3246600" cy="1699400"/>
          </a:xfrm>
          <a:prstGeom prst="rect">
            <a:avLst/>
          </a:prstGeom>
          <a:noFill/>
          <a:ln>
            <a:noFill/>
          </a:ln>
        </p:spPr>
      </p:pic>
      <p:pic>
        <p:nvPicPr>
          <p:cNvPr id="352" name="Google Shape;352;p54"/>
          <p:cNvPicPr preferRelativeResize="0"/>
          <p:nvPr/>
        </p:nvPicPr>
        <p:blipFill>
          <a:blip r:embed="rId8">
            <a:alphaModFix/>
          </a:blip>
          <a:stretch>
            <a:fillRect/>
          </a:stretch>
        </p:blipFill>
        <p:spPr>
          <a:xfrm>
            <a:off x="3005338" y="3398800"/>
            <a:ext cx="3246624" cy="1699397"/>
          </a:xfrm>
          <a:prstGeom prst="rect">
            <a:avLst/>
          </a:prstGeom>
          <a:noFill/>
          <a:ln>
            <a:noFill/>
          </a:ln>
        </p:spPr>
      </p:pic>
      <p:pic>
        <p:nvPicPr>
          <p:cNvPr id="353" name="Google Shape;353;p54"/>
          <p:cNvPicPr preferRelativeResize="0"/>
          <p:nvPr/>
        </p:nvPicPr>
        <p:blipFill>
          <a:blip r:embed="rId9">
            <a:alphaModFix/>
          </a:blip>
          <a:stretch>
            <a:fillRect/>
          </a:stretch>
        </p:blipFill>
        <p:spPr>
          <a:xfrm>
            <a:off x="3005338" y="-12"/>
            <a:ext cx="3246602" cy="1699433"/>
          </a:xfrm>
          <a:prstGeom prst="rect">
            <a:avLst/>
          </a:prstGeom>
          <a:noFill/>
          <a:ln>
            <a:noFill/>
          </a:ln>
        </p:spPr>
      </p:pic>
      <p:pic>
        <p:nvPicPr>
          <p:cNvPr id="354" name="Google Shape;354;p54"/>
          <p:cNvPicPr preferRelativeResize="0"/>
          <p:nvPr/>
        </p:nvPicPr>
        <p:blipFill>
          <a:blip r:embed="rId10">
            <a:alphaModFix/>
          </a:blip>
          <a:stretch>
            <a:fillRect/>
          </a:stretch>
        </p:blipFill>
        <p:spPr>
          <a:xfrm>
            <a:off x="6138687" y="1699375"/>
            <a:ext cx="3246602" cy="1699416"/>
          </a:xfrm>
          <a:prstGeom prst="rect">
            <a:avLst/>
          </a:prstGeom>
          <a:noFill/>
          <a:ln>
            <a:noFill/>
          </a:ln>
        </p:spPr>
      </p:pic>
      <p:pic>
        <p:nvPicPr>
          <p:cNvPr id="355" name="Google Shape;355;p54"/>
          <p:cNvPicPr preferRelativeResize="0"/>
          <p:nvPr/>
        </p:nvPicPr>
        <p:blipFill>
          <a:blip r:embed="rId11">
            <a:alphaModFix/>
          </a:blip>
          <a:stretch>
            <a:fillRect/>
          </a:stretch>
        </p:blipFill>
        <p:spPr>
          <a:xfrm>
            <a:off x="6138697" y="3398787"/>
            <a:ext cx="3246588" cy="16994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5"/>
          <p:cNvSpPr txBox="1">
            <a:spLocks noGrp="1"/>
          </p:cNvSpPr>
          <p:nvPr>
            <p:ph type="title"/>
          </p:nvPr>
        </p:nvSpPr>
        <p:spPr>
          <a:xfrm>
            <a:off x="261750" y="440900"/>
            <a:ext cx="8620500" cy="101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Feedback on the Formats</a:t>
            </a:r>
            <a:endParaRPr/>
          </a:p>
        </p:txBody>
      </p:sp>
      <p:sp>
        <p:nvSpPr>
          <p:cNvPr id="361" name="Google Shape;361;p55"/>
          <p:cNvSpPr/>
          <p:nvPr/>
        </p:nvSpPr>
        <p:spPr>
          <a:xfrm>
            <a:off x="371750" y="1988900"/>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5"/>
          <p:cNvSpPr/>
          <p:nvPr/>
        </p:nvSpPr>
        <p:spPr>
          <a:xfrm>
            <a:off x="3210432" y="19889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5"/>
          <p:cNvSpPr/>
          <p:nvPr/>
        </p:nvSpPr>
        <p:spPr>
          <a:xfrm>
            <a:off x="6049089" y="1988900"/>
            <a:ext cx="2629500" cy="2244900"/>
          </a:xfrm>
          <a:prstGeom prst="wedgeRectCallout">
            <a:avLst>
              <a:gd name="adj1" fmla="val -20833"/>
              <a:gd name="adj2" fmla="val 6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5"/>
          <p:cNvSpPr txBox="1">
            <a:spLocks noGrp="1"/>
          </p:cNvSpPr>
          <p:nvPr>
            <p:ph type="title"/>
          </p:nvPr>
        </p:nvSpPr>
        <p:spPr>
          <a:xfrm>
            <a:off x="6125275" y="2061900"/>
            <a:ext cx="24816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For more hands-on technology classes, participants would have preferred in-person instruction.</a:t>
            </a:r>
            <a:endParaRPr sz="1900">
              <a:solidFill>
                <a:schemeClr val="lt1"/>
              </a:solidFill>
            </a:endParaRPr>
          </a:p>
          <a:p>
            <a:pPr marL="0" lvl="0" indent="0" algn="l" rtl="0">
              <a:spcBef>
                <a:spcPts val="1200"/>
              </a:spcBef>
              <a:spcAft>
                <a:spcPts val="1200"/>
              </a:spcAft>
              <a:buNone/>
            </a:pPr>
            <a:endParaRPr sz="1400" b="0">
              <a:solidFill>
                <a:schemeClr val="lt1"/>
              </a:solidFill>
            </a:endParaRPr>
          </a:p>
        </p:txBody>
      </p:sp>
      <p:sp>
        <p:nvSpPr>
          <p:cNvPr id="365" name="Google Shape;365;p55"/>
          <p:cNvSpPr txBox="1">
            <a:spLocks noGrp="1"/>
          </p:cNvSpPr>
          <p:nvPr>
            <p:ph type="title"/>
          </p:nvPr>
        </p:nvSpPr>
        <p:spPr>
          <a:xfrm>
            <a:off x="447975" y="2061900"/>
            <a:ext cx="24816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For informational / lecture style programs, participants preferred virtual.</a:t>
            </a:r>
            <a:endParaRPr sz="1900">
              <a:solidFill>
                <a:schemeClr val="lt1"/>
              </a:solidFill>
            </a:endParaRPr>
          </a:p>
          <a:p>
            <a:pPr marL="0" lvl="0" indent="0" algn="l" rtl="0">
              <a:spcBef>
                <a:spcPts val="1200"/>
              </a:spcBef>
              <a:spcAft>
                <a:spcPts val="1200"/>
              </a:spcAft>
              <a:buNone/>
            </a:pPr>
            <a:endParaRPr sz="1400">
              <a:solidFill>
                <a:schemeClr val="lt1"/>
              </a:solidFill>
            </a:endParaRPr>
          </a:p>
        </p:txBody>
      </p:sp>
      <p:sp>
        <p:nvSpPr>
          <p:cNvPr id="366" name="Google Shape;366;p55"/>
          <p:cNvSpPr txBox="1">
            <a:spLocks noGrp="1"/>
          </p:cNvSpPr>
          <p:nvPr>
            <p:ph type="title"/>
          </p:nvPr>
        </p:nvSpPr>
        <p:spPr>
          <a:xfrm>
            <a:off x="3286625" y="2061900"/>
            <a:ext cx="2481600" cy="20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Praise for the evening time slots, as well as the virtual lunch and learns.</a:t>
            </a:r>
            <a:endParaRPr sz="1900">
              <a:solidFill>
                <a:schemeClr val="lt1"/>
              </a:solidFill>
            </a:endParaRPr>
          </a:p>
          <a:p>
            <a:pPr marL="0" lvl="0" indent="0" algn="l" rtl="0">
              <a:spcBef>
                <a:spcPts val="1200"/>
              </a:spcBef>
              <a:spcAft>
                <a:spcPts val="1200"/>
              </a:spcAft>
              <a:buNone/>
            </a:pPr>
            <a:endParaRPr sz="1400" b="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8"/>
          <p:cNvPicPr preferRelativeResize="0"/>
          <p:nvPr/>
        </p:nvPicPr>
        <p:blipFill rotWithShape="1">
          <a:blip r:embed="rId3">
            <a:alphaModFix/>
          </a:blip>
          <a:srcRect r="4452"/>
          <a:stretch/>
        </p:blipFill>
        <p:spPr>
          <a:xfrm>
            <a:off x="4572000" y="0"/>
            <a:ext cx="4983876" cy="5216150"/>
          </a:xfrm>
          <a:prstGeom prst="rect">
            <a:avLst/>
          </a:prstGeom>
          <a:noFill/>
          <a:ln>
            <a:noFill/>
          </a:ln>
        </p:spPr>
      </p:pic>
      <p:sp>
        <p:nvSpPr>
          <p:cNvPr id="187" name="Google Shape;187;p38"/>
          <p:cNvSpPr txBox="1"/>
          <p:nvPr/>
        </p:nvSpPr>
        <p:spPr>
          <a:xfrm>
            <a:off x="188900" y="188900"/>
            <a:ext cx="4184400" cy="492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2"/>
                </a:solidFill>
                <a:latin typeface="Raleway"/>
                <a:ea typeface="Raleway"/>
                <a:cs typeface="Raleway"/>
                <a:sym typeface="Raleway"/>
              </a:rPr>
              <a:t>Normal Public Library (Normal, IL)</a:t>
            </a:r>
            <a:endParaRPr sz="1800" b="1">
              <a:solidFill>
                <a:schemeClr val="lt2"/>
              </a:solidFill>
              <a:latin typeface="Raleway"/>
              <a:ea typeface="Raleway"/>
              <a:cs typeface="Raleway"/>
              <a:sym typeface="Raleway"/>
            </a:endParaRPr>
          </a:p>
          <a:p>
            <a:pPr marL="0" lvl="0" indent="0" algn="l" rtl="0">
              <a:spcBef>
                <a:spcPts val="0"/>
              </a:spcBef>
              <a:spcAft>
                <a:spcPts val="0"/>
              </a:spcAft>
              <a:buNone/>
            </a:pPr>
            <a:endParaRPr sz="1800" b="1">
              <a:solidFill>
                <a:schemeClr val="lt2"/>
              </a:solidFill>
              <a:latin typeface="Raleway"/>
              <a:ea typeface="Raleway"/>
              <a:cs typeface="Raleway"/>
              <a:sym typeface="Raleway"/>
            </a:endParaRPr>
          </a:p>
          <a:p>
            <a:pPr marL="457200" lvl="0" indent="-336550" algn="l" rtl="0">
              <a:spcBef>
                <a:spcPts val="0"/>
              </a:spcBef>
              <a:spcAft>
                <a:spcPts val="0"/>
              </a:spcAft>
              <a:buClr>
                <a:schemeClr val="lt2"/>
              </a:buClr>
              <a:buSzPts val="1700"/>
              <a:buFont typeface="Raleway"/>
              <a:buChar char="●"/>
            </a:pPr>
            <a:r>
              <a:rPr lang="en" sz="1700">
                <a:solidFill>
                  <a:schemeClr val="lt2"/>
                </a:solidFill>
                <a:latin typeface="Raleway"/>
                <a:ea typeface="Raleway"/>
                <a:cs typeface="Raleway"/>
                <a:sym typeface="Raleway"/>
              </a:rPr>
              <a:t>Service population: 52,497</a:t>
            </a:r>
            <a:endParaRPr sz="1700">
              <a:solidFill>
                <a:schemeClr val="lt2"/>
              </a:solidFill>
              <a:latin typeface="Raleway"/>
              <a:ea typeface="Raleway"/>
              <a:cs typeface="Raleway"/>
              <a:sym typeface="Raleway"/>
            </a:endParaRPr>
          </a:p>
          <a:p>
            <a:pPr marL="457200" lvl="0" indent="-336550" algn="l" rtl="0">
              <a:spcBef>
                <a:spcPts val="0"/>
              </a:spcBef>
              <a:spcAft>
                <a:spcPts val="0"/>
              </a:spcAft>
              <a:buClr>
                <a:schemeClr val="lt2"/>
              </a:buClr>
              <a:buSzPts val="1700"/>
              <a:buFont typeface="Raleway"/>
              <a:buChar char="●"/>
            </a:pPr>
            <a:r>
              <a:rPr lang="en" sz="1700">
                <a:solidFill>
                  <a:schemeClr val="lt2"/>
                </a:solidFill>
                <a:latin typeface="Raleway"/>
                <a:ea typeface="Raleway"/>
                <a:cs typeface="Raleway"/>
                <a:sym typeface="Raleway"/>
              </a:rPr>
              <a:t>In central Illinois, 40 miles southeast of Peoria.</a:t>
            </a:r>
            <a:endParaRPr sz="1700">
              <a:solidFill>
                <a:schemeClr val="lt2"/>
              </a:solidFill>
              <a:latin typeface="Raleway"/>
              <a:ea typeface="Raleway"/>
              <a:cs typeface="Raleway"/>
              <a:sym typeface="Raleway"/>
            </a:endParaRPr>
          </a:p>
          <a:p>
            <a:pPr marL="457200" lvl="0" indent="-336550" algn="l" rtl="0">
              <a:spcBef>
                <a:spcPts val="0"/>
              </a:spcBef>
              <a:spcAft>
                <a:spcPts val="0"/>
              </a:spcAft>
              <a:buClr>
                <a:schemeClr val="lt2"/>
              </a:buClr>
              <a:buSzPts val="1700"/>
              <a:buFont typeface="Raleway"/>
              <a:buChar char="●"/>
            </a:pPr>
            <a:r>
              <a:rPr lang="en" sz="1700">
                <a:solidFill>
                  <a:schemeClr val="lt2"/>
                </a:solidFill>
                <a:latin typeface="Raleway"/>
                <a:ea typeface="Raleway"/>
                <a:cs typeface="Raleway"/>
                <a:sym typeface="Raleway"/>
              </a:rPr>
              <a:t>Library building is adjacent to Illinois State University campus.</a:t>
            </a:r>
            <a:endParaRPr sz="1700">
              <a:solidFill>
                <a:schemeClr val="lt2"/>
              </a:solidFill>
              <a:latin typeface="Raleway"/>
              <a:ea typeface="Raleway"/>
              <a:cs typeface="Raleway"/>
              <a:sym typeface="Raleway"/>
            </a:endParaRPr>
          </a:p>
          <a:p>
            <a:pPr marL="457200" lvl="0" indent="-336550" algn="l" rtl="0">
              <a:spcBef>
                <a:spcPts val="0"/>
              </a:spcBef>
              <a:spcAft>
                <a:spcPts val="0"/>
              </a:spcAft>
              <a:buClr>
                <a:schemeClr val="lt2"/>
              </a:buClr>
              <a:buSzPts val="1700"/>
              <a:buFont typeface="Raleway"/>
              <a:buChar char="●"/>
            </a:pPr>
            <a:r>
              <a:rPr lang="en" sz="1700">
                <a:solidFill>
                  <a:schemeClr val="lt2"/>
                </a:solidFill>
                <a:latin typeface="Raleway"/>
                <a:ea typeface="Raleway"/>
                <a:cs typeface="Raleway"/>
                <a:sym typeface="Raleway"/>
              </a:rPr>
              <a:t>Twin cities with Bloomington.</a:t>
            </a:r>
            <a:endParaRPr sz="1700">
              <a:solidFill>
                <a:schemeClr val="lt2"/>
              </a:solidFill>
              <a:latin typeface="Raleway"/>
              <a:ea typeface="Raleway"/>
              <a:cs typeface="Raleway"/>
              <a:sym typeface="Raleway"/>
            </a:endParaRPr>
          </a:p>
          <a:p>
            <a:pPr marL="457200" lvl="0" indent="-336550" algn="l" rtl="0">
              <a:spcBef>
                <a:spcPts val="0"/>
              </a:spcBef>
              <a:spcAft>
                <a:spcPts val="0"/>
              </a:spcAft>
              <a:buClr>
                <a:schemeClr val="lt2"/>
              </a:buClr>
              <a:buSzPts val="1700"/>
              <a:buFont typeface="Raleway"/>
              <a:buChar char="●"/>
            </a:pPr>
            <a:r>
              <a:rPr lang="en" sz="1700">
                <a:solidFill>
                  <a:schemeClr val="lt2"/>
                </a:solidFill>
                <a:latin typeface="Raleway"/>
                <a:ea typeface="Raleway"/>
                <a:cs typeface="Raleway"/>
                <a:sym typeface="Raleway"/>
              </a:rPr>
              <a:t>Home to Rivian Automotive, which is fueling rapid growth in all area communities.</a:t>
            </a:r>
            <a:endParaRPr sz="1700">
              <a:solidFill>
                <a:schemeClr val="lt2"/>
              </a:solidFill>
              <a:latin typeface="Raleway"/>
              <a:ea typeface="Raleway"/>
              <a:cs typeface="Raleway"/>
              <a:sym typeface="Raleway"/>
            </a:endParaRPr>
          </a:p>
          <a:p>
            <a:pPr marL="457200" lvl="0" indent="-336550" algn="l" rtl="0">
              <a:spcBef>
                <a:spcPts val="0"/>
              </a:spcBef>
              <a:spcAft>
                <a:spcPts val="0"/>
              </a:spcAft>
              <a:buClr>
                <a:schemeClr val="lt2"/>
              </a:buClr>
              <a:buSzPts val="1700"/>
              <a:buFont typeface="Raleway"/>
              <a:buChar char="●"/>
            </a:pPr>
            <a:r>
              <a:rPr lang="en" sz="1700">
                <a:solidFill>
                  <a:schemeClr val="lt2"/>
                </a:solidFill>
                <a:latin typeface="Raleway"/>
                <a:ea typeface="Raleway"/>
                <a:cs typeface="Raleway"/>
                <a:sym typeface="Raleway"/>
              </a:rPr>
              <a:t>Median household income: $58,381</a:t>
            </a:r>
            <a:endParaRPr sz="1700">
              <a:solidFill>
                <a:schemeClr val="lt2"/>
              </a:solidFill>
              <a:latin typeface="Raleway"/>
              <a:ea typeface="Raleway"/>
              <a:cs typeface="Raleway"/>
              <a:sym typeface="Raleway"/>
            </a:endParaRPr>
          </a:p>
          <a:p>
            <a:pPr marL="457200" lvl="0" indent="-336550" algn="l" rtl="0">
              <a:spcBef>
                <a:spcPts val="0"/>
              </a:spcBef>
              <a:spcAft>
                <a:spcPts val="0"/>
              </a:spcAft>
              <a:buClr>
                <a:schemeClr val="lt2"/>
              </a:buClr>
              <a:buSzPts val="1700"/>
              <a:buFont typeface="Raleway"/>
              <a:buChar char="●"/>
            </a:pPr>
            <a:r>
              <a:rPr lang="en" sz="1700">
                <a:solidFill>
                  <a:schemeClr val="lt2"/>
                </a:solidFill>
                <a:latin typeface="Raleway"/>
                <a:ea typeface="Raleway"/>
                <a:cs typeface="Raleway"/>
                <a:sym typeface="Raleway"/>
              </a:rPr>
              <a:t>Racial demographics</a:t>
            </a:r>
            <a:endParaRPr sz="1700">
              <a:solidFill>
                <a:schemeClr val="lt2"/>
              </a:solidFill>
              <a:latin typeface="Raleway"/>
              <a:ea typeface="Raleway"/>
              <a:cs typeface="Raleway"/>
              <a:sym typeface="Raleway"/>
            </a:endParaRPr>
          </a:p>
          <a:p>
            <a:pPr marL="914400" lvl="1" indent="-336550" algn="l" rtl="0">
              <a:spcBef>
                <a:spcPts val="0"/>
              </a:spcBef>
              <a:spcAft>
                <a:spcPts val="0"/>
              </a:spcAft>
              <a:buClr>
                <a:schemeClr val="lt2"/>
              </a:buClr>
              <a:buSzPts val="1700"/>
              <a:buFont typeface="Raleway"/>
              <a:buChar char="○"/>
            </a:pPr>
            <a:r>
              <a:rPr lang="en" sz="1700">
                <a:solidFill>
                  <a:schemeClr val="lt2"/>
                </a:solidFill>
                <a:latin typeface="Raleway"/>
                <a:ea typeface="Raleway"/>
                <a:cs typeface="Raleway"/>
                <a:sym typeface="Raleway"/>
              </a:rPr>
              <a:t>80.8% White</a:t>
            </a:r>
            <a:endParaRPr sz="1700">
              <a:solidFill>
                <a:schemeClr val="lt2"/>
              </a:solidFill>
              <a:latin typeface="Raleway"/>
              <a:ea typeface="Raleway"/>
              <a:cs typeface="Raleway"/>
              <a:sym typeface="Raleway"/>
            </a:endParaRPr>
          </a:p>
          <a:p>
            <a:pPr marL="914400" lvl="1" indent="-336550" algn="l" rtl="0">
              <a:spcBef>
                <a:spcPts val="0"/>
              </a:spcBef>
              <a:spcAft>
                <a:spcPts val="0"/>
              </a:spcAft>
              <a:buClr>
                <a:schemeClr val="lt2"/>
              </a:buClr>
              <a:buSzPts val="1700"/>
              <a:buFont typeface="Raleway"/>
              <a:buChar char="○"/>
            </a:pPr>
            <a:r>
              <a:rPr lang="en" sz="1700">
                <a:solidFill>
                  <a:schemeClr val="lt2"/>
                </a:solidFill>
                <a:latin typeface="Raleway"/>
                <a:ea typeface="Raleway"/>
                <a:cs typeface="Raleway"/>
                <a:sym typeface="Raleway"/>
              </a:rPr>
              <a:t>11.5% Black</a:t>
            </a:r>
            <a:endParaRPr sz="1700">
              <a:solidFill>
                <a:schemeClr val="lt2"/>
              </a:solidFill>
              <a:latin typeface="Raleway"/>
              <a:ea typeface="Raleway"/>
              <a:cs typeface="Raleway"/>
              <a:sym typeface="Raleway"/>
            </a:endParaRPr>
          </a:p>
          <a:p>
            <a:pPr marL="914400" lvl="1" indent="-336550" algn="l" rtl="0">
              <a:spcBef>
                <a:spcPts val="0"/>
              </a:spcBef>
              <a:spcAft>
                <a:spcPts val="0"/>
              </a:spcAft>
              <a:buClr>
                <a:schemeClr val="lt2"/>
              </a:buClr>
              <a:buSzPts val="1700"/>
              <a:buFont typeface="Raleway"/>
              <a:buChar char="○"/>
            </a:pPr>
            <a:r>
              <a:rPr lang="en" sz="1700">
                <a:solidFill>
                  <a:schemeClr val="lt2"/>
                </a:solidFill>
                <a:latin typeface="Raleway"/>
                <a:ea typeface="Raleway"/>
                <a:cs typeface="Raleway"/>
                <a:sym typeface="Raleway"/>
              </a:rPr>
              <a:t>5.2% Hispanic or Latino</a:t>
            </a:r>
            <a:endParaRPr sz="1700">
              <a:solidFill>
                <a:schemeClr val="lt2"/>
              </a:solidFill>
              <a:latin typeface="Raleway"/>
              <a:ea typeface="Raleway"/>
              <a:cs typeface="Raleway"/>
              <a:sym typeface="Raleway"/>
            </a:endParaRPr>
          </a:p>
          <a:p>
            <a:pPr marL="914400" lvl="1" indent="-336550" algn="l" rtl="0">
              <a:spcBef>
                <a:spcPts val="0"/>
              </a:spcBef>
              <a:spcAft>
                <a:spcPts val="0"/>
              </a:spcAft>
              <a:buClr>
                <a:schemeClr val="lt2"/>
              </a:buClr>
              <a:buSzPts val="1700"/>
              <a:buFont typeface="Raleway"/>
              <a:buChar char="○"/>
            </a:pPr>
            <a:r>
              <a:rPr lang="en" sz="1700">
                <a:solidFill>
                  <a:schemeClr val="lt2"/>
                </a:solidFill>
                <a:latin typeface="Raleway"/>
                <a:ea typeface="Raleway"/>
                <a:cs typeface="Raleway"/>
                <a:sym typeface="Raleway"/>
              </a:rPr>
              <a:t>3.8% Asian</a:t>
            </a:r>
            <a:endParaRPr sz="1700">
              <a:solidFill>
                <a:schemeClr val="lt2"/>
              </a:solidFill>
              <a:latin typeface="Raleway"/>
              <a:ea typeface="Raleway"/>
              <a:cs typeface="Raleway"/>
              <a:sym typeface="Raleway"/>
            </a:endParaRPr>
          </a:p>
          <a:p>
            <a:pPr marL="914400" lvl="1" indent="-336550" algn="l" rtl="0">
              <a:spcBef>
                <a:spcPts val="0"/>
              </a:spcBef>
              <a:spcAft>
                <a:spcPts val="0"/>
              </a:spcAft>
              <a:buClr>
                <a:schemeClr val="lt2"/>
              </a:buClr>
              <a:buSzPts val="1700"/>
              <a:buFont typeface="Raleway"/>
              <a:buChar char="○"/>
            </a:pPr>
            <a:r>
              <a:rPr lang="en" sz="1700">
                <a:solidFill>
                  <a:schemeClr val="lt2"/>
                </a:solidFill>
                <a:latin typeface="Raleway"/>
                <a:ea typeface="Raleway"/>
                <a:cs typeface="Raleway"/>
                <a:sym typeface="Raleway"/>
              </a:rPr>
              <a:t>3.6% Multiracial</a:t>
            </a:r>
            <a:endParaRPr sz="1700">
              <a:solidFill>
                <a:schemeClr val="lt2"/>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6"/>
          <p:cNvSpPr txBox="1">
            <a:spLocks noGrp="1"/>
          </p:cNvSpPr>
          <p:nvPr>
            <p:ph type="title"/>
          </p:nvPr>
        </p:nvSpPr>
        <p:spPr>
          <a:xfrm>
            <a:off x="265500" y="1135950"/>
            <a:ext cx="4045200" cy="36351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Clr>
                <a:schemeClr val="lt2"/>
              </a:buClr>
              <a:buSzPts val="1800"/>
              <a:buChar char="●"/>
            </a:pPr>
            <a:r>
              <a:rPr lang="en" sz="1800" b="0" dirty="0">
                <a:solidFill>
                  <a:schemeClr val="lt2"/>
                </a:solidFill>
              </a:rPr>
              <a:t>Lectures - clearing clutter, healthy eating, local history</a:t>
            </a:r>
            <a:endParaRPr sz="1800" b="0" dirty="0">
              <a:solidFill>
                <a:schemeClr val="lt2"/>
              </a:solidFill>
            </a:endParaRPr>
          </a:p>
          <a:p>
            <a:pPr marL="457200" lvl="0" indent="-342900" algn="l" rtl="0">
              <a:spcBef>
                <a:spcPts val="0"/>
              </a:spcBef>
              <a:spcAft>
                <a:spcPts val="0"/>
              </a:spcAft>
              <a:buClr>
                <a:schemeClr val="lt2"/>
              </a:buClr>
              <a:buSzPts val="1800"/>
              <a:buChar char="●"/>
            </a:pPr>
            <a:r>
              <a:rPr lang="en" sz="1800" b="0" dirty="0">
                <a:solidFill>
                  <a:schemeClr val="lt2"/>
                </a:solidFill>
              </a:rPr>
              <a:t>Discussions - genealogy meetup, book clubs</a:t>
            </a:r>
            <a:endParaRPr sz="1800" b="0" dirty="0">
              <a:solidFill>
                <a:schemeClr val="lt2"/>
              </a:solidFill>
            </a:endParaRPr>
          </a:p>
          <a:p>
            <a:pPr marL="457200" lvl="0" indent="-342900" algn="l" rtl="0">
              <a:spcBef>
                <a:spcPts val="0"/>
              </a:spcBef>
              <a:spcAft>
                <a:spcPts val="0"/>
              </a:spcAft>
              <a:buClr>
                <a:schemeClr val="lt2"/>
              </a:buClr>
              <a:buSzPts val="1800"/>
              <a:buChar char="●"/>
            </a:pPr>
            <a:r>
              <a:rPr lang="en" sz="1800" b="0" dirty="0">
                <a:solidFill>
                  <a:schemeClr val="lt2"/>
                </a:solidFill>
              </a:rPr>
              <a:t>Out of town participation</a:t>
            </a:r>
            <a:endParaRPr sz="1800" b="0" dirty="0">
              <a:solidFill>
                <a:schemeClr val="lt2"/>
              </a:solidFill>
            </a:endParaRPr>
          </a:p>
          <a:p>
            <a:pPr marL="457200" lvl="0" indent="-342900" algn="l" rtl="0">
              <a:spcBef>
                <a:spcPts val="0"/>
              </a:spcBef>
              <a:spcAft>
                <a:spcPts val="0"/>
              </a:spcAft>
              <a:buClr>
                <a:schemeClr val="lt2"/>
              </a:buClr>
              <a:buSzPts val="1800"/>
              <a:buChar char="●"/>
            </a:pPr>
            <a:r>
              <a:rPr lang="en" sz="1800" b="0" dirty="0">
                <a:solidFill>
                  <a:schemeClr val="lt2"/>
                </a:solidFill>
              </a:rPr>
              <a:t>For most events, either in-person or virtual appears to work better, rather than both.</a:t>
            </a:r>
            <a:endParaRPr sz="1800" b="0" dirty="0">
              <a:solidFill>
                <a:schemeClr val="lt2"/>
              </a:solidFill>
            </a:endParaRPr>
          </a:p>
          <a:p>
            <a:pPr marL="457200" lvl="0" indent="-342900" algn="l" rtl="0">
              <a:spcBef>
                <a:spcPts val="0"/>
              </a:spcBef>
              <a:spcAft>
                <a:spcPts val="0"/>
              </a:spcAft>
              <a:buClr>
                <a:schemeClr val="lt2"/>
              </a:buClr>
              <a:buSzPts val="1800"/>
              <a:buChar char="●"/>
            </a:pPr>
            <a:r>
              <a:rPr lang="en" sz="1800" b="0" dirty="0">
                <a:solidFill>
                  <a:schemeClr val="lt2"/>
                </a:solidFill>
              </a:rPr>
              <a:t>Discussion programs work well hybrid.</a:t>
            </a:r>
            <a:endParaRPr sz="1800" b="0" dirty="0">
              <a:solidFill>
                <a:schemeClr val="lt2"/>
              </a:solidFill>
            </a:endParaRPr>
          </a:p>
          <a:p>
            <a:pPr marL="0" lvl="0" indent="0" algn="l" rtl="0">
              <a:spcBef>
                <a:spcPts val="0"/>
              </a:spcBef>
              <a:spcAft>
                <a:spcPts val="0"/>
              </a:spcAft>
              <a:buNone/>
            </a:pPr>
            <a:endParaRPr sz="3400" dirty="0">
              <a:solidFill>
                <a:schemeClr val="lt2"/>
              </a:solidFill>
            </a:endParaRPr>
          </a:p>
        </p:txBody>
      </p:sp>
      <p:grpSp>
        <p:nvGrpSpPr>
          <p:cNvPr id="372" name="Google Shape;372;p56"/>
          <p:cNvGrpSpPr/>
          <p:nvPr/>
        </p:nvGrpSpPr>
        <p:grpSpPr>
          <a:xfrm>
            <a:off x="6781388" y="2464035"/>
            <a:ext cx="2212050" cy="2537076"/>
            <a:chOff x="6803275" y="395363"/>
            <a:chExt cx="2212050" cy="2537076"/>
          </a:xfrm>
        </p:grpSpPr>
        <p:pic>
          <p:nvPicPr>
            <p:cNvPr id="373" name="Google Shape;373;p56"/>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374" name="Google Shape;374;p56" descr="Piece of duct tape sticking a note to the slide"/>
            <p:cNvPicPr preferRelativeResize="0"/>
            <p:nvPr/>
          </p:nvPicPr>
          <p:blipFill rotWithShape="1">
            <a:blip r:embed="rId4">
              <a:alphaModFix/>
            </a:blip>
            <a:srcRect l="9244" t="5926" r="2118" b="10011"/>
            <a:stretch/>
          </p:blipFill>
          <p:spPr>
            <a:xfrm rot="154826">
              <a:off x="7370663" y="419419"/>
              <a:ext cx="1077273" cy="382687"/>
            </a:xfrm>
            <a:prstGeom prst="rect">
              <a:avLst/>
            </a:prstGeom>
            <a:noFill/>
            <a:ln>
              <a:noFill/>
            </a:ln>
          </p:spPr>
        </p:pic>
        <p:sp>
          <p:nvSpPr>
            <p:cNvPr id="375" name="Google Shape;375;p56"/>
            <p:cNvSpPr txBox="1"/>
            <p:nvPr/>
          </p:nvSpPr>
          <p:spPr>
            <a:xfrm>
              <a:off x="6944800" y="684231"/>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Raleway"/>
                  <a:ea typeface="Raleway"/>
                  <a:cs typeface="Raleway"/>
                  <a:sym typeface="Raleway"/>
                </a:rPr>
                <a:t>Hybrid programming webinar series:</a:t>
              </a:r>
              <a:endParaRPr b="1">
                <a:solidFill>
                  <a:schemeClr val="dk1"/>
                </a:solidFill>
                <a:latin typeface="Raleway"/>
                <a:ea typeface="Raleway"/>
                <a:cs typeface="Raleway"/>
                <a:sym typeface="Raleway"/>
              </a:endParaRPr>
            </a:p>
            <a:p>
              <a:pPr marL="0" lvl="0" indent="0" algn="l" rtl="0">
                <a:spcBef>
                  <a:spcPts val="800"/>
                </a:spcBef>
                <a:spcAft>
                  <a:spcPts val="0"/>
                </a:spcAft>
                <a:buNone/>
              </a:pPr>
              <a:r>
                <a:rPr lang="en" sz="1000">
                  <a:solidFill>
                    <a:schemeClr val="dk2"/>
                  </a:solidFill>
                  <a:latin typeface="Raleway"/>
                  <a:ea typeface="Raleway"/>
                  <a:cs typeface="Raleway"/>
                  <a:sym typeface="Raleway"/>
                </a:rPr>
                <a:t>ALA Public Programs Office. (2022, May 4). Hybrid Programming Webinar Series. Programming Librarian. https://programminglibrarian.org/articles/hybrid-programming-webinar-series</a:t>
              </a:r>
              <a:endParaRPr sz="1000">
                <a:solidFill>
                  <a:schemeClr val="dk2"/>
                </a:solidFill>
                <a:latin typeface="Raleway"/>
                <a:ea typeface="Raleway"/>
                <a:cs typeface="Raleway"/>
                <a:sym typeface="Raleway"/>
              </a:endParaRPr>
            </a:p>
            <a:p>
              <a:pPr marL="0" lvl="0" indent="0" algn="l" rtl="0">
                <a:spcBef>
                  <a:spcPts val="800"/>
                </a:spcBef>
                <a:spcAft>
                  <a:spcPts val="800"/>
                </a:spcAft>
                <a:buNone/>
              </a:pPr>
              <a:endParaRPr sz="1200">
                <a:solidFill>
                  <a:schemeClr val="dk2"/>
                </a:solidFill>
                <a:latin typeface="Raleway"/>
                <a:ea typeface="Raleway"/>
                <a:cs typeface="Raleway"/>
                <a:sym typeface="Raleway"/>
              </a:endParaRPr>
            </a:p>
          </p:txBody>
        </p:sp>
      </p:grpSp>
      <p:pic>
        <p:nvPicPr>
          <p:cNvPr id="376" name="Google Shape;376;p56"/>
          <p:cNvPicPr preferRelativeResize="0"/>
          <p:nvPr/>
        </p:nvPicPr>
        <p:blipFill>
          <a:blip r:embed="rId5">
            <a:alphaModFix/>
          </a:blip>
          <a:stretch>
            <a:fillRect/>
          </a:stretch>
        </p:blipFill>
        <p:spPr>
          <a:xfrm>
            <a:off x="4844825" y="429150"/>
            <a:ext cx="2165889" cy="3248833"/>
          </a:xfrm>
          <a:prstGeom prst="rect">
            <a:avLst/>
          </a:prstGeom>
          <a:noFill/>
          <a:ln>
            <a:noFill/>
          </a:ln>
        </p:spPr>
      </p:pic>
      <p:sp>
        <p:nvSpPr>
          <p:cNvPr id="377" name="Google Shape;377;p56"/>
          <p:cNvSpPr txBox="1"/>
          <p:nvPr/>
        </p:nvSpPr>
        <p:spPr>
          <a:xfrm>
            <a:off x="265500" y="157925"/>
            <a:ext cx="3303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dk1"/>
                </a:solidFill>
                <a:latin typeface="Raleway"/>
                <a:ea typeface="Raleway"/>
                <a:cs typeface="Raleway"/>
                <a:sym typeface="Raleway"/>
              </a:rPr>
              <a:t>Hybrid Programs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7"/>
          <p:cNvSpPr txBox="1">
            <a:spLocks noGrp="1"/>
          </p:cNvSpPr>
          <p:nvPr>
            <p:ph type="title"/>
          </p:nvPr>
        </p:nvSpPr>
        <p:spPr>
          <a:xfrm>
            <a:off x="283100" y="254950"/>
            <a:ext cx="8620500" cy="1019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3200"/>
              <a:t>Changed it up:</a:t>
            </a:r>
            <a:endParaRPr sz="3200"/>
          </a:p>
          <a:p>
            <a:pPr marL="0" lvl="0" indent="0" algn="l" rtl="0">
              <a:lnSpc>
                <a:spcPct val="100000"/>
              </a:lnSpc>
              <a:spcBef>
                <a:spcPts val="0"/>
              </a:spcBef>
              <a:spcAft>
                <a:spcPts val="0"/>
              </a:spcAft>
              <a:buSzPts val="4800"/>
              <a:buNone/>
            </a:pPr>
            <a:r>
              <a:rPr lang="en" sz="4300"/>
              <a:t>Holiday celebrations</a:t>
            </a:r>
            <a:endParaRPr sz="4300"/>
          </a:p>
        </p:txBody>
      </p:sp>
      <p:sp>
        <p:nvSpPr>
          <p:cNvPr id="383" name="Google Shape;383;p57"/>
          <p:cNvSpPr/>
          <p:nvPr/>
        </p:nvSpPr>
        <p:spPr>
          <a:xfrm>
            <a:off x="329625" y="1619225"/>
            <a:ext cx="7851300" cy="26694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57"/>
          <p:cNvSpPr txBox="1">
            <a:spLocks noGrp="1"/>
          </p:cNvSpPr>
          <p:nvPr>
            <p:ph type="title"/>
          </p:nvPr>
        </p:nvSpPr>
        <p:spPr>
          <a:xfrm>
            <a:off x="633525" y="1743950"/>
            <a:ext cx="6525600" cy="212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2400"/>
              <a:t>Halloween 2021</a:t>
            </a:r>
            <a:endParaRPr sz="2400"/>
          </a:p>
          <a:p>
            <a:pPr marL="457200" lvl="0" indent="-381000" algn="l" rtl="0">
              <a:lnSpc>
                <a:spcPct val="100000"/>
              </a:lnSpc>
              <a:spcBef>
                <a:spcPts val="1200"/>
              </a:spcBef>
              <a:spcAft>
                <a:spcPts val="0"/>
              </a:spcAft>
              <a:buSzPts val="2400"/>
              <a:buChar char="-"/>
            </a:pPr>
            <a:r>
              <a:rPr lang="en" sz="2400"/>
              <a:t>Party all day!</a:t>
            </a:r>
            <a:endParaRPr sz="2400"/>
          </a:p>
          <a:p>
            <a:pPr marL="457200" lvl="0" indent="-381000" algn="l" rtl="0">
              <a:lnSpc>
                <a:spcPct val="100000"/>
              </a:lnSpc>
              <a:spcBef>
                <a:spcPts val="0"/>
              </a:spcBef>
              <a:spcAft>
                <a:spcPts val="0"/>
              </a:spcAft>
              <a:buSzPts val="2400"/>
              <a:buChar char="-"/>
            </a:pPr>
            <a:r>
              <a:rPr lang="en" sz="2400"/>
              <a:t>Set up activities throughout the library</a:t>
            </a:r>
            <a:endParaRPr sz="2400"/>
          </a:p>
          <a:p>
            <a:pPr marL="457200" lvl="0" indent="-381000" algn="l" rtl="0">
              <a:lnSpc>
                <a:spcPct val="100000"/>
              </a:lnSpc>
              <a:spcBef>
                <a:spcPts val="0"/>
              </a:spcBef>
              <a:spcAft>
                <a:spcPts val="0"/>
              </a:spcAft>
              <a:buSzPts val="2400"/>
              <a:buChar char="-"/>
            </a:pPr>
            <a:r>
              <a:rPr lang="en" sz="2400"/>
              <a:t>Take and make crafts </a:t>
            </a:r>
            <a:endParaRPr sz="2400"/>
          </a:p>
          <a:p>
            <a:pPr marL="457200" lvl="0" indent="-381000" algn="l" rtl="0">
              <a:lnSpc>
                <a:spcPct val="100000"/>
              </a:lnSpc>
              <a:spcBef>
                <a:spcPts val="0"/>
              </a:spcBef>
              <a:spcAft>
                <a:spcPts val="0"/>
              </a:spcAft>
              <a:buSzPts val="2400"/>
              <a:buChar char="-"/>
            </a:pPr>
            <a:r>
              <a:rPr lang="en" sz="2400"/>
              <a:t>Individually wrapped treats</a:t>
            </a:r>
            <a:endParaRPr sz="2400"/>
          </a:p>
          <a:p>
            <a:pPr marL="457200" lvl="0" indent="0" algn="l" rtl="0">
              <a:lnSpc>
                <a:spcPct val="100000"/>
              </a:lnSpc>
              <a:spcBef>
                <a:spcPts val="1200"/>
              </a:spcBef>
              <a:spcAft>
                <a:spcPts val="1200"/>
              </a:spcAft>
              <a:buSzPts val="4800"/>
              <a:buNone/>
            </a:pPr>
            <a:endParaRPr sz="1400" b="0"/>
          </a:p>
        </p:txBody>
      </p:sp>
      <p:pic>
        <p:nvPicPr>
          <p:cNvPr id="385" name="Google Shape;385;p57"/>
          <p:cNvPicPr preferRelativeResize="0"/>
          <p:nvPr/>
        </p:nvPicPr>
        <p:blipFill rotWithShape="1">
          <a:blip r:embed="rId3">
            <a:alphaModFix/>
          </a:blip>
          <a:srcRect/>
          <a:stretch/>
        </p:blipFill>
        <p:spPr>
          <a:xfrm>
            <a:off x="6554489" y="326850"/>
            <a:ext cx="2033213" cy="2244902"/>
          </a:xfrm>
          <a:prstGeom prst="rect">
            <a:avLst/>
          </a:prstGeom>
          <a:noFill/>
          <a:ln w="38100" cap="flat" cmpd="sng">
            <a:solidFill>
              <a:srgbClr val="E69138"/>
            </a:solidFill>
            <a:prstDash val="solid"/>
            <a:round/>
            <a:headEnd type="none" w="sm" len="sm"/>
            <a:tailEnd type="none" w="sm" len="sm"/>
          </a:ln>
        </p:spPr>
      </p:pic>
      <p:sp>
        <p:nvSpPr>
          <p:cNvPr id="386" name="Google Shape;386;p57"/>
          <p:cNvSpPr txBox="1"/>
          <p:nvPr/>
        </p:nvSpPr>
        <p:spPr>
          <a:xfrm>
            <a:off x="2850450" y="4552375"/>
            <a:ext cx="6293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lt1"/>
                </a:solidFill>
                <a:latin typeface="Lato"/>
                <a:ea typeface="Lato"/>
                <a:cs typeface="Lato"/>
                <a:sym typeface="Lato"/>
              </a:rPr>
              <a:t>So popular that we continue to use  this model for holiday celebrations!</a:t>
            </a:r>
            <a:endParaRPr sz="1500" b="0" i="0" u="none" strike="noStrike" cap="none">
              <a:solidFill>
                <a:schemeClr val="lt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0"/>
        <p:cNvGrpSpPr/>
        <p:nvPr/>
      </p:nvGrpSpPr>
      <p:grpSpPr>
        <a:xfrm>
          <a:off x="0" y="0"/>
          <a:ext cx="0" cy="0"/>
          <a:chOff x="0" y="0"/>
          <a:chExt cx="0" cy="0"/>
        </a:xfrm>
      </p:grpSpPr>
      <p:pic>
        <p:nvPicPr>
          <p:cNvPr id="391" name="Google Shape;391;p58"/>
          <p:cNvPicPr preferRelativeResize="0"/>
          <p:nvPr/>
        </p:nvPicPr>
        <p:blipFill>
          <a:blip r:embed="rId3">
            <a:alphaModFix/>
          </a:blip>
          <a:stretch>
            <a:fillRect/>
          </a:stretch>
        </p:blipFill>
        <p:spPr>
          <a:xfrm>
            <a:off x="71050" y="162725"/>
            <a:ext cx="4006801" cy="4818049"/>
          </a:xfrm>
          <a:prstGeom prst="rect">
            <a:avLst/>
          </a:prstGeom>
          <a:noFill/>
          <a:ln>
            <a:noFill/>
          </a:ln>
        </p:spPr>
      </p:pic>
      <p:sp>
        <p:nvSpPr>
          <p:cNvPr id="392" name="Google Shape;392;p58"/>
          <p:cNvSpPr txBox="1">
            <a:spLocks noGrp="1"/>
          </p:cNvSpPr>
          <p:nvPr>
            <p:ph type="body" idx="4294967295"/>
          </p:nvPr>
        </p:nvSpPr>
        <p:spPr>
          <a:xfrm>
            <a:off x="468500" y="1240825"/>
            <a:ext cx="3432900" cy="33279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Raleway"/>
              <a:buChar char="➔"/>
            </a:pPr>
            <a:r>
              <a:rPr lang="en" sz="1400" b="1">
                <a:latin typeface="Raleway"/>
                <a:ea typeface="Raleway"/>
                <a:cs typeface="Raleway"/>
                <a:sym typeface="Raleway"/>
              </a:rPr>
              <a:t>All ages</a:t>
            </a:r>
            <a:endParaRPr sz="1400" b="1">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n" sz="1400" b="1">
                <a:latin typeface="Raleway"/>
                <a:ea typeface="Raleway"/>
                <a:cs typeface="Raleway"/>
                <a:sym typeface="Raleway"/>
              </a:rPr>
              <a:t>Throughout the library</a:t>
            </a:r>
            <a:endParaRPr sz="1400" b="1">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n" sz="1400" b="1">
                <a:latin typeface="Raleway"/>
                <a:ea typeface="Raleway"/>
                <a:cs typeface="Raleway"/>
                <a:sym typeface="Raleway"/>
              </a:rPr>
              <a:t>Staffing</a:t>
            </a:r>
            <a:endParaRPr sz="1400" b="1">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n" sz="1400" b="1">
                <a:latin typeface="Raleway"/>
                <a:ea typeface="Raleway"/>
                <a:cs typeface="Raleway"/>
                <a:sym typeface="Raleway"/>
              </a:rPr>
              <a:t>Longer time periods</a:t>
            </a:r>
            <a:endParaRPr sz="1400" b="1">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n" sz="1400" b="1">
                <a:latin typeface="Raleway"/>
                <a:ea typeface="Raleway"/>
                <a:cs typeface="Raleway"/>
                <a:sym typeface="Raleway"/>
              </a:rPr>
              <a:t>Seasonal</a:t>
            </a:r>
            <a:endParaRPr sz="1200">
              <a:latin typeface="Raleway"/>
              <a:ea typeface="Raleway"/>
              <a:cs typeface="Raleway"/>
              <a:sym typeface="Raleway"/>
            </a:endParaRPr>
          </a:p>
          <a:p>
            <a:pPr marL="457200" lvl="0" indent="-304800" algn="l" rtl="0">
              <a:spcBef>
                <a:spcPts val="1000"/>
              </a:spcBef>
              <a:spcAft>
                <a:spcPts val="0"/>
              </a:spcAft>
              <a:buClr>
                <a:schemeClr val="dk1"/>
              </a:buClr>
              <a:buSzPts val="1200"/>
              <a:buFont typeface="Raleway"/>
              <a:buChar char="➔"/>
            </a:pPr>
            <a:r>
              <a:rPr lang="en" sz="1400" b="1">
                <a:latin typeface="Raleway"/>
                <a:ea typeface="Raleway"/>
                <a:cs typeface="Raleway"/>
                <a:sym typeface="Raleway"/>
              </a:rPr>
              <a:t>Cultural Events</a:t>
            </a:r>
            <a:endParaRPr sz="1400" b="1">
              <a:latin typeface="Raleway"/>
              <a:ea typeface="Raleway"/>
              <a:cs typeface="Raleway"/>
              <a:sym typeface="Raleway"/>
            </a:endParaRPr>
          </a:p>
          <a:p>
            <a:pPr marL="457200" lvl="0" indent="-317500" algn="l" rtl="0">
              <a:spcBef>
                <a:spcPts val="1000"/>
              </a:spcBef>
              <a:spcAft>
                <a:spcPts val="1000"/>
              </a:spcAft>
              <a:buClr>
                <a:schemeClr val="dk1"/>
              </a:buClr>
              <a:buSzPts val="1400"/>
              <a:buFont typeface="Raleway"/>
              <a:buChar char="➔"/>
            </a:pPr>
            <a:r>
              <a:rPr lang="en" sz="1400" b="1">
                <a:latin typeface="Raleway"/>
                <a:ea typeface="Raleway"/>
                <a:cs typeface="Raleway"/>
                <a:sym typeface="Raleway"/>
              </a:rPr>
              <a:t>Winter Wonderland, Hearts and Crafts, Asian Heritage Festival, El día de los libros</a:t>
            </a:r>
            <a:endParaRPr sz="1400" b="1">
              <a:latin typeface="Raleway"/>
              <a:ea typeface="Raleway"/>
              <a:cs typeface="Raleway"/>
              <a:sym typeface="Raleway"/>
            </a:endParaRPr>
          </a:p>
        </p:txBody>
      </p:sp>
      <p:sp>
        <p:nvSpPr>
          <p:cNvPr id="393" name="Google Shape;393;p58"/>
          <p:cNvSpPr txBox="1"/>
          <p:nvPr/>
        </p:nvSpPr>
        <p:spPr>
          <a:xfrm>
            <a:off x="330175" y="414075"/>
            <a:ext cx="46608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chemeClr val="dk1"/>
                </a:solidFill>
                <a:latin typeface="Raleway"/>
                <a:ea typeface="Raleway"/>
                <a:cs typeface="Raleway"/>
                <a:sym typeface="Raleway"/>
              </a:rPr>
              <a:t>Library Wide</a:t>
            </a:r>
            <a:endParaRPr sz="3000" b="1">
              <a:solidFill>
                <a:schemeClr val="dk1"/>
              </a:solidFill>
              <a:latin typeface="Raleway"/>
              <a:ea typeface="Raleway"/>
              <a:cs typeface="Raleway"/>
              <a:sym typeface="Raleway"/>
            </a:endParaRPr>
          </a:p>
        </p:txBody>
      </p:sp>
      <p:pic>
        <p:nvPicPr>
          <p:cNvPr id="394" name="Google Shape;394;p58"/>
          <p:cNvPicPr preferRelativeResize="0"/>
          <p:nvPr/>
        </p:nvPicPr>
        <p:blipFill>
          <a:blip r:embed="rId4">
            <a:alphaModFix/>
          </a:blip>
          <a:stretch>
            <a:fillRect/>
          </a:stretch>
        </p:blipFill>
        <p:spPr>
          <a:xfrm>
            <a:off x="4202575" y="162725"/>
            <a:ext cx="2446076" cy="2067092"/>
          </a:xfrm>
          <a:prstGeom prst="rect">
            <a:avLst/>
          </a:prstGeom>
          <a:noFill/>
          <a:ln w="38100" cap="flat" cmpd="sng">
            <a:solidFill>
              <a:schemeClr val="lt1"/>
            </a:solidFill>
            <a:prstDash val="solid"/>
            <a:round/>
            <a:headEnd type="none" w="sm" len="sm"/>
            <a:tailEnd type="none" w="sm" len="sm"/>
          </a:ln>
        </p:spPr>
      </p:pic>
      <p:pic>
        <p:nvPicPr>
          <p:cNvPr id="395" name="Google Shape;395;p58"/>
          <p:cNvPicPr preferRelativeResize="0"/>
          <p:nvPr/>
        </p:nvPicPr>
        <p:blipFill>
          <a:blip r:embed="rId5">
            <a:alphaModFix/>
          </a:blip>
          <a:stretch>
            <a:fillRect/>
          </a:stretch>
        </p:blipFill>
        <p:spPr>
          <a:xfrm>
            <a:off x="4202575" y="2875624"/>
            <a:ext cx="4391424" cy="1906238"/>
          </a:xfrm>
          <a:prstGeom prst="rect">
            <a:avLst/>
          </a:prstGeom>
          <a:noFill/>
          <a:ln w="38100" cap="flat" cmpd="sng">
            <a:solidFill>
              <a:schemeClr val="lt1"/>
            </a:solidFill>
            <a:prstDash val="solid"/>
            <a:round/>
            <a:headEnd type="none" w="sm" len="sm"/>
            <a:tailEnd type="none" w="sm" len="sm"/>
          </a:ln>
        </p:spPr>
      </p:pic>
      <p:pic>
        <p:nvPicPr>
          <p:cNvPr id="396" name="Google Shape;396;p58"/>
          <p:cNvPicPr preferRelativeResize="0"/>
          <p:nvPr/>
        </p:nvPicPr>
        <p:blipFill>
          <a:blip r:embed="rId6">
            <a:alphaModFix/>
          </a:blip>
          <a:stretch>
            <a:fillRect/>
          </a:stretch>
        </p:blipFill>
        <p:spPr>
          <a:xfrm>
            <a:off x="6489127" y="1347187"/>
            <a:ext cx="2446085" cy="1906226"/>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9"/>
          <p:cNvSpPr txBox="1">
            <a:spLocks noGrp="1"/>
          </p:cNvSpPr>
          <p:nvPr>
            <p:ph type="title"/>
          </p:nvPr>
        </p:nvSpPr>
        <p:spPr>
          <a:xfrm>
            <a:off x="260850" y="109300"/>
            <a:ext cx="8622300" cy="9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5"/>
                </a:solidFill>
              </a:rPr>
              <a:t>Drop-In &amp; Passive Programs</a:t>
            </a:r>
            <a:endParaRPr/>
          </a:p>
          <a:p>
            <a:pPr marL="0" lvl="0" indent="0" algn="l" rtl="0">
              <a:spcBef>
                <a:spcPts val="1000"/>
              </a:spcBef>
              <a:spcAft>
                <a:spcPts val="1000"/>
              </a:spcAft>
              <a:buClr>
                <a:schemeClr val="dk2"/>
              </a:buClr>
              <a:buSzPts val="1100"/>
              <a:buFont typeface="Arial"/>
              <a:buNone/>
            </a:pPr>
            <a:endParaRPr sz="2400" b="0"/>
          </a:p>
        </p:txBody>
      </p:sp>
      <p:pic>
        <p:nvPicPr>
          <p:cNvPr id="402" name="Google Shape;402;p59"/>
          <p:cNvPicPr preferRelativeResize="0"/>
          <p:nvPr/>
        </p:nvPicPr>
        <p:blipFill rotWithShape="1">
          <a:blip r:embed="rId3">
            <a:alphaModFix/>
          </a:blip>
          <a:srcRect l="16887" r="39225"/>
          <a:stretch/>
        </p:blipFill>
        <p:spPr>
          <a:xfrm>
            <a:off x="283100" y="1574388"/>
            <a:ext cx="2118574" cy="3217523"/>
          </a:xfrm>
          <a:prstGeom prst="rect">
            <a:avLst/>
          </a:prstGeom>
          <a:noFill/>
          <a:ln>
            <a:noFill/>
          </a:ln>
        </p:spPr>
      </p:pic>
      <p:pic>
        <p:nvPicPr>
          <p:cNvPr id="403" name="Google Shape;403;p59"/>
          <p:cNvPicPr preferRelativeResize="0"/>
          <p:nvPr/>
        </p:nvPicPr>
        <p:blipFill rotWithShape="1">
          <a:blip r:embed="rId4">
            <a:alphaModFix/>
          </a:blip>
          <a:srcRect t="11846" r="54954" b="12119"/>
          <a:stretch/>
        </p:blipFill>
        <p:spPr>
          <a:xfrm>
            <a:off x="3049231" y="2154850"/>
            <a:ext cx="1745649" cy="2210100"/>
          </a:xfrm>
          <a:prstGeom prst="rect">
            <a:avLst/>
          </a:prstGeom>
          <a:noFill/>
          <a:ln>
            <a:noFill/>
          </a:ln>
        </p:spPr>
      </p:pic>
      <p:pic>
        <p:nvPicPr>
          <p:cNvPr id="404" name="Google Shape;404;p59"/>
          <p:cNvPicPr preferRelativeResize="0"/>
          <p:nvPr/>
        </p:nvPicPr>
        <p:blipFill rotWithShape="1">
          <a:blip r:embed="rId5">
            <a:alphaModFix/>
          </a:blip>
          <a:srcRect l="7263" r="1487"/>
          <a:stretch/>
        </p:blipFill>
        <p:spPr>
          <a:xfrm>
            <a:off x="5218550" y="1727900"/>
            <a:ext cx="3686851" cy="3064001"/>
          </a:xfrm>
          <a:prstGeom prst="rect">
            <a:avLst/>
          </a:prstGeom>
          <a:noFill/>
          <a:ln>
            <a:noFill/>
          </a:ln>
        </p:spPr>
      </p:pic>
      <p:sp>
        <p:nvSpPr>
          <p:cNvPr id="405" name="Google Shape;405;p59"/>
          <p:cNvSpPr txBox="1"/>
          <p:nvPr/>
        </p:nvSpPr>
        <p:spPr>
          <a:xfrm>
            <a:off x="2862750" y="1024600"/>
            <a:ext cx="211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2400">
                <a:solidFill>
                  <a:schemeClr val="lt1"/>
                </a:solidFill>
                <a:latin typeface="Raleway"/>
                <a:ea typeface="Raleway"/>
                <a:cs typeface="Raleway"/>
                <a:sym typeface="Raleway"/>
              </a:rPr>
              <a:t>Pronoun Pins</a:t>
            </a:r>
            <a:endParaRPr/>
          </a:p>
        </p:txBody>
      </p:sp>
      <p:sp>
        <p:nvSpPr>
          <p:cNvPr id="406" name="Google Shape;406;p59"/>
          <p:cNvSpPr txBox="1"/>
          <p:nvPr/>
        </p:nvSpPr>
        <p:spPr>
          <a:xfrm>
            <a:off x="6764550" y="1024600"/>
            <a:ext cx="21186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1000"/>
              </a:spcAft>
              <a:buClr>
                <a:schemeClr val="dk2"/>
              </a:buClr>
              <a:buSzPts val="1100"/>
              <a:buFont typeface="Arial"/>
              <a:buNone/>
            </a:pPr>
            <a:r>
              <a:rPr lang="en" sz="2400">
                <a:solidFill>
                  <a:schemeClr val="lt1"/>
                </a:solidFill>
                <a:latin typeface="Raleway"/>
                <a:ea typeface="Raleway"/>
                <a:cs typeface="Raleway"/>
                <a:sym typeface="Raleway"/>
              </a:rPr>
              <a:t>Vision Boards</a:t>
            </a:r>
            <a:endParaRPr>
              <a:latin typeface="Lato"/>
              <a:ea typeface="Lato"/>
              <a:cs typeface="Lato"/>
              <a:sym typeface="Lato"/>
            </a:endParaRPr>
          </a:p>
        </p:txBody>
      </p:sp>
      <p:sp>
        <p:nvSpPr>
          <p:cNvPr id="407" name="Google Shape;407;p59"/>
          <p:cNvSpPr txBox="1"/>
          <p:nvPr/>
        </p:nvSpPr>
        <p:spPr>
          <a:xfrm>
            <a:off x="283100" y="1024600"/>
            <a:ext cx="1745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Clr>
                <a:schemeClr val="dk2"/>
              </a:buClr>
              <a:buSzPts val="1100"/>
              <a:buFont typeface="Arial"/>
              <a:buNone/>
            </a:pPr>
            <a:r>
              <a:rPr lang="en" sz="2400">
                <a:solidFill>
                  <a:schemeClr val="lt1"/>
                </a:solidFill>
                <a:latin typeface="Raleway"/>
                <a:ea typeface="Raleway"/>
                <a:cs typeface="Raleway"/>
                <a:sym typeface="Raleway"/>
              </a:rPr>
              <a:t>Drop-In VR</a:t>
            </a:r>
            <a:endParaRPr>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grpSp>
        <p:nvGrpSpPr>
          <p:cNvPr id="412" name="Google Shape;412;p60"/>
          <p:cNvGrpSpPr/>
          <p:nvPr/>
        </p:nvGrpSpPr>
        <p:grpSpPr>
          <a:xfrm>
            <a:off x="6751463" y="197629"/>
            <a:ext cx="2212050" cy="2555276"/>
            <a:chOff x="6773350" y="-1871037"/>
            <a:chExt cx="2212050" cy="2555276"/>
          </a:xfrm>
        </p:grpSpPr>
        <p:pic>
          <p:nvPicPr>
            <p:cNvPr id="413" name="Google Shape;413;p60"/>
            <p:cNvPicPr preferRelativeResize="0"/>
            <p:nvPr/>
          </p:nvPicPr>
          <p:blipFill>
            <a:blip r:embed="rId3">
              <a:alphaModFix/>
            </a:blip>
            <a:stretch>
              <a:fillRect/>
            </a:stretch>
          </p:blipFill>
          <p:spPr>
            <a:xfrm>
              <a:off x="6773350" y="-1820755"/>
              <a:ext cx="2212050" cy="2504994"/>
            </a:xfrm>
            <a:prstGeom prst="rect">
              <a:avLst/>
            </a:prstGeom>
            <a:noFill/>
            <a:ln>
              <a:noFill/>
            </a:ln>
          </p:spPr>
        </p:pic>
        <p:pic>
          <p:nvPicPr>
            <p:cNvPr id="414" name="Google Shape;414;p60" descr="Piece of duct tape sticking a note to the slide"/>
            <p:cNvPicPr preferRelativeResize="0"/>
            <p:nvPr/>
          </p:nvPicPr>
          <p:blipFill rotWithShape="1">
            <a:blip r:embed="rId4">
              <a:alphaModFix/>
            </a:blip>
            <a:srcRect l="9244" t="5926" r="2118" b="10011"/>
            <a:stretch/>
          </p:blipFill>
          <p:spPr>
            <a:xfrm rot="154826">
              <a:off x="7280850" y="-1846981"/>
              <a:ext cx="1077273" cy="382687"/>
            </a:xfrm>
            <a:prstGeom prst="rect">
              <a:avLst/>
            </a:prstGeom>
            <a:noFill/>
            <a:ln>
              <a:noFill/>
            </a:ln>
          </p:spPr>
        </p:pic>
        <p:sp>
          <p:nvSpPr>
            <p:cNvPr id="415" name="Google Shape;415;p60"/>
            <p:cNvSpPr txBox="1"/>
            <p:nvPr/>
          </p:nvSpPr>
          <p:spPr>
            <a:xfrm>
              <a:off x="6996500" y="-1570269"/>
              <a:ext cx="1929000" cy="20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b="1">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marL="457200" lvl="0" indent="-317500" algn="l" rtl="0">
                <a:lnSpc>
                  <a:spcPct val="115000"/>
                </a:lnSpc>
                <a:spcBef>
                  <a:spcPts val="800"/>
                </a:spcBef>
                <a:spcAft>
                  <a:spcPts val="0"/>
                </a:spcAft>
                <a:buClr>
                  <a:schemeClr val="dk2"/>
                </a:buClr>
                <a:buSzPts val="1400"/>
                <a:buFont typeface="Lato"/>
                <a:buChar char="●"/>
              </a:pPr>
              <a:r>
                <a:rPr lang="en" b="1">
                  <a:solidFill>
                    <a:schemeClr val="dk2"/>
                  </a:solidFill>
                  <a:latin typeface="Lato"/>
                  <a:ea typeface="Lato"/>
                  <a:cs typeface="Lato"/>
                  <a:sym typeface="Lato"/>
                </a:rPr>
                <a:t>Use Google Forms to create surveys for your virtual participants</a:t>
              </a:r>
              <a:endParaRPr b="1">
                <a:solidFill>
                  <a:schemeClr val="dk2"/>
                </a:solidFill>
                <a:latin typeface="Lato"/>
                <a:ea typeface="Lato"/>
                <a:cs typeface="Lato"/>
                <a:sym typeface="Lato"/>
              </a:endParaRPr>
            </a:p>
            <a:p>
              <a:pPr marL="457200" lvl="0" indent="-317500" algn="l" rtl="0">
                <a:lnSpc>
                  <a:spcPct val="115000"/>
                </a:lnSpc>
                <a:spcBef>
                  <a:spcPts val="0"/>
                </a:spcBef>
                <a:spcAft>
                  <a:spcPts val="0"/>
                </a:spcAft>
                <a:buClr>
                  <a:schemeClr val="dk2"/>
                </a:buClr>
                <a:buSzPts val="1400"/>
                <a:buFont typeface="Lato"/>
                <a:buChar char="●"/>
              </a:pPr>
              <a:r>
                <a:rPr lang="en" b="1">
                  <a:solidFill>
                    <a:schemeClr val="dk2"/>
                  </a:solidFill>
                  <a:latin typeface="Lato"/>
                  <a:ea typeface="Lato"/>
                  <a:cs typeface="Lato"/>
                  <a:sym typeface="Lato"/>
                </a:rPr>
                <a:t>Reward!</a:t>
              </a:r>
              <a:endParaRPr sz="900">
                <a:solidFill>
                  <a:schemeClr val="dk2"/>
                </a:solidFill>
                <a:latin typeface="Raleway"/>
                <a:ea typeface="Raleway"/>
                <a:cs typeface="Raleway"/>
                <a:sym typeface="Raleway"/>
              </a:endParaRPr>
            </a:p>
          </p:txBody>
        </p:sp>
      </p:grpSp>
      <p:pic>
        <p:nvPicPr>
          <p:cNvPr id="416" name="Google Shape;416;p60"/>
          <p:cNvPicPr preferRelativeResize="0"/>
          <p:nvPr/>
        </p:nvPicPr>
        <p:blipFill>
          <a:blip r:embed="rId5">
            <a:alphaModFix/>
          </a:blip>
          <a:stretch>
            <a:fillRect/>
          </a:stretch>
        </p:blipFill>
        <p:spPr>
          <a:xfrm>
            <a:off x="176650" y="1437487"/>
            <a:ext cx="5755376" cy="2612925"/>
          </a:xfrm>
          <a:prstGeom prst="rect">
            <a:avLst/>
          </a:prstGeom>
          <a:noFill/>
          <a:ln>
            <a:noFill/>
          </a:ln>
        </p:spPr>
      </p:pic>
      <p:pic>
        <p:nvPicPr>
          <p:cNvPr id="417" name="Google Shape;417;p60"/>
          <p:cNvPicPr preferRelativeResize="0"/>
          <p:nvPr/>
        </p:nvPicPr>
        <p:blipFill>
          <a:blip r:embed="rId6">
            <a:alphaModFix/>
          </a:blip>
          <a:stretch>
            <a:fillRect/>
          </a:stretch>
        </p:blipFill>
        <p:spPr>
          <a:xfrm>
            <a:off x="6069302" y="2788924"/>
            <a:ext cx="2958850" cy="2258075"/>
          </a:xfrm>
          <a:prstGeom prst="rect">
            <a:avLst/>
          </a:prstGeom>
          <a:noFill/>
          <a:ln>
            <a:noFill/>
          </a:ln>
        </p:spPr>
      </p:pic>
      <p:sp>
        <p:nvSpPr>
          <p:cNvPr id="418" name="Google Shape;418;p60"/>
          <p:cNvSpPr txBox="1">
            <a:spLocks noGrp="1"/>
          </p:cNvSpPr>
          <p:nvPr>
            <p:ph type="title"/>
          </p:nvPr>
        </p:nvSpPr>
        <p:spPr>
          <a:xfrm>
            <a:off x="0" y="442650"/>
            <a:ext cx="7276800" cy="768000"/>
          </a:xfrm>
          <a:prstGeom prst="rect">
            <a:avLst/>
          </a:prstGeom>
          <a:effectLst>
            <a:outerShdw blurRad="57150" dist="57150" dir="3480000" algn="bl" rotWithShape="0">
              <a:schemeClr val="accent2">
                <a:alpha val="58000"/>
              </a:schemeClr>
            </a:outerShdw>
          </a:effectLst>
        </p:spPr>
        <p:txBody>
          <a:bodyPr spcFirstLastPara="1" wrap="square" lIns="91425" tIns="91425" rIns="91425" bIns="91425" anchor="t" anchorCtr="0">
            <a:noAutofit/>
          </a:bodyPr>
          <a:lstStyle/>
          <a:p>
            <a:pPr marL="0" lvl="0" indent="0" algn="l" rtl="0">
              <a:spcBef>
                <a:spcPts val="0"/>
              </a:spcBef>
              <a:spcAft>
                <a:spcPts val="1600"/>
              </a:spcAft>
              <a:buNone/>
            </a:pPr>
            <a:r>
              <a:rPr lang="en" sz="3600">
                <a:solidFill>
                  <a:schemeClr val="dk1"/>
                </a:solidFill>
              </a:rPr>
              <a:t>Survey Your Virtual Attendees</a:t>
            </a: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2"/>
        <p:cNvGrpSpPr/>
        <p:nvPr/>
      </p:nvGrpSpPr>
      <p:grpSpPr>
        <a:xfrm>
          <a:off x="0" y="0"/>
          <a:ext cx="0" cy="0"/>
          <a:chOff x="0" y="0"/>
          <a:chExt cx="0" cy="0"/>
        </a:xfrm>
      </p:grpSpPr>
      <p:sp>
        <p:nvSpPr>
          <p:cNvPr id="423" name="Google Shape;423;p61"/>
          <p:cNvSpPr/>
          <p:nvPr/>
        </p:nvSpPr>
        <p:spPr>
          <a:xfrm>
            <a:off x="85250" y="1065650"/>
            <a:ext cx="4390500" cy="2841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1"/>
          <p:cNvSpPr txBox="1">
            <a:spLocks noGrp="1"/>
          </p:cNvSpPr>
          <p:nvPr>
            <p:ph type="subTitle" idx="1"/>
          </p:nvPr>
        </p:nvSpPr>
        <p:spPr>
          <a:xfrm>
            <a:off x="258175" y="426275"/>
            <a:ext cx="3904800" cy="1449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3000" b="1">
                <a:solidFill>
                  <a:schemeClr val="dk1"/>
                </a:solidFill>
              </a:rPr>
              <a:t>Survey Says…</a:t>
            </a:r>
            <a:endParaRPr sz="3000" b="1">
              <a:solidFill>
                <a:schemeClr val="dk1"/>
              </a:solidFill>
            </a:endParaRPr>
          </a:p>
          <a:p>
            <a:pPr marL="0" lvl="0" indent="0" algn="l" rtl="0">
              <a:lnSpc>
                <a:spcPct val="115000"/>
              </a:lnSpc>
              <a:spcBef>
                <a:spcPts val="1600"/>
              </a:spcBef>
              <a:spcAft>
                <a:spcPts val="1600"/>
              </a:spcAft>
              <a:buNone/>
            </a:pPr>
            <a:r>
              <a:rPr lang="en" sz="1800"/>
              <a:t>.</a:t>
            </a:r>
            <a:endParaRPr sz="1800"/>
          </a:p>
        </p:txBody>
      </p:sp>
      <p:pic>
        <p:nvPicPr>
          <p:cNvPr id="425" name="Google Shape;425;p61" descr="Forms response chart. Question title: Our family would be willing to pick up program materials using the library's Curb It curbside service.. Number of responses: 41 responses." title="Our family would be willing to pick up program materials using the library's Curb It curbside service."/>
          <p:cNvPicPr preferRelativeResize="0"/>
          <p:nvPr/>
        </p:nvPicPr>
        <p:blipFill>
          <a:blip r:embed="rId3">
            <a:alphaModFix/>
          </a:blip>
          <a:stretch>
            <a:fillRect/>
          </a:stretch>
        </p:blipFill>
        <p:spPr>
          <a:xfrm>
            <a:off x="4759875" y="150598"/>
            <a:ext cx="4177326" cy="1894900"/>
          </a:xfrm>
          <a:prstGeom prst="rect">
            <a:avLst/>
          </a:prstGeom>
          <a:noFill/>
          <a:ln>
            <a:noFill/>
          </a:ln>
        </p:spPr>
      </p:pic>
      <p:pic>
        <p:nvPicPr>
          <p:cNvPr id="426" name="Google Shape;426;p61"/>
          <p:cNvPicPr preferRelativeResize="0"/>
          <p:nvPr/>
        </p:nvPicPr>
        <p:blipFill>
          <a:blip r:embed="rId4">
            <a:alphaModFix/>
          </a:blip>
          <a:stretch>
            <a:fillRect/>
          </a:stretch>
        </p:blipFill>
        <p:spPr>
          <a:xfrm>
            <a:off x="184725" y="1193525"/>
            <a:ext cx="4177325" cy="1280325"/>
          </a:xfrm>
          <a:prstGeom prst="rect">
            <a:avLst/>
          </a:prstGeom>
          <a:noFill/>
          <a:ln>
            <a:noFill/>
          </a:ln>
        </p:spPr>
      </p:pic>
      <p:pic>
        <p:nvPicPr>
          <p:cNvPr id="427" name="Google Shape;427;p61"/>
          <p:cNvPicPr preferRelativeResize="0"/>
          <p:nvPr/>
        </p:nvPicPr>
        <p:blipFill>
          <a:blip r:embed="rId5">
            <a:alphaModFix/>
          </a:blip>
          <a:stretch>
            <a:fillRect/>
          </a:stretch>
        </p:blipFill>
        <p:spPr>
          <a:xfrm>
            <a:off x="4759875" y="2126100"/>
            <a:ext cx="4177326" cy="1044338"/>
          </a:xfrm>
          <a:prstGeom prst="rect">
            <a:avLst/>
          </a:prstGeom>
          <a:noFill/>
          <a:ln>
            <a:noFill/>
          </a:ln>
        </p:spPr>
      </p:pic>
      <p:pic>
        <p:nvPicPr>
          <p:cNvPr id="428" name="Google Shape;428;p61"/>
          <p:cNvPicPr preferRelativeResize="0"/>
          <p:nvPr/>
        </p:nvPicPr>
        <p:blipFill>
          <a:blip r:embed="rId6">
            <a:alphaModFix/>
          </a:blip>
          <a:stretch>
            <a:fillRect/>
          </a:stretch>
        </p:blipFill>
        <p:spPr>
          <a:xfrm>
            <a:off x="181950" y="2571750"/>
            <a:ext cx="4177325" cy="1204086"/>
          </a:xfrm>
          <a:prstGeom prst="rect">
            <a:avLst/>
          </a:prstGeom>
          <a:noFill/>
          <a:ln>
            <a:noFill/>
          </a:ln>
        </p:spPr>
      </p:pic>
      <p:pic>
        <p:nvPicPr>
          <p:cNvPr id="429" name="Google Shape;429;p61"/>
          <p:cNvPicPr preferRelativeResize="0"/>
          <p:nvPr/>
        </p:nvPicPr>
        <p:blipFill>
          <a:blip r:embed="rId7">
            <a:alphaModFix/>
          </a:blip>
          <a:stretch>
            <a:fillRect/>
          </a:stretch>
        </p:blipFill>
        <p:spPr>
          <a:xfrm>
            <a:off x="4759875" y="3251050"/>
            <a:ext cx="4177326" cy="1767200"/>
          </a:xfrm>
          <a:prstGeom prst="rect">
            <a:avLst/>
          </a:prstGeom>
          <a:noFill/>
          <a:ln>
            <a:noFill/>
          </a:ln>
        </p:spPr>
      </p:pic>
      <p:sp>
        <p:nvSpPr>
          <p:cNvPr id="430" name="Google Shape;430;p61"/>
          <p:cNvSpPr/>
          <p:nvPr/>
        </p:nvSpPr>
        <p:spPr>
          <a:xfrm>
            <a:off x="8363675" y="3251050"/>
            <a:ext cx="497400" cy="173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2"/>
          <p:cNvSpPr txBox="1">
            <a:spLocks noGrp="1"/>
          </p:cNvSpPr>
          <p:nvPr>
            <p:ph type="title"/>
          </p:nvPr>
        </p:nvSpPr>
        <p:spPr>
          <a:xfrm>
            <a:off x="260850" y="1075400"/>
            <a:ext cx="8622300" cy="14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700"/>
              <a:t>Our Conclusions </a:t>
            </a:r>
            <a:endParaRPr sz="3700"/>
          </a:p>
          <a:p>
            <a:pPr marL="0" lvl="0" indent="0" algn="ctr" rtl="0">
              <a:spcBef>
                <a:spcPts val="1000"/>
              </a:spcBef>
              <a:spcAft>
                <a:spcPts val="0"/>
              </a:spcAft>
              <a:buNone/>
            </a:pPr>
            <a:r>
              <a:rPr lang="en" sz="3700"/>
              <a:t>and Your Questions</a:t>
            </a:r>
            <a:endParaRPr sz="3700"/>
          </a:p>
          <a:p>
            <a:pPr marL="0" lvl="0" indent="0" algn="ctr" rtl="0">
              <a:spcBef>
                <a:spcPts val="1000"/>
              </a:spcBef>
              <a:spcAft>
                <a:spcPts val="0"/>
              </a:spcAft>
              <a:buNone/>
            </a:pPr>
            <a:endParaRPr sz="2400" b="0"/>
          </a:p>
          <a:p>
            <a:pPr marL="0" lvl="0" indent="0" algn="ctr" rtl="0">
              <a:spcBef>
                <a:spcPts val="1000"/>
              </a:spcBef>
              <a:spcAft>
                <a:spcPts val="0"/>
              </a:spcAft>
              <a:buNone/>
            </a:pPr>
            <a:endParaRPr sz="1700">
              <a:latin typeface="Lato"/>
              <a:ea typeface="Lato"/>
              <a:cs typeface="Lato"/>
              <a:sym typeface="Lato"/>
            </a:endParaRPr>
          </a:p>
          <a:p>
            <a:pPr marL="0" lvl="0" indent="0" algn="ctr" rtl="0">
              <a:spcBef>
                <a:spcPts val="0"/>
              </a:spcBef>
              <a:spcAft>
                <a:spcPts val="0"/>
              </a:spcAft>
              <a:buClr>
                <a:schemeClr val="dk2"/>
              </a:buClr>
              <a:buSzPts val="1100"/>
              <a:buFont typeface="Arial"/>
              <a:buNone/>
            </a:pPr>
            <a:r>
              <a:rPr lang="en" sz="1700">
                <a:latin typeface="Lato"/>
                <a:ea typeface="Lato"/>
                <a:cs typeface="Lato"/>
                <a:sym typeface="Lato"/>
              </a:rPr>
              <a:t>Lyndsey Carney - Normal Public Library, lcarney@normalpl.org</a:t>
            </a:r>
            <a:endParaRPr sz="1700">
              <a:latin typeface="Lato"/>
              <a:ea typeface="Lato"/>
              <a:cs typeface="Lato"/>
              <a:sym typeface="Lato"/>
            </a:endParaRPr>
          </a:p>
          <a:p>
            <a:pPr marL="0" lvl="0" indent="0" algn="ctr" rtl="0">
              <a:spcBef>
                <a:spcPts val="0"/>
              </a:spcBef>
              <a:spcAft>
                <a:spcPts val="0"/>
              </a:spcAft>
              <a:buClr>
                <a:schemeClr val="dk2"/>
              </a:buClr>
              <a:buSzPts val="1100"/>
              <a:buFont typeface="Arial"/>
              <a:buNone/>
            </a:pPr>
            <a:r>
              <a:rPr lang="en" sz="1700">
                <a:latin typeface="Lato"/>
                <a:ea typeface="Lato"/>
                <a:cs typeface="Lato"/>
                <a:sym typeface="Lato"/>
              </a:rPr>
              <a:t>Mimi Davis - Bloomington Public Library, mimid@bloomingtonlibrary.org</a:t>
            </a:r>
            <a:endParaRPr sz="1700">
              <a:latin typeface="Lato"/>
              <a:ea typeface="Lato"/>
              <a:cs typeface="Lato"/>
              <a:sym typeface="Lato"/>
            </a:endParaRPr>
          </a:p>
          <a:p>
            <a:pPr marL="0" lvl="0" indent="0" algn="ctr" rtl="0">
              <a:spcBef>
                <a:spcPts val="0"/>
              </a:spcBef>
              <a:spcAft>
                <a:spcPts val="0"/>
              </a:spcAft>
              <a:buClr>
                <a:schemeClr val="dk2"/>
              </a:buClr>
              <a:buSzPts val="1100"/>
              <a:buFont typeface="Arial"/>
              <a:buNone/>
            </a:pPr>
            <a:r>
              <a:rPr lang="en" sz="1700">
                <a:latin typeface="Lato"/>
                <a:ea typeface="Lato"/>
                <a:cs typeface="Lato"/>
                <a:sym typeface="Lato"/>
              </a:rPr>
              <a:t>Christie Lau - Carlock Public Library District, carlocklib@yahoo.com</a:t>
            </a:r>
            <a:endParaRPr sz="1700">
              <a:latin typeface="Lato"/>
              <a:ea typeface="Lato"/>
              <a:cs typeface="Lato"/>
              <a:sym typeface="Lato"/>
            </a:endParaRPr>
          </a:p>
          <a:p>
            <a:pPr marL="0" lvl="0" indent="0" algn="ctr" rtl="0">
              <a:spcBef>
                <a:spcPts val="0"/>
              </a:spcBef>
              <a:spcAft>
                <a:spcPts val="0"/>
              </a:spcAft>
              <a:buClr>
                <a:schemeClr val="dk2"/>
              </a:buClr>
              <a:buSzPts val="1100"/>
              <a:buFont typeface="Arial"/>
              <a:buNone/>
            </a:pPr>
            <a:r>
              <a:rPr lang="en" sz="1700">
                <a:latin typeface="Lato"/>
                <a:ea typeface="Lato"/>
                <a:cs typeface="Lato"/>
                <a:sym typeface="Lato"/>
              </a:rPr>
              <a:t>Rhiannon Shoults - Normal Public Library, rhiannon@normalpl.org</a:t>
            </a:r>
            <a:endParaRPr sz="2400" b="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39"/>
          <p:cNvSpPr txBox="1"/>
          <p:nvPr/>
        </p:nvSpPr>
        <p:spPr>
          <a:xfrm>
            <a:off x="174375" y="170550"/>
            <a:ext cx="42426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2"/>
                </a:solidFill>
                <a:latin typeface="Raleway"/>
                <a:ea typeface="Raleway"/>
                <a:cs typeface="Raleway"/>
                <a:sym typeface="Raleway"/>
              </a:rPr>
              <a:t>Bloomington Public Library (Bloomington, IL)</a:t>
            </a:r>
            <a:endParaRPr sz="1800" b="1">
              <a:solidFill>
                <a:schemeClr val="lt2"/>
              </a:solidFill>
              <a:latin typeface="Raleway"/>
              <a:ea typeface="Raleway"/>
              <a:cs typeface="Raleway"/>
              <a:sym typeface="Raleway"/>
            </a:endParaRPr>
          </a:p>
          <a:p>
            <a:pPr marL="0" lvl="0" indent="0" algn="l" rtl="0">
              <a:spcBef>
                <a:spcPts val="0"/>
              </a:spcBef>
              <a:spcAft>
                <a:spcPts val="0"/>
              </a:spcAft>
              <a:buNone/>
            </a:pPr>
            <a:endParaRPr sz="1800" b="1">
              <a:solidFill>
                <a:schemeClr val="lt2"/>
              </a:solidFill>
              <a:latin typeface="Raleway"/>
              <a:ea typeface="Raleway"/>
              <a:cs typeface="Raleway"/>
              <a:sym typeface="Raleway"/>
            </a:endParaRPr>
          </a:p>
          <a:p>
            <a:pPr marL="457200" lvl="0" indent="-342900" algn="l" rtl="0">
              <a:spcBef>
                <a:spcPts val="0"/>
              </a:spcBef>
              <a:spcAft>
                <a:spcPts val="0"/>
              </a:spcAft>
              <a:buClr>
                <a:schemeClr val="lt2"/>
              </a:buClr>
              <a:buSzPts val="1800"/>
              <a:buFont typeface="Raleway"/>
              <a:buChar char="●"/>
            </a:pPr>
            <a:r>
              <a:rPr lang="en" sz="1800">
                <a:solidFill>
                  <a:schemeClr val="lt2"/>
                </a:solidFill>
                <a:latin typeface="Raleway"/>
                <a:ea typeface="Raleway"/>
                <a:cs typeface="Raleway"/>
                <a:sym typeface="Raleway"/>
              </a:rPr>
              <a:t>Service population: 76, 610</a:t>
            </a:r>
            <a:endParaRPr sz="1800">
              <a:solidFill>
                <a:schemeClr val="lt2"/>
              </a:solidFill>
              <a:latin typeface="Raleway"/>
              <a:ea typeface="Raleway"/>
              <a:cs typeface="Raleway"/>
              <a:sym typeface="Raleway"/>
            </a:endParaRPr>
          </a:p>
          <a:p>
            <a:pPr marL="457200" lvl="0" indent="-342900" algn="l" rtl="0">
              <a:spcBef>
                <a:spcPts val="0"/>
              </a:spcBef>
              <a:spcAft>
                <a:spcPts val="0"/>
              </a:spcAft>
              <a:buClr>
                <a:schemeClr val="lt2"/>
              </a:buClr>
              <a:buSzPts val="1800"/>
              <a:buFont typeface="Raleway"/>
              <a:buChar char="●"/>
            </a:pPr>
            <a:r>
              <a:rPr lang="en" sz="1800">
                <a:solidFill>
                  <a:schemeClr val="lt2"/>
                </a:solidFill>
                <a:latin typeface="Raleway"/>
                <a:ea typeface="Raleway"/>
                <a:cs typeface="Raleway"/>
                <a:sym typeface="Raleway"/>
              </a:rPr>
              <a:t>Currently undergoing a major renovation project.</a:t>
            </a:r>
            <a:endParaRPr sz="1800">
              <a:solidFill>
                <a:schemeClr val="lt2"/>
              </a:solidFill>
              <a:latin typeface="Raleway"/>
              <a:ea typeface="Raleway"/>
              <a:cs typeface="Raleway"/>
              <a:sym typeface="Raleway"/>
            </a:endParaRPr>
          </a:p>
          <a:p>
            <a:pPr marL="457200" lvl="0" indent="-342900" algn="l" rtl="0">
              <a:spcBef>
                <a:spcPts val="0"/>
              </a:spcBef>
              <a:spcAft>
                <a:spcPts val="0"/>
              </a:spcAft>
              <a:buClr>
                <a:schemeClr val="lt2"/>
              </a:buClr>
              <a:buSzPts val="1800"/>
              <a:buFont typeface="Raleway"/>
              <a:buChar char="●"/>
            </a:pPr>
            <a:r>
              <a:rPr lang="en" sz="1800">
                <a:solidFill>
                  <a:schemeClr val="lt2"/>
                </a:solidFill>
                <a:latin typeface="Raleway"/>
                <a:ea typeface="Raleway"/>
                <a:cs typeface="Raleway"/>
                <a:sym typeface="Raleway"/>
              </a:rPr>
              <a:t>Home to State Farm corporate headquarters.</a:t>
            </a:r>
            <a:endParaRPr sz="1800">
              <a:solidFill>
                <a:schemeClr val="lt2"/>
              </a:solidFill>
              <a:latin typeface="Raleway"/>
              <a:ea typeface="Raleway"/>
              <a:cs typeface="Raleway"/>
              <a:sym typeface="Raleway"/>
            </a:endParaRPr>
          </a:p>
        </p:txBody>
      </p:sp>
      <p:pic>
        <p:nvPicPr>
          <p:cNvPr id="193" name="Google Shape;193;p39"/>
          <p:cNvPicPr preferRelativeResize="0"/>
          <p:nvPr/>
        </p:nvPicPr>
        <p:blipFill>
          <a:blip r:embed="rId3">
            <a:alphaModFix/>
          </a:blip>
          <a:stretch>
            <a:fillRect/>
          </a:stretch>
        </p:blipFill>
        <p:spPr>
          <a:xfrm>
            <a:off x="-112612" y="2733650"/>
            <a:ext cx="9219076" cy="2954813"/>
          </a:xfrm>
          <a:prstGeom prst="rect">
            <a:avLst/>
          </a:prstGeom>
          <a:noFill/>
          <a:ln>
            <a:noFill/>
          </a:ln>
        </p:spPr>
      </p:pic>
      <p:sp>
        <p:nvSpPr>
          <p:cNvPr id="194" name="Google Shape;194;p39"/>
          <p:cNvSpPr txBox="1"/>
          <p:nvPr/>
        </p:nvSpPr>
        <p:spPr>
          <a:xfrm>
            <a:off x="4572000" y="242450"/>
            <a:ext cx="4170000" cy="24012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Median household income: $66,861</a:t>
            </a:r>
            <a:endParaRPr sz="1800">
              <a:solidFill>
                <a:schemeClr val="lt1"/>
              </a:solidFill>
              <a:latin typeface="Raleway"/>
              <a:ea typeface="Raleway"/>
              <a:cs typeface="Raleway"/>
              <a:sym typeface="Raleway"/>
            </a:endParaRPr>
          </a:p>
          <a:p>
            <a:pPr marL="457200" lvl="0"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Racial demographics:</a:t>
            </a:r>
            <a:endParaRPr sz="1800">
              <a:solidFill>
                <a:schemeClr val="lt1"/>
              </a:solidFill>
              <a:latin typeface="Raleway"/>
              <a:ea typeface="Raleway"/>
              <a:cs typeface="Raleway"/>
              <a:sym typeface="Raleway"/>
            </a:endParaRPr>
          </a:p>
          <a:p>
            <a:pPr marL="914400" lvl="1"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77.3% White</a:t>
            </a:r>
            <a:endParaRPr sz="1800">
              <a:solidFill>
                <a:schemeClr val="lt1"/>
              </a:solidFill>
              <a:latin typeface="Raleway"/>
              <a:ea typeface="Raleway"/>
              <a:cs typeface="Raleway"/>
              <a:sym typeface="Raleway"/>
            </a:endParaRPr>
          </a:p>
          <a:p>
            <a:pPr marL="914400" lvl="1"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9.7% Black</a:t>
            </a:r>
            <a:endParaRPr sz="1800">
              <a:solidFill>
                <a:schemeClr val="lt1"/>
              </a:solidFill>
              <a:latin typeface="Raleway"/>
              <a:ea typeface="Raleway"/>
              <a:cs typeface="Raleway"/>
              <a:sym typeface="Raleway"/>
            </a:endParaRPr>
          </a:p>
          <a:p>
            <a:pPr marL="914400" lvl="1"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8.6% Asian</a:t>
            </a:r>
            <a:endParaRPr sz="1800">
              <a:solidFill>
                <a:schemeClr val="lt1"/>
              </a:solidFill>
              <a:latin typeface="Raleway"/>
              <a:ea typeface="Raleway"/>
              <a:cs typeface="Raleway"/>
              <a:sym typeface="Raleway"/>
            </a:endParaRPr>
          </a:p>
          <a:p>
            <a:pPr marL="914400" lvl="1"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6.2% Hispanic or Latino</a:t>
            </a:r>
            <a:endParaRPr sz="1800">
              <a:solidFill>
                <a:schemeClr val="lt1"/>
              </a:solidFill>
              <a:latin typeface="Raleway"/>
              <a:ea typeface="Raleway"/>
              <a:cs typeface="Raleway"/>
              <a:sym typeface="Raleway"/>
            </a:endParaRPr>
          </a:p>
          <a:p>
            <a:pPr marL="914400" lvl="1"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2.9% Multiracial</a:t>
            </a:r>
            <a:endParaRPr sz="1800">
              <a:solidFill>
                <a:schemeClr val="lt1"/>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0"/>
          <p:cNvSpPr txBox="1"/>
          <p:nvPr/>
        </p:nvSpPr>
        <p:spPr>
          <a:xfrm>
            <a:off x="170675" y="259900"/>
            <a:ext cx="43152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2"/>
                </a:solidFill>
                <a:latin typeface="Raleway"/>
                <a:ea typeface="Raleway"/>
                <a:cs typeface="Raleway"/>
                <a:sym typeface="Raleway"/>
              </a:rPr>
              <a:t>Carlock Public Library District </a:t>
            </a:r>
            <a:endParaRPr sz="1800" b="1">
              <a:solidFill>
                <a:schemeClr val="lt2"/>
              </a:solidFill>
              <a:latin typeface="Raleway"/>
              <a:ea typeface="Raleway"/>
              <a:cs typeface="Raleway"/>
              <a:sym typeface="Raleway"/>
            </a:endParaRPr>
          </a:p>
          <a:p>
            <a:pPr marL="0" lvl="0" indent="0" algn="l" rtl="0">
              <a:spcBef>
                <a:spcPts val="0"/>
              </a:spcBef>
              <a:spcAft>
                <a:spcPts val="0"/>
              </a:spcAft>
              <a:buNone/>
            </a:pPr>
            <a:r>
              <a:rPr lang="en" sz="1800" b="1">
                <a:solidFill>
                  <a:schemeClr val="lt2"/>
                </a:solidFill>
                <a:latin typeface="Raleway"/>
                <a:ea typeface="Raleway"/>
                <a:cs typeface="Raleway"/>
                <a:sym typeface="Raleway"/>
              </a:rPr>
              <a:t>(Carlock, IL)</a:t>
            </a:r>
            <a:endParaRPr sz="1800" b="1">
              <a:solidFill>
                <a:schemeClr val="lt2"/>
              </a:solidFill>
              <a:latin typeface="Raleway"/>
              <a:ea typeface="Raleway"/>
              <a:cs typeface="Raleway"/>
              <a:sym typeface="Raleway"/>
            </a:endParaRPr>
          </a:p>
          <a:p>
            <a:pPr marL="0" lvl="0" indent="0" algn="l" rtl="0">
              <a:spcBef>
                <a:spcPts val="0"/>
              </a:spcBef>
              <a:spcAft>
                <a:spcPts val="0"/>
              </a:spcAft>
              <a:buNone/>
            </a:pPr>
            <a:endParaRPr sz="1800" b="1">
              <a:solidFill>
                <a:schemeClr val="lt2"/>
              </a:solidFill>
              <a:latin typeface="Raleway"/>
              <a:ea typeface="Raleway"/>
              <a:cs typeface="Raleway"/>
              <a:sym typeface="Raleway"/>
            </a:endParaRPr>
          </a:p>
          <a:p>
            <a:pPr marL="457200" lvl="0" indent="-342900" algn="l" rtl="0">
              <a:spcBef>
                <a:spcPts val="0"/>
              </a:spcBef>
              <a:spcAft>
                <a:spcPts val="0"/>
              </a:spcAft>
              <a:buClr>
                <a:schemeClr val="lt2"/>
              </a:buClr>
              <a:buSzPts val="1800"/>
              <a:buFont typeface="Raleway"/>
              <a:buChar char="●"/>
            </a:pPr>
            <a:r>
              <a:rPr lang="en" sz="1800">
                <a:solidFill>
                  <a:schemeClr val="lt2"/>
                </a:solidFill>
                <a:latin typeface="Raleway"/>
                <a:ea typeface="Raleway"/>
                <a:cs typeface="Raleway"/>
                <a:sym typeface="Raleway"/>
              </a:rPr>
              <a:t>Service population: 2,904</a:t>
            </a:r>
            <a:endParaRPr sz="1800">
              <a:solidFill>
                <a:schemeClr val="lt2"/>
              </a:solidFill>
              <a:latin typeface="Raleway"/>
              <a:ea typeface="Raleway"/>
              <a:cs typeface="Raleway"/>
              <a:sym typeface="Raleway"/>
            </a:endParaRPr>
          </a:p>
          <a:p>
            <a:pPr marL="457200" lvl="0" indent="-342900" algn="l" rtl="0">
              <a:spcBef>
                <a:spcPts val="0"/>
              </a:spcBef>
              <a:spcAft>
                <a:spcPts val="0"/>
              </a:spcAft>
              <a:buClr>
                <a:schemeClr val="lt2"/>
              </a:buClr>
              <a:buSzPts val="1800"/>
              <a:buFont typeface="Raleway"/>
              <a:buChar char="●"/>
            </a:pPr>
            <a:r>
              <a:rPr lang="en" sz="1800">
                <a:solidFill>
                  <a:schemeClr val="lt2"/>
                </a:solidFill>
                <a:latin typeface="Raleway"/>
                <a:ea typeface="Raleway"/>
                <a:cs typeface="Raleway"/>
                <a:sym typeface="Raleway"/>
              </a:rPr>
              <a:t>Bedroom community to Bloomington-Normal</a:t>
            </a:r>
            <a:endParaRPr sz="1800">
              <a:solidFill>
                <a:schemeClr val="lt2"/>
              </a:solidFill>
              <a:latin typeface="Raleway"/>
              <a:ea typeface="Raleway"/>
              <a:cs typeface="Raleway"/>
              <a:sym typeface="Raleway"/>
            </a:endParaRPr>
          </a:p>
          <a:p>
            <a:pPr marL="457200" lvl="0" indent="0" algn="l" rtl="0">
              <a:spcBef>
                <a:spcPts val="0"/>
              </a:spcBef>
              <a:spcAft>
                <a:spcPts val="0"/>
              </a:spcAft>
              <a:buNone/>
            </a:pPr>
            <a:endParaRPr sz="1800">
              <a:solidFill>
                <a:schemeClr val="lt2"/>
              </a:solidFill>
              <a:latin typeface="Raleway"/>
              <a:ea typeface="Raleway"/>
              <a:cs typeface="Raleway"/>
              <a:sym typeface="Raleway"/>
            </a:endParaRPr>
          </a:p>
        </p:txBody>
      </p:sp>
      <p:pic>
        <p:nvPicPr>
          <p:cNvPr id="200" name="Google Shape;200;p40"/>
          <p:cNvPicPr preferRelativeResize="0"/>
          <p:nvPr/>
        </p:nvPicPr>
        <p:blipFill rotWithShape="1">
          <a:blip r:embed="rId3">
            <a:alphaModFix/>
          </a:blip>
          <a:srcRect b="33629"/>
          <a:stretch/>
        </p:blipFill>
        <p:spPr>
          <a:xfrm>
            <a:off x="2019225" y="2783301"/>
            <a:ext cx="4741525" cy="2360200"/>
          </a:xfrm>
          <a:prstGeom prst="rect">
            <a:avLst/>
          </a:prstGeom>
          <a:noFill/>
          <a:ln>
            <a:noFill/>
          </a:ln>
        </p:spPr>
      </p:pic>
      <p:sp>
        <p:nvSpPr>
          <p:cNvPr id="201" name="Google Shape;201;p40"/>
          <p:cNvSpPr txBox="1"/>
          <p:nvPr/>
        </p:nvSpPr>
        <p:spPr>
          <a:xfrm>
            <a:off x="5193725" y="401825"/>
            <a:ext cx="3000000" cy="2124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Median household income: $69,167</a:t>
            </a:r>
            <a:endParaRPr sz="1800">
              <a:solidFill>
                <a:schemeClr val="lt1"/>
              </a:solidFill>
              <a:latin typeface="Raleway"/>
              <a:ea typeface="Raleway"/>
              <a:cs typeface="Raleway"/>
              <a:sym typeface="Raleway"/>
            </a:endParaRPr>
          </a:p>
          <a:p>
            <a:pPr marL="457200" lvl="0"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Racial demographics</a:t>
            </a:r>
            <a:endParaRPr sz="1800">
              <a:solidFill>
                <a:schemeClr val="lt1"/>
              </a:solidFill>
              <a:latin typeface="Raleway"/>
              <a:ea typeface="Raleway"/>
              <a:cs typeface="Raleway"/>
              <a:sym typeface="Raleway"/>
            </a:endParaRPr>
          </a:p>
          <a:p>
            <a:pPr marL="914400" lvl="1"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79.6% White</a:t>
            </a:r>
            <a:endParaRPr sz="1800">
              <a:solidFill>
                <a:schemeClr val="lt1"/>
              </a:solidFill>
              <a:latin typeface="Raleway"/>
              <a:ea typeface="Raleway"/>
              <a:cs typeface="Raleway"/>
              <a:sym typeface="Raleway"/>
            </a:endParaRPr>
          </a:p>
          <a:p>
            <a:pPr marL="914400" lvl="1"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13.2% Black</a:t>
            </a:r>
            <a:endParaRPr sz="1800">
              <a:solidFill>
                <a:schemeClr val="lt1"/>
              </a:solidFill>
              <a:latin typeface="Raleway"/>
              <a:ea typeface="Raleway"/>
              <a:cs typeface="Raleway"/>
              <a:sym typeface="Raleway"/>
            </a:endParaRPr>
          </a:p>
          <a:p>
            <a:pPr marL="914400" lvl="1"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3.5% Multiracial</a:t>
            </a:r>
            <a:endParaRPr sz="1800">
              <a:solidFill>
                <a:schemeClr val="lt1"/>
              </a:solidFill>
              <a:latin typeface="Raleway"/>
              <a:ea typeface="Raleway"/>
              <a:cs typeface="Raleway"/>
              <a:sym typeface="Raleway"/>
            </a:endParaRPr>
          </a:p>
          <a:p>
            <a:pPr marL="914400" lvl="1" indent="-342900" algn="l" rtl="0">
              <a:spcBef>
                <a:spcPts val="0"/>
              </a:spcBef>
              <a:spcAft>
                <a:spcPts val="0"/>
              </a:spcAft>
              <a:buClr>
                <a:schemeClr val="lt1"/>
              </a:buClr>
              <a:buSzPts val="1800"/>
              <a:buFont typeface="Raleway"/>
              <a:buChar char="○"/>
            </a:pPr>
            <a:r>
              <a:rPr lang="en" sz="1800">
                <a:solidFill>
                  <a:schemeClr val="lt1"/>
                </a:solidFill>
                <a:latin typeface="Raleway"/>
                <a:ea typeface="Raleway"/>
                <a:cs typeface="Raleway"/>
                <a:sym typeface="Raleway"/>
              </a:rPr>
              <a:t>0.5% Asian</a:t>
            </a:r>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41"/>
          <p:cNvPicPr preferRelativeResize="0"/>
          <p:nvPr/>
        </p:nvPicPr>
        <p:blipFill rotWithShape="1">
          <a:blip r:embed="rId3">
            <a:alphaModFix amt="25000"/>
          </a:blip>
          <a:srcRect t="7834" b="7834"/>
          <a:stretch/>
        </p:blipFill>
        <p:spPr>
          <a:xfrm>
            <a:off x="0" y="0"/>
            <a:ext cx="9144003" cy="5143499"/>
          </a:xfrm>
          <a:prstGeom prst="rect">
            <a:avLst/>
          </a:prstGeom>
          <a:noFill/>
          <a:ln>
            <a:noFill/>
          </a:ln>
        </p:spPr>
      </p:pic>
      <p:sp>
        <p:nvSpPr>
          <p:cNvPr id="207" name="Google Shape;207;p41"/>
          <p:cNvSpPr txBox="1">
            <a:spLocks noGrp="1"/>
          </p:cNvSpPr>
          <p:nvPr>
            <p:ph type="title"/>
          </p:nvPr>
        </p:nvSpPr>
        <p:spPr>
          <a:xfrm>
            <a:off x="202724" y="1162575"/>
            <a:ext cx="8622300" cy="3835500"/>
          </a:xfrm>
          <a:prstGeom prst="rect">
            <a:avLst/>
          </a:prstGeom>
        </p:spPr>
        <p:txBody>
          <a:bodyPr spcFirstLastPara="1" wrap="square" lIns="91425" tIns="91425" rIns="91425" bIns="91425" anchor="t" anchorCtr="0">
            <a:noAutofit/>
          </a:bodyPr>
          <a:lstStyle/>
          <a:p>
            <a:pPr marL="457200" lvl="0" indent="-495300" algn="l" rtl="0">
              <a:spcBef>
                <a:spcPts val="0"/>
              </a:spcBef>
              <a:spcAft>
                <a:spcPts val="0"/>
              </a:spcAft>
              <a:buSzPts val="4200"/>
              <a:buChar char="●"/>
            </a:pPr>
            <a:r>
              <a:rPr lang="en" sz="4200"/>
              <a:t>How did we adapt?</a:t>
            </a:r>
            <a:endParaRPr sz="4200"/>
          </a:p>
          <a:p>
            <a:pPr marL="457200" lvl="0" indent="-495300" algn="l" rtl="0">
              <a:spcBef>
                <a:spcPts val="0"/>
              </a:spcBef>
              <a:spcAft>
                <a:spcPts val="0"/>
              </a:spcAft>
              <a:buSzPts val="4200"/>
              <a:buChar char="●"/>
            </a:pPr>
            <a:r>
              <a:rPr lang="en" sz="4200"/>
              <a:t>What did we learn?</a:t>
            </a:r>
            <a:endParaRPr sz="4200"/>
          </a:p>
          <a:p>
            <a:pPr marL="457200" lvl="0" indent="-495300" algn="l" rtl="0">
              <a:spcBef>
                <a:spcPts val="0"/>
              </a:spcBef>
              <a:spcAft>
                <a:spcPts val="0"/>
              </a:spcAft>
              <a:buSzPts val="4200"/>
              <a:buChar char="●"/>
            </a:pPr>
            <a:r>
              <a:rPr lang="en" sz="4200"/>
              <a:t>Where are we going from here?</a:t>
            </a:r>
            <a:endParaRPr sz="4200"/>
          </a:p>
        </p:txBody>
      </p:sp>
      <p:sp>
        <p:nvSpPr>
          <p:cNvPr id="208" name="Google Shape;208;p41"/>
          <p:cNvSpPr txBox="1"/>
          <p:nvPr/>
        </p:nvSpPr>
        <p:spPr>
          <a:xfrm>
            <a:off x="784600" y="145300"/>
            <a:ext cx="6858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4200" b="1">
                <a:solidFill>
                  <a:schemeClr val="accent5"/>
                </a:solidFill>
                <a:latin typeface="Raleway"/>
                <a:ea typeface="Raleway"/>
                <a:cs typeface="Raleway"/>
                <a:sym typeface="Raleway"/>
              </a:rPr>
              <a:t>Pandemic Programming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2"/>
          <p:cNvSpPr txBox="1">
            <a:spLocks noGrp="1"/>
          </p:cNvSpPr>
          <p:nvPr>
            <p:ph type="title"/>
          </p:nvPr>
        </p:nvSpPr>
        <p:spPr>
          <a:xfrm>
            <a:off x="261750" y="138975"/>
            <a:ext cx="8620500" cy="1019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a:t>STEAM Club</a:t>
            </a:r>
            <a:endParaRPr/>
          </a:p>
        </p:txBody>
      </p:sp>
      <p:sp>
        <p:nvSpPr>
          <p:cNvPr id="214" name="Google Shape;214;p42"/>
          <p:cNvSpPr/>
          <p:nvPr/>
        </p:nvSpPr>
        <p:spPr>
          <a:xfrm>
            <a:off x="371775" y="1143000"/>
            <a:ext cx="2629500" cy="3090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42"/>
          <p:cNvSpPr/>
          <p:nvPr/>
        </p:nvSpPr>
        <p:spPr>
          <a:xfrm>
            <a:off x="3172350" y="1143000"/>
            <a:ext cx="2629500" cy="3090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42"/>
          <p:cNvSpPr/>
          <p:nvPr/>
        </p:nvSpPr>
        <p:spPr>
          <a:xfrm>
            <a:off x="6049100" y="1142900"/>
            <a:ext cx="2731800" cy="3090900"/>
          </a:xfrm>
          <a:prstGeom prst="wedgeRectCallout">
            <a:avLst>
              <a:gd name="adj1" fmla="val -20833"/>
              <a:gd name="adj2" fmla="val 625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42"/>
          <p:cNvSpPr txBox="1">
            <a:spLocks noGrp="1"/>
          </p:cNvSpPr>
          <p:nvPr>
            <p:ph type="title"/>
          </p:nvPr>
        </p:nvSpPr>
        <p:spPr>
          <a:xfrm>
            <a:off x="6129750" y="1143000"/>
            <a:ext cx="2629500" cy="200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2100"/>
              <a:t>September 2021:</a:t>
            </a:r>
            <a:endParaRPr sz="2100">
              <a:solidFill>
                <a:schemeClr val="lt1"/>
              </a:solidFill>
            </a:endParaRPr>
          </a:p>
          <a:p>
            <a:pPr marL="0" lvl="0" indent="0" algn="l" rtl="0">
              <a:spcBef>
                <a:spcPts val="0"/>
              </a:spcBef>
              <a:spcAft>
                <a:spcPts val="0"/>
              </a:spcAft>
              <a:buSzPts val="1100"/>
              <a:buNone/>
            </a:pPr>
            <a:r>
              <a:rPr lang="en" sz="1400" b="0"/>
              <a:t>Kit + Zoom for specific ages Registration was required</a:t>
            </a:r>
            <a:endParaRPr sz="1400" b="0"/>
          </a:p>
          <a:p>
            <a:pPr marL="0" lvl="0" indent="0" algn="l" rtl="0">
              <a:spcBef>
                <a:spcPts val="0"/>
              </a:spcBef>
              <a:spcAft>
                <a:spcPts val="0"/>
              </a:spcAft>
              <a:buClr>
                <a:schemeClr val="dk2"/>
              </a:buClr>
              <a:buSzPts val="1100"/>
              <a:buFont typeface="Arial"/>
              <a:buNone/>
            </a:pPr>
            <a:r>
              <a:rPr lang="en" sz="1400" b="0"/>
              <a:t>Pick up kit ahead of time and then log in to Zoom with a librarian to complete the project.</a:t>
            </a:r>
            <a:r>
              <a:rPr lang="en" sz="1400" b="0">
                <a:solidFill>
                  <a:schemeClr val="dk2"/>
                </a:solidFill>
              </a:rPr>
              <a:t> </a:t>
            </a:r>
            <a:endParaRPr sz="1400" b="0"/>
          </a:p>
        </p:txBody>
      </p:sp>
      <p:sp>
        <p:nvSpPr>
          <p:cNvPr id="218" name="Google Shape;218;p42"/>
          <p:cNvSpPr txBox="1">
            <a:spLocks noGrp="1"/>
          </p:cNvSpPr>
          <p:nvPr>
            <p:ph type="title"/>
          </p:nvPr>
        </p:nvSpPr>
        <p:spPr>
          <a:xfrm>
            <a:off x="443500" y="1155300"/>
            <a:ext cx="2481600" cy="207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2100"/>
              <a:t>Pre-pandemic:</a:t>
            </a:r>
            <a:endParaRPr sz="2100"/>
          </a:p>
          <a:p>
            <a:pPr marL="0" lvl="0" indent="0" algn="l" rtl="0">
              <a:spcBef>
                <a:spcPts val="0"/>
              </a:spcBef>
              <a:spcAft>
                <a:spcPts val="0"/>
              </a:spcAft>
              <a:buSzPts val="1100"/>
              <a:buNone/>
            </a:pPr>
            <a:r>
              <a:rPr lang="en" sz="1400" b="0"/>
              <a:t>Large groups</a:t>
            </a:r>
            <a:endParaRPr sz="1400" b="0"/>
          </a:p>
          <a:p>
            <a:pPr marL="0" lvl="0" indent="0" algn="l" rtl="0">
              <a:spcBef>
                <a:spcPts val="0"/>
              </a:spcBef>
              <a:spcAft>
                <a:spcPts val="0"/>
              </a:spcAft>
              <a:buSzPts val="1100"/>
              <a:buNone/>
            </a:pPr>
            <a:r>
              <a:rPr lang="en" sz="1400" b="0"/>
              <a:t>No registration required</a:t>
            </a:r>
            <a:endParaRPr sz="1400" b="0"/>
          </a:p>
          <a:p>
            <a:pPr marL="0" lvl="0" indent="0" algn="l" rtl="0">
              <a:spcBef>
                <a:spcPts val="0"/>
              </a:spcBef>
              <a:spcAft>
                <a:spcPts val="0"/>
              </a:spcAft>
              <a:buClr>
                <a:schemeClr val="dk2"/>
              </a:buClr>
              <a:buSzPts val="1100"/>
              <a:buFont typeface="Arial"/>
              <a:buNone/>
            </a:pPr>
            <a:r>
              <a:rPr lang="en" sz="1400" b="0"/>
              <a:t>Open to families</a:t>
            </a:r>
            <a:endParaRPr sz="1400" b="0"/>
          </a:p>
          <a:p>
            <a:pPr marL="0" lvl="0" indent="0" algn="l" rtl="0">
              <a:lnSpc>
                <a:spcPct val="100000"/>
              </a:lnSpc>
              <a:spcBef>
                <a:spcPts val="1200"/>
              </a:spcBef>
              <a:spcAft>
                <a:spcPts val="1200"/>
              </a:spcAft>
              <a:buSzPts val="4800"/>
              <a:buNone/>
            </a:pPr>
            <a:endParaRPr sz="1400">
              <a:solidFill>
                <a:schemeClr val="lt1"/>
              </a:solidFill>
            </a:endParaRPr>
          </a:p>
        </p:txBody>
      </p:sp>
      <p:sp>
        <p:nvSpPr>
          <p:cNvPr id="219" name="Google Shape;219;p42"/>
          <p:cNvSpPr txBox="1">
            <a:spLocks noGrp="1"/>
          </p:cNvSpPr>
          <p:nvPr>
            <p:ph type="title"/>
          </p:nvPr>
        </p:nvSpPr>
        <p:spPr>
          <a:xfrm>
            <a:off x="3286625" y="1155300"/>
            <a:ext cx="2481600" cy="283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2100"/>
              <a:t>March 2020:</a:t>
            </a:r>
            <a:endParaRPr sz="2100">
              <a:solidFill>
                <a:schemeClr val="lt1"/>
              </a:solidFill>
            </a:endParaRPr>
          </a:p>
          <a:p>
            <a:pPr marL="0" lvl="0" indent="0" algn="l" rtl="0">
              <a:spcBef>
                <a:spcPts val="0"/>
              </a:spcBef>
              <a:spcAft>
                <a:spcPts val="0"/>
              </a:spcAft>
              <a:buSzPts val="1100"/>
              <a:buNone/>
            </a:pPr>
            <a:r>
              <a:rPr lang="en" sz="1400" b="0"/>
              <a:t>Make it with NPL</a:t>
            </a:r>
            <a:endParaRPr sz="1400" b="0"/>
          </a:p>
          <a:p>
            <a:pPr marL="0" lvl="0" indent="0" algn="l" rtl="0">
              <a:spcBef>
                <a:spcPts val="0"/>
              </a:spcBef>
              <a:spcAft>
                <a:spcPts val="0"/>
              </a:spcAft>
              <a:buSzPts val="1100"/>
              <a:buNone/>
            </a:pPr>
            <a:r>
              <a:rPr lang="en" sz="1400" b="0"/>
              <a:t>Library was completely closed. </a:t>
            </a:r>
            <a:endParaRPr sz="1400" b="0"/>
          </a:p>
          <a:p>
            <a:pPr marL="0" lvl="0" indent="0" algn="l" rtl="0">
              <a:spcBef>
                <a:spcPts val="0"/>
              </a:spcBef>
              <a:spcAft>
                <a:spcPts val="0"/>
              </a:spcAft>
              <a:buClr>
                <a:schemeClr val="dk2"/>
              </a:buClr>
              <a:buSzPts val="1100"/>
              <a:buFont typeface="Arial"/>
              <a:buNone/>
            </a:pPr>
            <a:r>
              <a:rPr lang="en" sz="1400" b="0"/>
              <a:t>Videos were pre recorded and posted on facebook and youtube.</a:t>
            </a:r>
            <a:endParaRPr sz="1400" b="0"/>
          </a:p>
        </p:txBody>
      </p:sp>
      <p:pic>
        <p:nvPicPr>
          <p:cNvPr id="220" name="Google Shape;220;p42"/>
          <p:cNvPicPr preferRelativeResize="0"/>
          <p:nvPr/>
        </p:nvPicPr>
        <p:blipFill>
          <a:blip r:embed="rId3">
            <a:alphaModFix/>
          </a:blip>
          <a:stretch>
            <a:fillRect/>
          </a:stretch>
        </p:blipFill>
        <p:spPr>
          <a:xfrm>
            <a:off x="447549" y="2925775"/>
            <a:ext cx="2477549" cy="1236529"/>
          </a:xfrm>
          <a:prstGeom prst="rect">
            <a:avLst/>
          </a:prstGeom>
          <a:noFill/>
          <a:ln>
            <a:noFill/>
          </a:ln>
        </p:spPr>
      </p:pic>
      <p:pic>
        <p:nvPicPr>
          <p:cNvPr id="221" name="Google Shape;221;p42"/>
          <p:cNvPicPr preferRelativeResize="0"/>
          <p:nvPr/>
        </p:nvPicPr>
        <p:blipFill>
          <a:blip r:embed="rId4">
            <a:alphaModFix/>
          </a:blip>
          <a:stretch>
            <a:fillRect/>
          </a:stretch>
        </p:blipFill>
        <p:spPr>
          <a:xfrm>
            <a:off x="3248313" y="2944175"/>
            <a:ext cx="2477549" cy="1199725"/>
          </a:xfrm>
          <a:prstGeom prst="rect">
            <a:avLst/>
          </a:prstGeom>
          <a:noFill/>
          <a:ln>
            <a:noFill/>
          </a:ln>
        </p:spPr>
      </p:pic>
      <p:pic>
        <p:nvPicPr>
          <p:cNvPr id="222" name="Google Shape;222;p42"/>
          <p:cNvPicPr preferRelativeResize="0"/>
          <p:nvPr/>
        </p:nvPicPr>
        <p:blipFill rotWithShape="1">
          <a:blip r:embed="rId5">
            <a:alphaModFix/>
          </a:blip>
          <a:srcRect t="44604"/>
          <a:stretch/>
        </p:blipFill>
        <p:spPr>
          <a:xfrm>
            <a:off x="6205950" y="2944175"/>
            <a:ext cx="2426274" cy="11997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
        <p:cNvGrpSpPr/>
        <p:nvPr/>
      </p:nvGrpSpPr>
      <p:grpSpPr>
        <a:xfrm>
          <a:off x="0" y="0"/>
          <a:ext cx="0" cy="0"/>
          <a:chOff x="0" y="0"/>
          <a:chExt cx="0" cy="0"/>
        </a:xfrm>
      </p:grpSpPr>
      <p:pic>
        <p:nvPicPr>
          <p:cNvPr id="227" name="Google Shape;227;p43"/>
          <p:cNvPicPr preferRelativeResize="0"/>
          <p:nvPr/>
        </p:nvPicPr>
        <p:blipFill>
          <a:blip r:embed="rId3">
            <a:alphaModFix/>
          </a:blip>
          <a:stretch>
            <a:fillRect/>
          </a:stretch>
        </p:blipFill>
        <p:spPr>
          <a:xfrm>
            <a:off x="317400" y="260262"/>
            <a:ext cx="4254600" cy="4818038"/>
          </a:xfrm>
          <a:prstGeom prst="rect">
            <a:avLst/>
          </a:prstGeom>
          <a:noFill/>
          <a:ln>
            <a:noFill/>
          </a:ln>
        </p:spPr>
      </p:pic>
      <p:pic>
        <p:nvPicPr>
          <p:cNvPr id="228" name="Google Shape;228;p43" descr="Piece of duct tape sticking a note to the slide"/>
          <p:cNvPicPr preferRelativeResize="0"/>
          <p:nvPr/>
        </p:nvPicPr>
        <p:blipFill rotWithShape="1">
          <a:blip r:embed="rId4">
            <a:alphaModFix/>
          </a:blip>
          <a:srcRect l="9244" t="5926" r="2118" b="10011"/>
          <a:stretch/>
        </p:blipFill>
        <p:spPr>
          <a:xfrm rot="154828">
            <a:off x="1408700" y="46276"/>
            <a:ext cx="2072000" cy="736050"/>
          </a:xfrm>
          <a:prstGeom prst="rect">
            <a:avLst/>
          </a:prstGeom>
          <a:noFill/>
          <a:ln>
            <a:noFill/>
          </a:ln>
        </p:spPr>
      </p:pic>
      <p:sp>
        <p:nvSpPr>
          <p:cNvPr id="229" name="Google Shape;229;p43"/>
          <p:cNvSpPr txBox="1"/>
          <p:nvPr/>
        </p:nvSpPr>
        <p:spPr>
          <a:xfrm>
            <a:off x="728250" y="828597"/>
            <a:ext cx="3432900" cy="76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chemeClr val="lt2"/>
                </a:solidFill>
                <a:latin typeface="Raleway"/>
                <a:ea typeface="Raleway"/>
                <a:cs typeface="Raleway"/>
                <a:sym typeface="Raleway"/>
              </a:rPr>
              <a:t>STEAM Club Now</a:t>
            </a:r>
            <a:endParaRPr sz="3000" b="1">
              <a:solidFill>
                <a:schemeClr val="lt2"/>
              </a:solidFill>
              <a:latin typeface="Raleway"/>
              <a:ea typeface="Raleway"/>
              <a:cs typeface="Raleway"/>
              <a:sym typeface="Raleway"/>
            </a:endParaRPr>
          </a:p>
        </p:txBody>
      </p:sp>
      <p:sp>
        <p:nvSpPr>
          <p:cNvPr id="230" name="Google Shape;230;p43"/>
          <p:cNvSpPr txBox="1">
            <a:spLocks noGrp="1"/>
          </p:cNvSpPr>
          <p:nvPr>
            <p:ph type="body" idx="4294967295"/>
          </p:nvPr>
        </p:nvSpPr>
        <p:spPr>
          <a:xfrm>
            <a:off x="728250" y="1450005"/>
            <a:ext cx="3432900" cy="332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2"/>
              </a:solidFill>
              <a:latin typeface="Raleway"/>
              <a:ea typeface="Raleway"/>
              <a:cs typeface="Raleway"/>
              <a:sym typeface="Raleway"/>
            </a:endParaRPr>
          </a:p>
          <a:p>
            <a:pPr marL="457200" lvl="0" indent="-317500" algn="l" rtl="0">
              <a:spcBef>
                <a:spcPts val="1600"/>
              </a:spcBef>
              <a:spcAft>
                <a:spcPts val="0"/>
              </a:spcAft>
              <a:buClr>
                <a:schemeClr val="dk1"/>
              </a:buClr>
              <a:buSzPts val="1400"/>
              <a:buFont typeface="Raleway"/>
              <a:buChar char="➔"/>
            </a:pPr>
            <a:r>
              <a:rPr lang="en" sz="1400" b="1">
                <a:solidFill>
                  <a:schemeClr val="dk1"/>
                </a:solidFill>
                <a:latin typeface="Raleway"/>
                <a:ea typeface="Raleway"/>
                <a:cs typeface="Raleway"/>
                <a:sym typeface="Raleway"/>
              </a:rPr>
              <a:t>Back in person</a:t>
            </a:r>
            <a:br>
              <a:rPr lang="en" sz="1400">
                <a:latin typeface="Raleway"/>
                <a:ea typeface="Raleway"/>
                <a:cs typeface="Raleway"/>
                <a:sym typeface="Raleway"/>
              </a:rPr>
            </a:br>
            <a:r>
              <a:rPr lang="en" sz="1200">
                <a:latin typeface="Raleway"/>
                <a:ea typeface="Raleway"/>
                <a:cs typeface="Raleway"/>
                <a:sym typeface="Raleway"/>
              </a:rPr>
              <a:t>Started with masks, spread out and no shared supplies.</a:t>
            </a:r>
            <a:r>
              <a:rPr lang="en" sz="1400">
                <a:latin typeface="Raleway"/>
                <a:ea typeface="Raleway"/>
                <a:cs typeface="Raleway"/>
                <a:sym typeface="Raleway"/>
              </a:rPr>
              <a:t> </a:t>
            </a:r>
            <a:endParaRPr sz="1200">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n" sz="1400" b="1">
                <a:solidFill>
                  <a:schemeClr val="dk1"/>
                </a:solidFill>
                <a:latin typeface="Raleway"/>
                <a:ea typeface="Raleway"/>
                <a:cs typeface="Raleway"/>
                <a:sym typeface="Raleway"/>
              </a:rPr>
              <a:t>Pick Up options</a:t>
            </a:r>
            <a:br>
              <a:rPr lang="en" sz="1400">
                <a:latin typeface="Raleway"/>
                <a:ea typeface="Raleway"/>
                <a:cs typeface="Raleway"/>
                <a:sym typeface="Raleway"/>
              </a:rPr>
            </a:br>
            <a:r>
              <a:rPr lang="en" sz="1200">
                <a:latin typeface="Raleway"/>
                <a:ea typeface="Raleway"/>
                <a:cs typeface="Raleway"/>
                <a:sym typeface="Raleway"/>
              </a:rPr>
              <a:t>Pick up the kit ahead of time</a:t>
            </a:r>
            <a:endParaRPr sz="1200">
              <a:latin typeface="Raleway"/>
              <a:ea typeface="Raleway"/>
              <a:cs typeface="Raleway"/>
              <a:sym typeface="Raleway"/>
            </a:endParaRPr>
          </a:p>
          <a:p>
            <a:pPr marL="457200" lvl="0" indent="-317500" algn="l" rtl="0">
              <a:spcBef>
                <a:spcPts val="1000"/>
              </a:spcBef>
              <a:spcAft>
                <a:spcPts val="0"/>
              </a:spcAft>
              <a:buClr>
                <a:schemeClr val="dk1"/>
              </a:buClr>
              <a:buSzPts val="1400"/>
              <a:buFont typeface="Raleway"/>
              <a:buChar char="➔"/>
            </a:pPr>
            <a:r>
              <a:rPr lang="en" sz="1400" b="1">
                <a:solidFill>
                  <a:schemeClr val="dk1"/>
                </a:solidFill>
                <a:latin typeface="Raleway"/>
                <a:ea typeface="Raleway"/>
                <a:cs typeface="Raleway"/>
                <a:sym typeface="Raleway"/>
              </a:rPr>
              <a:t>Additional Zoom if needed</a:t>
            </a:r>
            <a:br>
              <a:rPr lang="en" sz="1400">
                <a:latin typeface="Raleway"/>
                <a:ea typeface="Raleway"/>
                <a:cs typeface="Raleway"/>
                <a:sym typeface="Raleway"/>
              </a:rPr>
            </a:br>
            <a:r>
              <a:rPr lang="en" sz="1200">
                <a:latin typeface="Raleway"/>
                <a:ea typeface="Raleway"/>
                <a:cs typeface="Raleway"/>
                <a:sym typeface="Raleway"/>
              </a:rPr>
              <a:t>Hybrid option did not work well, so we provide an additional assistance if needed</a:t>
            </a:r>
            <a:endParaRPr sz="1200">
              <a:latin typeface="Raleway"/>
              <a:ea typeface="Raleway"/>
              <a:cs typeface="Raleway"/>
              <a:sym typeface="Raleway"/>
            </a:endParaRPr>
          </a:p>
          <a:p>
            <a:pPr marL="457200" lvl="0" indent="0" algn="l" rtl="0">
              <a:spcBef>
                <a:spcPts val="1000"/>
              </a:spcBef>
              <a:spcAft>
                <a:spcPts val="1000"/>
              </a:spcAft>
              <a:buNone/>
            </a:pPr>
            <a:r>
              <a:rPr lang="en" sz="1200">
                <a:latin typeface="Raleway"/>
                <a:ea typeface="Raleway"/>
                <a:cs typeface="Raleway"/>
                <a:sym typeface="Raleway"/>
              </a:rPr>
              <a:t>Staff Time</a:t>
            </a:r>
            <a:endParaRPr sz="1200">
              <a:latin typeface="Raleway"/>
              <a:ea typeface="Raleway"/>
              <a:cs typeface="Raleway"/>
              <a:sym typeface="Raleway"/>
            </a:endParaRPr>
          </a:p>
        </p:txBody>
      </p:sp>
      <p:pic>
        <p:nvPicPr>
          <p:cNvPr id="231" name="Google Shape;231;p43"/>
          <p:cNvPicPr preferRelativeResize="0"/>
          <p:nvPr/>
        </p:nvPicPr>
        <p:blipFill>
          <a:blip r:embed="rId5">
            <a:alphaModFix/>
          </a:blip>
          <a:stretch>
            <a:fillRect/>
          </a:stretch>
        </p:blipFill>
        <p:spPr>
          <a:xfrm>
            <a:off x="4724400" y="425600"/>
            <a:ext cx="4042574" cy="2116030"/>
          </a:xfrm>
          <a:prstGeom prst="rect">
            <a:avLst/>
          </a:prstGeom>
          <a:noFill/>
          <a:ln>
            <a:noFill/>
          </a:ln>
        </p:spPr>
      </p:pic>
      <p:pic>
        <p:nvPicPr>
          <p:cNvPr id="232" name="Google Shape;232;p43"/>
          <p:cNvPicPr preferRelativeResize="0"/>
          <p:nvPr/>
        </p:nvPicPr>
        <p:blipFill>
          <a:blip r:embed="rId6">
            <a:alphaModFix/>
          </a:blip>
          <a:stretch>
            <a:fillRect/>
          </a:stretch>
        </p:blipFill>
        <p:spPr>
          <a:xfrm>
            <a:off x="4724400" y="2800349"/>
            <a:ext cx="4042579" cy="2116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4"/>
          <p:cNvSpPr txBox="1">
            <a:spLocks noGrp="1"/>
          </p:cNvSpPr>
          <p:nvPr>
            <p:ph type="title"/>
          </p:nvPr>
        </p:nvSpPr>
        <p:spPr>
          <a:xfrm>
            <a:off x="283100" y="178750"/>
            <a:ext cx="8620500" cy="1019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4300"/>
              <a:t>Small Libraries </a:t>
            </a:r>
            <a:endParaRPr sz="4300"/>
          </a:p>
          <a:p>
            <a:pPr marL="0" lvl="0" indent="0" algn="l" rtl="0">
              <a:lnSpc>
                <a:spcPct val="100000"/>
              </a:lnSpc>
              <a:spcBef>
                <a:spcPts val="0"/>
              </a:spcBef>
              <a:spcAft>
                <a:spcPts val="0"/>
              </a:spcAft>
              <a:buSzPts val="4800"/>
              <a:buNone/>
            </a:pPr>
            <a:r>
              <a:rPr lang="en" sz="4300"/>
              <a:t>Faced Unique Challenges</a:t>
            </a:r>
            <a:endParaRPr sz="4300"/>
          </a:p>
        </p:txBody>
      </p:sp>
      <p:sp>
        <p:nvSpPr>
          <p:cNvPr id="238" name="Google Shape;238;p44"/>
          <p:cNvSpPr/>
          <p:nvPr/>
        </p:nvSpPr>
        <p:spPr>
          <a:xfrm>
            <a:off x="371775" y="1988900"/>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44"/>
          <p:cNvSpPr/>
          <p:nvPr/>
        </p:nvSpPr>
        <p:spPr>
          <a:xfrm>
            <a:off x="3317718" y="2012175"/>
            <a:ext cx="52299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44"/>
          <p:cNvSpPr txBox="1">
            <a:spLocks noGrp="1"/>
          </p:cNvSpPr>
          <p:nvPr>
            <p:ph type="title"/>
          </p:nvPr>
        </p:nvSpPr>
        <p:spPr>
          <a:xfrm>
            <a:off x="430625" y="2094750"/>
            <a:ext cx="2481600" cy="200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2100"/>
              <a:t>  </a:t>
            </a:r>
            <a:r>
              <a:rPr lang="en" sz="2100">
                <a:solidFill>
                  <a:schemeClr val="dk2"/>
                </a:solidFill>
              </a:rPr>
              <a:t>CHALLENGES</a:t>
            </a:r>
            <a:endParaRPr sz="2100">
              <a:solidFill>
                <a:schemeClr val="dk2"/>
              </a:solidFill>
            </a:endParaRPr>
          </a:p>
          <a:p>
            <a:pPr marL="0" lvl="0" indent="0" algn="l" rtl="0">
              <a:lnSpc>
                <a:spcPct val="100000"/>
              </a:lnSpc>
              <a:spcBef>
                <a:spcPts val="1200"/>
              </a:spcBef>
              <a:spcAft>
                <a:spcPts val="0"/>
              </a:spcAft>
              <a:buSzPts val="4800"/>
              <a:buNone/>
            </a:pPr>
            <a:r>
              <a:rPr lang="en" sz="1700" b="0"/>
              <a:t>Limited:</a:t>
            </a:r>
            <a:endParaRPr sz="1700" b="0"/>
          </a:p>
          <a:p>
            <a:pPr marL="457200" lvl="0" indent="-336550" algn="l" rtl="0">
              <a:lnSpc>
                <a:spcPct val="100000"/>
              </a:lnSpc>
              <a:spcBef>
                <a:spcPts val="1200"/>
              </a:spcBef>
              <a:spcAft>
                <a:spcPts val="0"/>
              </a:spcAft>
              <a:buSzPts val="1700"/>
              <a:buChar char="-"/>
            </a:pPr>
            <a:r>
              <a:rPr lang="en" sz="1700" b="0"/>
              <a:t>Budget</a:t>
            </a:r>
            <a:endParaRPr sz="1700" b="0"/>
          </a:p>
          <a:p>
            <a:pPr marL="457200" lvl="0" indent="-336550" algn="l" rtl="0">
              <a:lnSpc>
                <a:spcPct val="100000"/>
              </a:lnSpc>
              <a:spcBef>
                <a:spcPts val="0"/>
              </a:spcBef>
              <a:spcAft>
                <a:spcPts val="0"/>
              </a:spcAft>
              <a:buSzPts val="1700"/>
              <a:buChar char="-"/>
            </a:pPr>
            <a:r>
              <a:rPr lang="en" sz="1700" b="0"/>
              <a:t>Space</a:t>
            </a:r>
            <a:endParaRPr sz="1700" b="0"/>
          </a:p>
          <a:p>
            <a:pPr marL="457200" lvl="0" indent="-336550" algn="l" rtl="0">
              <a:lnSpc>
                <a:spcPct val="100000"/>
              </a:lnSpc>
              <a:spcBef>
                <a:spcPts val="0"/>
              </a:spcBef>
              <a:spcAft>
                <a:spcPts val="0"/>
              </a:spcAft>
              <a:buSzPts val="1700"/>
              <a:buChar char="-"/>
            </a:pPr>
            <a:r>
              <a:rPr lang="en" sz="1700" b="0"/>
              <a:t>Staff</a:t>
            </a:r>
            <a:endParaRPr sz="1700" b="0"/>
          </a:p>
          <a:p>
            <a:pPr marL="457200" lvl="0" indent="-336550" algn="l" rtl="0">
              <a:lnSpc>
                <a:spcPct val="100000"/>
              </a:lnSpc>
              <a:spcBef>
                <a:spcPts val="0"/>
              </a:spcBef>
              <a:spcAft>
                <a:spcPts val="0"/>
              </a:spcAft>
              <a:buSzPts val="1700"/>
              <a:buChar char="-"/>
            </a:pPr>
            <a:r>
              <a:rPr lang="en" sz="1700" b="0"/>
              <a:t>Technology</a:t>
            </a:r>
            <a:endParaRPr sz="1700" b="0"/>
          </a:p>
          <a:p>
            <a:pPr marL="457200" lvl="0" indent="0" algn="l" rtl="0">
              <a:lnSpc>
                <a:spcPct val="100000"/>
              </a:lnSpc>
              <a:spcBef>
                <a:spcPts val="1200"/>
              </a:spcBef>
              <a:spcAft>
                <a:spcPts val="0"/>
              </a:spcAft>
              <a:buSzPts val="4800"/>
              <a:buNone/>
            </a:pPr>
            <a:endParaRPr sz="1400" b="0"/>
          </a:p>
          <a:p>
            <a:pPr marL="0" lvl="0" indent="0" algn="l" rtl="0">
              <a:lnSpc>
                <a:spcPct val="100000"/>
              </a:lnSpc>
              <a:spcBef>
                <a:spcPts val="1200"/>
              </a:spcBef>
              <a:spcAft>
                <a:spcPts val="1200"/>
              </a:spcAft>
              <a:buSzPts val="4800"/>
              <a:buNone/>
            </a:pPr>
            <a:endParaRPr sz="1400">
              <a:solidFill>
                <a:schemeClr val="lt1"/>
              </a:solidFill>
            </a:endParaRPr>
          </a:p>
        </p:txBody>
      </p:sp>
      <p:sp>
        <p:nvSpPr>
          <p:cNvPr id="241" name="Google Shape;241;p44"/>
          <p:cNvSpPr txBox="1">
            <a:spLocks noGrp="1"/>
          </p:cNvSpPr>
          <p:nvPr>
            <p:ph type="title"/>
          </p:nvPr>
        </p:nvSpPr>
        <p:spPr>
          <a:xfrm>
            <a:off x="3387450" y="2041825"/>
            <a:ext cx="5229900" cy="2244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800"/>
              <a:buNone/>
            </a:pPr>
            <a:r>
              <a:rPr lang="en" sz="2100">
                <a:solidFill>
                  <a:schemeClr val="dk2"/>
                </a:solidFill>
              </a:rPr>
              <a:t> SOLUTIONS</a:t>
            </a:r>
            <a:endParaRPr sz="2100">
              <a:solidFill>
                <a:schemeClr val="dk2"/>
              </a:solidFill>
            </a:endParaRPr>
          </a:p>
          <a:p>
            <a:pPr marL="457200" lvl="0" indent="-336550" algn="l" rtl="0">
              <a:lnSpc>
                <a:spcPct val="100000"/>
              </a:lnSpc>
              <a:spcBef>
                <a:spcPts val="1200"/>
              </a:spcBef>
              <a:spcAft>
                <a:spcPts val="0"/>
              </a:spcAft>
              <a:buSzPts val="1700"/>
              <a:buChar char="-"/>
            </a:pPr>
            <a:r>
              <a:rPr lang="en" sz="1700" b="0"/>
              <a:t>Creative modifications of popular programs</a:t>
            </a:r>
            <a:endParaRPr sz="1700" b="0"/>
          </a:p>
          <a:p>
            <a:pPr marL="457200" lvl="0" indent="-336550" algn="l" rtl="0">
              <a:lnSpc>
                <a:spcPct val="100000"/>
              </a:lnSpc>
              <a:spcBef>
                <a:spcPts val="0"/>
              </a:spcBef>
              <a:spcAft>
                <a:spcPts val="0"/>
              </a:spcAft>
              <a:buSzPts val="1700"/>
              <a:buChar char="-"/>
            </a:pPr>
            <a:r>
              <a:rPr lang="en" sz="1700" b="0"/>
              <a:t>Re-imagined holiday celebrations</a:t>
            </a:r>
            <a:endParaRPr sz="1700" b="0"/>
          </a:p>
          <a:p>
            <a:pPr marL="457200" lvl="0" indent="-336550" algn="l" rtl="0">
              <a:lnSpc>
                <a:spcPct val="100000"/>
              </a:lnSpc>
              <a:spcBef>
                <a:spcPts val="0"/>
              </a:spcBef>
              <a:spcAft>
                <a:spcPts val="0"/>
              </a:spcAft>
              <a:buSzPts val="1700"/>
              <a:buChar char="-"/>
            </a:pPr>
            <a:r>
              <a:rPr lang="en" sz="1700" b="0"/>
              <a:t>Partnered with other libraries</a:t>
            </a:r>
            <a:endParaRPr sz="1700" b="0"/>
          </a:p>
          <a:p>
            <a:pPr marL="457200" lvl="0" indent="-336550" algn="l" rtl="0">
              <a:lnSpc>
                <a:spcPct val="100000"/>
              </a:lnSpc>
              <a:spcBef>
                <a:spcPts val="0"/>
              </a:spcBef>
              <a:spcAft>
                <a:spcPts val="0"/>
              </a:spcAft>
              <a:buSzPts val="1700"/>
              <a:buChar char="-"/>
            </a:pPr>
            <a:r>
              <a:rPr lang="en" sz="1700" b="0"/>
              <a:t>Upped our technology game and offered virtual programs for the first time</a:t>
            </a:r>
            <a:endParaRPr sz="1700" b="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5"/>
          <p:cNvSpPr txBox="1">
            <a:spLocks noGrp="1"/>
          </p:cNvSpPr>
          <p:nvPr>
            <p:ph type="title"/>
          </p:nvPr>
        </p:nvSpPr>
        <p:spPr>
          <a:xfrm>
            <a:off x="283100" y="331150"/>
            <a:ext cx="8620500" cy="1019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3200"/>
              <a:t>Modified Popular Program:</a:t>
            </a:r>
            <a:endParaRPr sz="3200"/>
          </a:p>
          <a:p>
            <a:pPr marL="0" lvl="0" indent="0" algn="l" rtl="0">
              <a:lnSpc>
                <a:spcPct val="100000"/>
              </a:lnSpc>
              <a:spcBef>
                <a:spcPts val="0"/>
              </a:spcBef>
              <a:spcAft>
                <a:spcPts val="0"/>
              </a:spcAft>
              <a:buSzPts val="4800"/>
              <a:buNone/>
            </a:pPr>
            <a:r>
              <a:rPr lang="en" sz="4300"/>
              <a:t>Story Time</a:t>
            </a:r>
            <a:endParaRPr sz="4300"/>
          </a:p>
        </p:txBody>
      </p:sp>
      <p:sp>
        <p:nvSpPr>
          <p:cNvPr id="247" name="Google Shape;247;p45"/>
          <p:cNvSpPr/>
          <p:nvPr/>
        </p:nvSpPr>
        <p:spPr>
          <a:xfrm>
            <a:off x="371775" y="1988900"/>
            <a:ext cx="2629500" cy="22449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45"/>
          <p:cNvSpPr/>
          <p:nvPr/>
        </p:nvSpPr>
        <p:spPr>
          <a:xfrm>
            <a:off x="3210432" y="19889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45"/>
          <p:cNvSpPr/>
          <p:nvPr/>
        </p:nvSpPr>
        <p:spPr>
          <a:xfrm>
            <a:off x="6049089" y="1988900"/>
            <a:ext cx="2629500" cy="2244900"/>
          </a:xfrm>
          <a:prstGeom prst="wedgeRectCallout">
            <a:avLst>
              <a:gd name="adj1" fmla="val -20833"/>
              <a:gd name="adj2" fmla="val 62500"/>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45"/>
          <p:cNvSpPr txBox="1">
            <a:spLocks noGrp="1"/>
          </p:cNvSpPr>
          <p:nvPr>
            <p:ph type="title"/>
          </p:nvPr>
        </p:nvSpPr>
        <p:spPr>
          <a:xfrm>
            <a:off x="6044600" y="1985700"/>
            <a:ext cx="2481600" cy="200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2100"/>
              <a:t>Now</a:t>
            </a:r>
            <a:endParaRPr sz="2100"/>
          </a:p>
          <a:p>
            <a:pPr marL="0" lvl="0" indent="0" algn="l" rtl="0">
              <a:lnSpc>
                <a:spcPct val="100000"/>
              </a:lnSpc>
              <a:spcBef>
                <a:spcPts val="1200"/>
              </a:spcBef>
              <a:spcAft>
                <a:spcPts val="0"/>
              </a:spcAft>
              <a:buSzPts val="4800"/>
              <a:buNone/>
            </a:pPr>
            <a:r>
              <a:rPr lang="en" sz="1400" b="0"/>
              <a:t>Back to in-library most weeks</a:t>
            </a:r>
            <a:endParaRPr sz="1400" b="0"/>
          </a:p>
          <a:p>
            <a:pPr marL="0" lvl="0" indent="0" algn="l" rtl="0">
              <a:lnSpc>
                <a:spcPct val="100000"/>
              </a:lnSpc>
              <a:spcBef>
                <a:spcPts val="1200"/>
              </a:spcBef>
              <a:spcAft>
                <a:spcPts val="0"/>
              </a:spcAft>
              <a:buSzPts val="4800"/>
              <a:buNone/>
            </a:pPr>
            <a:r>
              <a:rPr lang="en" sz="1400" b="0"/>
              <a:t>Move to park sometimes</a:t>
            </a:r>
            <a:endParaRPr sz="1400" b="0"/>
          </a:p>
          <a:p>
            <a:pPr marL="0" lvl="0" indent="0" algn="l" rtl="0">
              <a:lnSpc>
                <a:spcPct val="100000"/>
              </a:lnSpc>
              <a:spcBef>
                <a:spcPts val="1200"/>
              </a:spcBef>
              <a:spcAft>
                <a:spcPts val="1200"/>
              </a:spcAft>
              <a:buSzPts val="4800"/>
              <a:buNone/>
            </a:pPr>
            <a:r>
              <a:rPr lang="en" sz="1400" b="0"/>
              <a:t>Individually wrapped snacks</a:t>
            </a:r>
            <a:endParaRPr sz="1400" b="0"/>
          </a:p>
        </p:txBody>
      </p:sp>
      <p:sp>
        <p:nvSpPr>
          <p:cNvPr id="251" name="Google Shape;251;p45"/>
          <p:cNvSpPr txBox="1">
            <a:spLocks noGrp="1"/>
          </p:cNvSpPr>
          <p:nvPr>
            <p:ph type="title"/>
          </p:nvPr>
        </p:nvSpPr>
        <p:spPr>
          <a:xfrm>
            <a:off x="447975" y="1909500"/>
            <a:ext cx="2481600" cy="200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2100"/>
              <a:t>Pre 2020</a:t>
            </a:r>
            <a:endParaRPr sz="2100"/>
          </a:p>
          <a:p>
            <a:pPr marL="0" lvl="0" indent="0" algn="l" rtl="0">
              <a:lnSpc>
                <a:spcPct val="100000"/>
              </a:lnSpc>
              <a:spcBef>
                <a:spcPts val="1200"/>
              </a:spcBef>
              <a:spcAft>
                <a:spcPts val="0"/>
              </a:spcAft>
              <a:buSzPts val="4800"/>
              <a:buNone/>
            </a:pPr>
            <a:r>
              <a:rPr lang="en" sz="1400" b="0"/>
              <a:t>Our most popular program!</a:t>
            </a:r>
            <a:endParaRPr sz="1400" b="0"/>
          </a:p>
          <a:p>
            <a:pPr marL="0" lvl="0" indent="0" algn="l" rtl="0">
              <a:lnSpc>
                <a:spcPct val="100000"/>
              </a:lnSpc>
              <a:spcBef>
                <a:spcPts val="1200"/>
              </a:spcBef>
              <a:spcAft>
                <a:spcPts val="0"/>
              </a:spcAft>
              <a:buSzPts val="4800"/>
              <a:buNone/>
            </a:pPr>
            <a:r>
              <a:rPr lang="en" sz="1400" b="0"/>
              <a:t>In-library activities for:</a:t>
            </a:r>
            <a:endParaRPr sz="1400" b="0"/>
          </a:p>
          <a:p>
            <a:pPr marL="457200" lvl="0" indent="-317500" algn="l" rtl="0">
              <a:lnSpc>
                <a:spcPct val="100000"/>
              </a:lnSpc>
              <a:spcBef>
                <a:spcPts val="1200"/>
              </a:spcBef>
              <a:spcAft>
                <a:spcPts val="0"/>
              </a:spcAft>
              <a:buSzPts val="1400"/>
              <a:buChar char="-"/>
            </a:pPr>
            <a:r>
              <a:rPr lang="en" sz="1400" b="0"/>
              <a:t>Infant to two years </a:t>
            </a:r>
            <a:endParaRPr sz="1400" b="0"/>
          </a:p>
          <a:p>
            <a:pPr marL="457200" lvl="0" indent="-317500" algn="l" rtl="0">
              <a:lnSpc>
                <a:spcPct val="100000"/>
              </a:lnSpc>
              <a:spcBef>
                <a:spcPts val="0"/>
              </a:spcBef>
              <a:spcAft>
                <a:spcPts val="0"/>
              </a:spcAft>
              <a:buSzPts val="1400"/>
              <a:buChar char="-"/>
            </a:pPr>
            <a:r>
              <a:rPr lang="en" sz="1400" b="0"/>
              <a:t>Three to five year olds</a:t>
            </a:r>
            <a:endParaRPr sz="1400" b="0"/>
          </a:p>
          <a:p>
            <a:pPr marL="0" lvl="0" indent="0" algn="l" rtl="0">
              <a:lnSpc>
                <a:spcPct val="100000"/>
              </a:lnSpc>
              <a:spcBef>
                <a:spcPts val="1200"/>
              </a:spcBef>
              <a:spcAft>
                <a:spcPts val="1200"/>
              </a:spcAft>
              <a:buSzPts val="4800"/>
              <a:buNone/>
            </a:pPr>
            <a:endParaRPr sz="1400">
              <a:solidFill>
                <a:schemeClr val="lt1"/>
              </a:solidFill>
            </a:endParaRPr>
          </a:p>
        </p:txBody>
      </p:sp>
      <p:sp>
        <p:nvSpPr>
          <p:cNvPr id="252" name="Google Shape;252;p45"/>
          <p:cNvSpPr txBox="1">
            <a:spLocks noGrp="1"/>
          </p:cNvSpPr>
          <p:nvPr>
            <p:ph type="title"/>
          </p:nvPr>
        </p:nvSpPr>
        <p:spPr>
          <a:xfrm>
            <a:off x="3140825" y="1942350"/>
            <a:ext cx="2768700" cy="224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800"/>
              <a:buNone/>
            </a:pPr>
            <a:r>
              <a:rPr lang="en" sz="2100"/>
              <a:t>2020 - 2021</a:t>
            </a:r>
            <a:endParaRPr sz="2100">
              <a:solidFill>
                <a:schemeClr val="lt1"/>
              </a:solidFill>
            </a:endParaRPr>
          </a:p>
          <a:p>
            <a:pPr marL="0" lvl="0" indent="0" algn="l" rtl="0">
              <a:lnSpc>
                <a:spcPct val="100000"/>
              </a:lnSpc>
              <a:spcBef>
                <a:spcPts val="1200"/>
              </a:spcBef>
              <a:spcAft>
                <a:spcPts val="0"/>
              </a:spcAft>
              <a:buSzPts val="4800"/>
              <a:buNone/>
            </a:pPr>
            <a:r>
              <a:rPr lang="en" sz="1400" b="0"/>
              <a:t>Patrons still wanted story time!</a:t>
            </a:r>
            <a:endParaRPr sz="1400" b="0"/>
          </a:p>
          <a:p>
            <a:pPr marL="457200" lvl="0" indent="-317500" algn="l" rtl="0">
              <a:lnSpc>
                <a:spcPct val="100000"/>
              </a:lnSpc>
              <a:spcBef>
                <a:spcPts val="1200"/>
              </a:spcBef>
              <a:spcAft>
                <a:spcPts val="0"/>
              </a:spcAft>
              <a:buClr>
                <a:schemeClr val="lt1"/>
              </a:buClr>
              <a:buSzPts val="1400"/>
              <a:buChar char="-"/>
            </a:pPr>
            <a:r>
              <a:rPr lang="en" sz="1400" b="0"/>
              <a:t>Moved to Community Center with social distancing</a:t>
            </a:r>
            <a:endParaRPr sz="1400" b="0"/>
          </a:p>
          <a:p>
            <a:pPr marL="457200" lvl="0" indent="-317500" algn="l" rtl="0">
              <a:lnSpc>
                <a:spcPct val="100000"/>
              </a:lnSpc>
              <a:spcBef>
                <a:spcPts val="0"/>
              </a:spcBef>
              <a:spcAft>
                <a:spcPts val="0"/>
              </a:spcAft>
              <a:buSzPts val="1400"/>
              <a:buChar char="-"/>
            </a:pPr>
            <a:r>
              <a:rPr lang="en" sz="1400" b="0"/>
              <a:t>Moved to local park when weather was nice</a:t>
            </a:r>
            <a:endParaRPr sz="1400" b="0"/>
          </a:p>
        </p:txBody>
      </p:sp>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3698</Words>
  <Application>Microsoft Office PowerPoint</Application>
  <PresentationFormat>On-screen Show (16:9)</PresentationFormat>
  <Paragraphs>262</Paragraphs>
  <Slides>26</Slides>
  <Notes>26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26</vt:i4>
      </vt:variant>
    </vt:vector>
  </HeadingPairs>
  <TitlesOfParts>
    <vt:vector size="32" baseType="lpstr">
      <vt:lpstr>Lato</vt:lpstr>
      <vt:lpstr>Raleway</vt:lpstr>
      <vt:lpstr>Arial</vt:lpstr>
      <vt:lpstr>Swiss</vt:lpstr>
      <vt:lpstr>Simple Light</vt:lpstr>
      <vt:lpstr>Swiss</vt:lpstr>
      <vt:lpstr>Taking the Best of our Pandemic Programming into Our Post-Pandemic Future</vt:lpstr>
      <vt:lpstr>PowerPoint Presentation</vt:lpstr>
      <vt:lpstr>PowerPoint Presentation</vt:lpstr>
      <vt:lpstr>PowerPoint Presentation</vt:lpstr>
      <vt:lpstr>How did we adapt? What did we learn? Where are we going from here?</vt:lpstr>
      <vt:lpstr>STEAM Club</vt:lpstr>
      <vt:lpstr>PowerPoint Presentation</vt:lpstr>
      <vt:lpstr>Small Libraries  Faced Unique Challenges</vt:lpstr>
      <vt:lpstr>Modified Popular Program: Story Time</vt:lpstr>
      <vt:lpstr>Story Hour</vt:lpstr>
      <vt:lpstr>Branching Out With Plant Swaps</vt:lpstr>
      <vt:lpstr>Grab &amp; Go Spice &amp; Tea Kits</vt:lpstr>
      <vt:lpstr>Partner Projects!  Code Hunters Looking for active participation  Outside for all ages I Spy style posters at 12 different locations Summer Edition and Winter Edition Partnered with Uptown Partners and our Parks and Rec Department Low to no cost</vt:lpstr>
      <vt:lpstr>Story walks      and Poetry walks </vt:lpstr>
      <vt:lpstr>Partnered with other libraries: Virtual programs and beyond</vt:lpstr>
      <vt:lpstr>PowerPoint Presentation</vt:lpstr>
      <vt:lpstr>Team Up In Person! </vt:lpstr>
      <vt:lpstr>PowerPoint Presentation</vt:lpstr>
      <vt:lpstr>Feedback on the Formats</vt:lpstr>
      <vt:lpstr>Lectures - clearing clutter, healthy eating, local history Discussions - genealogy meetup, book clubs Out of town participation For most events, either in-person or virtual appears to work better, rather than both. Discussion programs work well hybrid. </vt:lpstr>
      <vt:lpstr>Changed it up: Holiday celebrations</vt:lpstr>
      <vt:lpstr>PowerPoint Presentation</vt:lpstr>
      <vt:lpstr>Drop-In &amp; Passive Programs </vt:lpstr>
      <vt:lpstr>Survey Your Virtual Attendees</vt:lpstr>
      <vt:lpstr>PowerPoint Presentation</vt:lpstr>
      <vt:lpstr>Our Conclusions  and Your Questions   Lyndsey Carney - Normal Public Library, lcarney@normalpl.org Mimi Davis - Bloomington Public Library, mimid@bloomingtonlibrary.org Christie Lau - Carlock Public Library District, carlocklib@yahoo.com Rhiannon Shoults - Normal Public Library, rhiannon@normalpl.org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Taking the Best of our Pandemic Programming into Our Post-Pandemic Future</dc:title>
  <cp:lastModifiedBy>Rhiannon Shoults</cp:lastModifiedBy>
  <cp:revision>3</cp:revision>
  <dcterms:modified xsi:type="dcterms:W3CDTF">2022-10-18T02:51:54Z</dcterms:modified>
</cp:coreProperties>
</file>