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67" r:id="rId3"/>
    <p:sldId id="257" r:id="rId4"/>
    <p:sldId id="259" r:id="rId5"/>
    <p:sldId id="262" r:id="rId6"/>
    <p:sldId id="260" r:id="rId7"/>
    <p:sldId id="261" r:id="rId8"/>
    <p:sldId id="258" r:id="rId9"/>
    <p:sldId id="263" r:id="rId10"/>
    <p:sldId id="268" r:id="rId11"/>
    <p:sldId id="264" r:id="rId12"/>
    <p:sldId id="266"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p:scale>
          <a:sx n="96" d="100"/>
          <a:sy n="96" d="100"/>
        </p:scale>
        <p:origin x="42" y="372"/>
      </p:cViewPr>
      <p:guideLst/>
    </p:cSldViewPr>
  </p:slideViewPr>
  <p:notesTextViewPr>
    <p:cViewPr>
      <p:scale>
        <a:sx n="1" d="1"/>
        <a:sy n="1" d="1"/>
      </p:scale>
      <p:origin x="0" y="0"/>
    </p:cViewPr>
  </p:notesTextViewPr>
  <p:notesViewPr>
    <p:cSldViewPr snapToGrid="0">
      <p:cViewPr varScale="1">
        <p:scale>
          <a:sx n="88" d="100"/>
          <a:sy n="88" d="100"/>
        </p:scale>
        <p:origin x="2559" y="6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D883BE-DD26-4809-B0F0-571711E5DCB7}" type="datetimeFigureOut">
              <a:rPr lang="en-US" smtClean="0"/>
              <a:t>10/19/2022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2067B7-42F6-4BC0-9FEC-172EA65351C6}" type="slidenum">
              <a:rPr lang="en-US" smtClean="0"/>
              <a:t>‹#›</a:t>
            </a:fld>
            <a:endParaRPr lang="en-US"/>
          </a:p>
        </p:txBody>
      </p:sp>
    </p:spTree>
    <p:extLst>
      <p:ext uri="{BB962C8B-B14F-4D97-AF65-F5344CB8AC3E}">
        <p14:creationId xmlns:p14="http://schemas.microsoft.com/office/powerpoint/2010/main" val="118554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rPr>
              <a:t>Emily's section: Where do people get information? We all know that in today's world people often use social media or Google searches to get information digitally. But what local outlets do people in your community use? Examples: Chamber of Commerce, Visitor's Bureau, Newspaper, Radio stations, downtown kiosks. What groups meet regularly? Examples: Kiwanis, Non-profit meetups, Lions Club, Rotarians, etc. Who are the players in town? This can be different in each community. Is there a prominent business that helps dictate initiatives? Does your mayor help spread the word about library services? Is there an organization specifically for non-profits? How do you identify library champions? Use social media to see who's sharing library information. Is there a donor who helps spread the word? Do your volunteers?</a:t>
            </a:r>
            <a:r>
              <a:rPr lang="en-US" sz="1200" b="0" i="0" kern="1200" dirty="0" smtClean="0">
                <a:solidFill>
                  <a:schemeClr val="tx1"/>
                </a:solidFill>
                <a:effectLst/>
                <a:latin typeface="+mn-lt"/>
                <a:ea typeface="+mn-ea"/>
                <a:cs typeface="+mn-cs"/>
              </a:rPr>
              <a:t>​</a:t>
            </a:r>
            <a:endParaRPr lang="en-US" b="0" i="0" dirty="0" smtClean="0">
              <a:effectLst/>
            </a:endParaRPr>
          </a:p>
        </p:txBody>
      </p:sp>
      <p:sp>
        <p:nvSpPr>
          <p:cNvPr id="4" name="Slide Number Placeholder 3"/>
          <p:cNvSpPr>
            <a:spLocks noGrp="1"/>
          </p:cNvSpPr>
          <p:nvPr>
            <p:ph type="sldNum" sz="quarter" idx="10"/>
          </p:nvPr>
        </p:nvSpPr>
        <p:spPr/>
        <p:txBody>
          <a:bodyPr/>
          <a:lstStyle/>
          <a:p>
            <a:fld id="{9E2067B7-42F6-4BC0-9FEC-172EA65351C6}" type="slidenum">
              <a:rPr lang="en-US" smtClean="0"/>
              <a:t>2</a:t>
            </a:fld>
            <a:endParaRPr lang="en-US"/>
          </a:p>
        </p:txBody>
      </p:sp>
    </p:spTree>
    <p:extLst>
      <p:ext uri="{BB962C8B-B14F-4D97-AF65-F5344CB8AC3E}">
        <p14:creationId xmlns:p14="http://schemas.microsoft.com/office/powerpoint/2010/main" val="1131443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2067B7-42F6-4BC0-9FEC-172EA65351C6}" type="slidenum">
              <a:rPr lang="en-US" smtClean="0"/>
              <a:t>3</a:t>
            </a:fld>
            <a:endParaRPr lang="en-US"/>
          </a:p>
        </p:txBody>
      </p:sp>
    </p:spTree>
    <p:extLst>
      <p:ext uri="{BB962C8B-B14F-4D97-AF65-F5344CB8AC3E}">
        <p14:creationId xmlns:p14="http://schemas.microsoft.com/office/powerpoint/2010/main" val="371853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Webmaster services. Look local or look library specific. These entities care about how your website looks and if it’s functioning properly. Local</a:t>
            </a:r>
            <a:r>
              <a:rPr lang="en-US" baseline="0" dirty="0" smtClean="0"/>
              <a:t> companies will often provide discounts to non-profits, while library-specific companies often have discounts built in because they serve many libraries in a specific area or even nationwide. We now use </a:t>
            </a:r>
            <a:r>
              <a:rPr lang="en-US" baseline="0" dirty="0" err="1" smtClean="0"/>
              <a:t>LocalHop</a:t>
            </a:r>
            <a:r>
              <a:rPr lang="en-US" baseline="0" dirty="0" smtClean="0"/>
              <a:t>, but other library-specific options are </a:t>
            </a:r>
            <a:r>
              <a:rPr lang="en-US" baseline="0" dirty="0" err="1" smtClean="0"/>
              <a:t>Communico</a:t>
            </a:r>
            <a:r>
              <a:rPr lang="en-US" baseline="0" dirty="0" smtClean="0"/>
              <a:t>, who provide a RAILS discount. Calendar of Events: Make sure it’s not overwhelming, especially if you have many events. This is the most visited page on our library’s website. Pull from that calendar in other areas of your website.</a:t>
            </a:r>
            <a:endParaRPr lang="en-US" dirty="0"/>
          </a:p>
        </p:txBody>
      </p:sp>
      <p:sp>
        <p:nvSpPr>
          <p:cNvPr id="4" name="Slide Number Placeholder 3"/>
          <p:cNvSpPr>
            <a:spLocks noGrp="1"/>
          </p:cNvSpPr>
          <p:nvPr>
            <p:ph type="sldNum" sz="quarter" idx="10"/>
          </p:nvPr>
        </p:nvSpPr>
        <p:spPr/>
        <p:txBody>
          <a:bodyPr/>
          <a:lstStyle/>
          <a:p>
            <a:fld id="{9E2067B7-42F6-4BC0-9FEC-172EA65351C6}" type="slidenum">
              <a:rPr lang="en-US" smtClean="0"/>
              <a:t>4</a:t>
            </a:fld>
            <a:endParaRPr lang="en-US"/>
          </a:p>
        </p:txBody>
      </p:sp>
    </p:spTree>
    <p:extLst>
      <p:ext uri="{BB962C8B-B14F-4D97-AF65-F5344CB8AC3E}">
        <p14:creationId xmlns:p14="http://schemas.microsoft.com/office/powerpoint/2010/main" val="688848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Templates</a:t>
            </a:r>
            <a:r>
              <a:rPr lang="en-US" baseline="0" dirty="0" smtClean="0"/>
              <a:t> serve not only to reduce time, but to increase brand recognition. Step outside of your templates to highlight large events and to get people’s attention. Images are often the first thing people notice. Using a low-quality, blurry, or confusing image will often cause people to think that the program is going to be low-quality or confusing.</a:t>
            </a:r>
            <a:endParaRPr lang="en-US" dirty="0"/>
          </a:p>
        </p:txBody>
      </p:sp>
      <p:sp>
        <p:nvSpPr>
          <p:cNvPr id="4" name="Slide Number Placeholder 3"/>
          <p:cNvSpPr>
            <a:spLocks noGrp="1"/>
          </p:cNvSpPr>
          <p:nvPr>
            <p:ph type="sldNum" sz="quarter" idx="10"/>
          </p:nvPr>
        </p:nvSpPr>
        <p:spPr/>
        <p:txBody>
          <a:bodyPr/>
          <a:lstStyle/>
          <a:p>
            <a:fld id="{9E2067B7-42F6-4BC0-9FEC-172EA65351C6}" type="slidenum">
              <a:rPr lang="en-US" smtClean="0"/>
              <a:t>5</a:t>
            </a:fld>
            <a:endParaRPr lang="en-US"/>
          </a:p>
        </p:txBody>
      </p:sp>
    </p:spTree>
    <p:extLst>
      <p:ext uri="{BB962C8B-B14F-4D97-AF65-F5344CB8AC3E}">
        <p14:creationId xmlns:p14="http://schemas.microsoft.com/office/powerpoint/2010/main" val="3087406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went through a period of time when</a:t>
            </a:r>
            <a:r>
              <a:rPr lang="en-US" baseline="0" dirty="0" smtClean="0"/>
              <a:t> the majority of our posts were just reciting dates and times of events, one right after another. We noticed that we were getting little engagement. So, to break it up, I asked one of our PR specialists to do anything different. He went up to the children’s department, took a 5-second video of a swivel chair spinning, and posted it on Facebook. It received tons of likes, comments, views within an hour. Be aware of the other local players on social media. Two bloggers in DeKalb started a Facebook page called Local Exposure. I monitored the page for a while and watched how many people engaged with it, how the admins of the page responded to people, and how often it showed up in my own Facebook feed. After about a month we reached out to admins of the page, met with them, and discussed a marketing plan to get library events and services discussed on their page. They reached an audience that we didn’t have, because they covered a broad range of interests. Don’t argue with people on social media. It’s tempting. You’ll find that if people post inaccurate information, often times library supporters step forward to correct people. Using a social media dashboard can be helpful if you have multiple people posting. We have about six content creators, so to make sure we aren’t over-posting and pushing information further and further down our page or not ending up in people’s feeds because of volume, we set up specific posting time slots each day.</a:t>
            </a:r>
            <a:endParaRPr lang="en-US" dirty="0"/>
          </a:p>
        </p:txBody>
      </p:sp>
      <p:sp>
        <p:nvSpPr>
          <p:cNvPr id="4" name="Slide Number Placeholder 3"/>
          <p:cNvSpPr>
            <a:spLocks noGrp="1"/>
          </p:cNvSpPr>
          <p:nvPr>
            <p:ph type="sldNum" sz="quarter" idx="10"/>
          </p:nvPr>
        </p:nvSpPr>
        <p:spPr/>
        <p:txBody>
          <a:bodyPr/>
          <a:lstStyle/>
          <a:p>
            <a:fld id="{9E2067B7-42F6-4BC0-9FEC-172EA65351C6}" type="slidenum">
              <a:rPr lang="en-US" smtClean="0"/>
              <a:t>6</a:t>
            </a:fld>
            <a:endParaRPr lang="en-US"/>
          </a:p>
        </p:txBody>
      </p:sp>
    </p:spTree>
    <p:extLst>
      <p:ext uri="{BB962C8B-B14F-4D97-AF65-F5344CB8AC3E}">
        <p14:creationId xmlns:p14="http://schemas.microsoft.com/office/powerpoint/2010/main" val="2271205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Don’t send a press release about everything. Be selective so media sources don’t begin to ignore your press releases. If you’re partnering with an outside organization,</a:t>
            </a:r>
            <a:r>
              <a:rPr lang="en-US" baseline="0" dirty="0" smtClean="0"/>
              <a:t> ask them to send a press release as well. Call the editor about huge things. </a:t>
            </a:r>
            <a:endParaRPr lang="en-US" dirty="0"/>
          </a:p>
        </p:txBody>
      </p:sp>
      <p:sp>
        <p:nvSpPr>
          <p:cNvPr id="4" name="Slide Number Placeholder 3"/>
          <p:cNvSpPr>
            <a:spLocks noGrp="1"/>
          </p:cNvSpPr>
          <p:nvPr>
            <p:ph type="sldNum" sz="quarter" idx="10"/>
          </p:nvPr>
        </p:nvSpPr>
        <p:spPr/>
        <p:txBody>
          <a:bodyPr/>
          <a:lstStyle/>
          <a:p>
            <a:fld id="{9E2067B7-42F6-4BC0-9FEC-172EA65351C6}" type="slidenum">
              <a:rPr lang="en-US" smtClean="0"/>
              <a:t>8</a:t>
            </a:fld>
            <a:endParaRPr lang="en-US"/>
          </a:p>
        </p:txBody>
      </p:sp>
    </p:spTree>
    <p:extLst>
      <p:ext uri="{BB962C8B-B14F-4D97-AF65-F5344CB8AC3E}">
        <p14:creationId xmlns:p14="http://schemas.microsoft.com/office/powerpoint/2010/main" val="132629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primary reach when utilizing free publicity</a:t>
            </a:r>
            <a:r>
              <a:rPr lang="en-US" baseline="0" dirty="0" smtClean="0"/>
              <a:t> avenues is people who already know about and/or use the library. To reach a larger audience we usually have to get creative in a fashion that is time consuming, or purchase advertisement spots. One free way to expand our reach is to utilize partners. Each of our partners, or even paid performers, have a different audience than we do. If we partner with a bank to provide free financial programs, they can reach people looking for financial help. If we pay a juggler to perform, they can reach other artists, other performers, or simply fans of their show. Ask them to help make the event a success, but make it easy for them. Create flyers and social posts that they can easily send out or share to their own page. Print flyers for them if they’re willing to distribute them. We create Partner Promotional Packages to make it as easy as possible for them to spread the word.</a:t>
            </a:r>
            <a:endParaRPr lang="en-US" dirty="0"/>
          </a:p>
        </p:txBody>
      </p:sp>
      <p:sp>
        <p:nvSpPr>
          <p:cNvPr id="4" name="Slide Number Placeholder 3"/>
          <p:cNvSpPr>
            <a:spLocks noGrp="1"/>
          </p:cNvSpPr>
          <p:nvPr>
            <p:ph type="sldNum" sz="quarter" idx="10"/>
          </p:nvPr>
        </p:nvSpPr>
        <p:spPr/>
        <p:txBody>
          <a:bodyPr/>
          <a:lstStyle/>
          <a:p>
            <a:fld id="{9E2067B7-42F6-4BC0-9FEC-172EA65351C6}" type="slidenum">
              <a:rPr lang="en-US" smtClean="0"/>
              <a:t>10</a:t>
            </a:fld>
            <a:endParaRPr lang="en-US"/>
          </a:p>
        </p:txBody>
      </p:sp>
    </p:spTree>
    <p:extLst>
      <p:ext uri="{BB962C8B-B14F-4D97-AF65-F5344CB8AC3E}">
        <p14:creationId xmlns:p14="http://schemas.microsoft.com/office/powerpoint/2010/main" val="1964273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2067B7-42F6-4BC0-9FEC-172EA65351C6}" type="slidenum">
              <a:rPr lang="en-US" smtClean="0"/>
              <a:t>11</a:t>
            </a:fld>
            <a:endParaRPr lang="en-US"/>
          </a:p>
        </p:txBody>
      </p:sp>
    </p:spTree>
    <p:extLst>
      <p:ext uri="{BB962C8B-B14F-4D97-AF65-F5344CB8AC3E}">
        <p14:creationId xmlns:p14="http://schemas.microsoft.com/office/powerpoint/2010/main" val="1279570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10/19/2022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10/19/2022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10/19/2022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E2FB9-004F-DE7F-7FDA-32409E093C16}"/>
              </a:ext>
            </a:extLst>
          </p:cNvPr>
          <p:cNvSpPr>
            <a:spLocks noGrp="1"/>
          </p:cNvSpPr>
          <p:nvPr>
            <p:ph type="ctrTitle"/>
          </p:nvPr>
        </p:nvSpPr>
        <p:spPr/>
        <p:txBody>
          <a:bodyPr>
            <a:noAutofit/>
          </a:bodyPr>
          <a:lstStyle/>
          <a:p>
            <a:r>
              <a:rPr lang="en-US" sz="6000" dirty="0"/>
              <a:t>Promoting your library on a limited budget</a:t>
            </a:r>
          </a:p>
        </p:txBody>
      </p:sp>
      <p:sp>
        <p:nvSpPr>
          <p:cNvPr id="3" name="Subtitle 2">
            <a:extLst>
              <a:ext uri="{FF2B5EF4-FFF2-40B4-BE49-F238E27FC236}">
                <a16:creationId xmlns:a16="http://schemas.microsoft.com/office/drawing/2014/main" id="{F0E65807-3C2C-7475-21B0-C9E6DA344A7F}"/>
              </a:ext>
            </a:extLst>
          </p:cNvPr>
          <p:cNvSpPr>
            <a:spLocks noGrp="1"/>
          </p:cNvSpPr>
          <p:nvPr>
            <p:ph type="subTitle" idx="1"/>
          </p:nvPr>
        </p:nvSpPr>
        <p:spPr>
          <a:xfrm>
            <a:off x="581194" y="2416029"/>
            <a:ext cx="10993546" cy="669737"/>
          </a:xfrm>
        </p:spPr>
        <p:txBody>
          <a:bodyPr>
            <a:normAutofit fontScale="92500" lnSpcReduction="10000"/>
          </a:bodyPr>
          <a:lstStyle/>
          <a:p>
            <a:r>
              <a:rPr lang="en-US" dirty="0"/>
              <a:t>Emily Faulkner, director of </a:t>
            </a:r>
            <a:r>
              <a:rPr lang="en-US" dirty="0" err="1"/>
              <a:t>dekalb</a:t>
            </a:r>
            <a:r>
              <a:rPr lang="en-US" dirty="0"/>
              <a:t> public library</a:t>
            </a:r>
          </a:p>
          <a:p>
            <a:r>
              <a:rPr lang="en-US" dirty="0"/>
              <a:t>Samantha Hathaway, head of public relations and events at </a:t>
            </a:r>
            <a:r>
              <a:rPr lang="en-US" dirty="0" err="1"/>
              <a:t>dekalb</a:t>
            </a:r>
            <a:r>
              <a:rPr lang="en-US" dirty="0"/>
              <a:t> public library</a:t>
            </a:r>
          </a:p>
        </p:txBody>
      </p:sp>
    </p:spTree>
    <p:extLst>
      <p:ext uri="{BB962C8B-B14F-4D97-AF65-F5344CB8AC3E}">
        <p14:creationId xmlns:p14="http://schemas.microsoft.com/office/powerpoint/2010/main" val="2991648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Partner/performer promotions</a:t>
            </a:r>
            <a:endParaRPr lang="en-US" sz="4400" dirty="0"/>
          </a:p>
        </p:txBody>
      </p:sp>
      <p:sp>
        <p:nvSpPr>
          <p:cNvPr id="3" name="Content Placeholder 2"/>
          <p:cNvSpPr>
            <a:spLocks noGrp="1"/>
          </p:cNvSpPr>
          <p:nvPr>
            <p:ph idx="1"/>
          </p:nvPr>
        </p:nvSpPr>
        <p:spPr/>
        <p:txBody>
          <a:bodyPr>
            <a:normAutofit/>
          </a:bodyPr>
          <a:lstStyle/>
          <a:p>
            <a:r>
              <a:rPr lang="en-US" sz="2800" dirty="0" smtClean="0"/>
              <a:t>Expand the reach.</a:t>
            </a:r>
          </a:p>
          <a:p>
            <a:r>
              <a:rPr lang="en-US" sz="2800" dirty="0" smtClean="0"/>
              <a:t>Make it easy for them.</a:t>
            </a:r>
          </a:p>
          <a:p>
            <a:r>
              <a:rPr lang="en-US" sz="2800" dirty="0" smtClean="0"/>
              <a:t>Form connections for prior publicity opportunities.</a:t>
            </a:r>
            <a:endParaRPr lang="en-US" sz="2800" dirty="0"/>
          </a:p>
        </p:txBody>
      </p:sp>
    </p:spTree>
    <p:extLst>
      <p:ext uri="{BB962C8B-B14F-4D97-AF65-F5344CB8AC3E}">
        <p14:creationId xmlns:p14="http://schemas.microsoft.com/office/powerpoint/2010/main" val="434269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E6DAF-B356-65A6-C21A-F41FEA653675}"/>
              </a:ext>
            </a:extLst>
          </p:cNvPr>
          <p:cNvSpPr>
            <a:spLocks noGrp="1"/>
          </p:cNvSpPr>
          <p:nvPr>
            <p:ph type="title"/>
          </p:nvPr>
        </p:nvSpPr>
        <p:spPr/>
        <p:txBody>
          <a:bodyPr>
            <a:normAutofit/>
          </a:bodyPr>
          <a:lstStyle/>
          <a:p>
            <a:r>
              <a:rPr lang="en-US" sz="4400" dirty="0"/>
              <a:t>Paid advertisements</a:t>
            </a:r>
          </a:p>
        </p:txBody>
      </p:sp>
      <p:sp>
        <p:nvSpPr>
          <p:cNvPr id="3" name="Content Placeholder 2">
            <a:extLst>
              <a:ext uri="{FF2B5EF4-FFF2-40B4-BE49-F238E27FC236}">
                <a16:creationId xmlns:a16="http://schemas.microsoft.com/office/drawing/2014/main" id="{F21E7516-FFEA-4548-CCD7-6AB9E29267CB}"/>
              </a:ext>
            </a:extLst>
          </p:cNvPr>
          <p:cNvSpPr>
            <a:spLocks noGrp="1"/>
          </p:cNvSpPr>
          <p:nvPr>
            <p:ph idx="1"/>
          </p:nvPr>
        </p:nvSpPr>
        <p:spPr/>
        <p:txBody>
          <a:bodyPr>
            <a:normAutofit/>
          </a:bodyPr>
          <a:lstStyle/>
          <a:p>
            <a:r>
              <a:rPr lang="en-US" sz="2800" dirty="0"/>
              <a:t>Newspapers, magazines, radio stations</a:t>
            </a:r>
          </a:p>
          <a:p>
            <a:r>
              <a:rPr lang="en-US" sz="2800" dirty="0"/>
              <a:t>Buy in bulk!</a:t>
            </a:r>
          </a:p>
          <a:p>
            <a:r>
              <a:rPr lang="en-US" sz="2800" dirty="0"/>
              <a:t>Look for special deals or discounts.</a:t>
            </a:r>
          </a:p>
          <a:p>
            <a:r>
              <a:rPr lang="en-US" sz="2800" dirty="0"/>
              <a:t>Try new forms of advertising. When you try new advertising, give it a fair chance by putting enough funding in it to be effective</a:t>
            </a:r>
            <a:r>
              <a:rPr lang="en-US" sz="2800" dirty="0" smtClean="0"/>
              <a:t>.</a:t>
            </a:r>
          </a:p>
          <a:p>
            <a:r>
              <a:rPr lang="en-US" sz="2800" dirty="0" smtClean="0"/>
              <a:t>Email campaigns</a:t>
            </a:r>
            <a:endParaRPr lang="en-US" sz="2800" dirty="0"/>
          </a:p>
        </p:txBody>
      </p:sp>
    </p:spTree>
    <p:extLst>
      <p:ext uri="{BB962C8B-B14F-4D97-AF65-F5344CB8AC3E}">
        <p14:creationId xmlns:p14="http://schemas.microsoft.com/office/powerpoint/2010/main" val="89249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15A19-55DD-16D3-C23F-278119849EF1}"/>
              </a:ext>
            </a:extLst>
          </p:cNvPr>
          <p:cNvSpPr>
            <a:spLocks noGrp="1"/>
          </p:cNvSpPr>
          <p:nvPr>
            <p:ph type="title"/>
          </p:nvPr>
        </p:nvSpPr>
        <p:spPr/>
        <p:txBody>
          <a:bodyPr>
            <a:normAutofit/>
          </a:bodyPr>
          <a:lstStyle/>
          <a:p>
            <a:r>
              <a:rPr lang="en-US" sz="4400" dirty="0"/>
              <a:t>Email campaigns</a:t>
            </a:r>
          </a:p>
        </p:txBody>
      </p:sp>
      <p:sp>
        <p:nvSpPr>
          <p:cNvPr id="3" name="Content Placeholder 2">
            <a:extLst>
              <a:ext uri="{FF2B5EF4-FFF2-40B4-BE49-F238E27FC236}">
                <a16:creationId xmlns:a16="http://schemas.microsoft.com/office/drawing/2014/main" id="{1A11E973-1E95-E339-B6FE-1C9B866E7C32}"/>
              </a:ext>
            </a:extLst>
          </p:cNvPr>
          <p:cNvSpPr>
            <a:spLocks noGrp="1"/>
          </p:cNvSpPr>
          <p:nvPr>
            <p:ph idx="1"/>
          </p:nvPr>
        </p:nvSpPr>
        <p:spPr/>
        <p:txBody>
          <a:bodyPr>
            <a:normAutofit/>
          </a:bodyPr>
          <a:lstStyle/>
          <a:p>
            <a:r>
              <a:rPr lang="en-US" sz="2800" dirty="0" err="1"/>
              <a:t>ConstantContact</a:t>
            </a:r>
            <a:r>
              <a:rPr lang="en-US" sz="2800" dirty="0"/>
              <a:t> vs. </a:t>
            </a:r>
            <a:r>
              <a:rPr lang="en-US" sz="2800" dirty="0" err="1"/>
              <a:t>LibraryAware</a:t>
            </a:r>
            <a:r>
              <a:rPr lang="en-US" sz="2800" dirty="0"/>
              <a:t>. </a:t>
            </a:r>
            <a:r>
              <a:rPr lang="en-US" sz="2800" dirty="0" err="1"/>
              <a:t>LibraryAware</a:t>
            </a:r>
            <a:r>
              <a:rPr lang="en-US" sz="2800" dirty="0"/>
              <a:t> allows you to create your own </a:t>
            </a:r>
            <a:r>
              <a:rPr lang="en-US" sz="2800" dirty="0" err="1"/>
              <a:t>eBlasts</a:t>
            </a:r>
            <a:r>
              <a:rPr lang="en-US" sz="2800" dirty="0"/>
              <a:t>, but also allows patrons to subscribe to  </a:t>
            </a:r>
            <a:r>
              <a:rPr lang="en-US" sz="2800" dirty="0" smtClean="0"/>
              <a:t>        database-generated </a:t>
            </a:r>
            <a:r>
              <a:rPr lang="en-US" sz="2800" dirty="0"/>
              <a:t>Readers’ Advisory lists</a:t>
            </a:r>
            <a:r>
              <a:rPr lang="en-US" sz="2800" dirty="0" smtClean="0"/>
              <a:t>.</a:t>
            </a:r>
          </a:p>
          <a:p>
            <a:r>
              <a:rPr lang="en-US" sz="2800" dirty="0" smtClean="0"/>
              <a:t>Be cautious about sending emails directly to large groups. There are privacy and blacklisting concerns.</a:t>
            </a:r>
            <a:endParaRPr lang="en-US" sz="2800" dirty="0"/>
          </a:p>
          <a:p>
            <a:r>
              <a:rPr lang="en-US" sz="2800" dirty="0"/>
              <a:t>Be consistent, do not be overwhelming.</a:t>
            </a:r>
          </a:p>
          <a:p>
            <a:r>
              <a:rPr lang="en-US" sz="2800" dirty="0"/>
              <a:t>Have a subscribe button on your website.</a:t>
            </a:r>
          </a:p>
        </p:txBody>
      </p:sp>
    </p:spTree>
    <p:extLst>
      <p:ext uri="{BB962C8B-B14F-4D97-AF65-F5344CB8AC3E}">
        <p14:creationId xmlns:p14="http://schemas.microsoft.com/office/powerpoint/2010/main" val="939969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C7842-EF37-D602-BFC8-1C7F0AF5C5ED}"/>
              </a:ext>
            </a:extLst>
          </p:cNvPr>
          <p:cNvSpPr>
            <a:spLocks noGrp="1"/>
          </p:cNvSpPr>
          <p:nvPr>
            <p:ph type="title"/>
          </p:nvPr>
        </p:nvSpPr>
        <p:spPr/>
        <p:txBody>
          <a:bodyPr>
            <a:normAutofit/>
          </a:bodyPr>
          <a:lstStyle/>
          <a:p>
            <a:r>
              <a:rPr lang="en-US" sz="4400" dirty="0"/>
              <a:t>Evaluation procedure</a:t>
            </a:r>
          </a:p>
        </p:txBody>
      </p:sp>
      <p:sp>
        <p:nvSpPr>
          <p:cNvPr id="3" name="Content Placeholder 2">
            <a:extLst>
              <a:ext uri="{FF2B5EF4-FFF2-40B4-BE49-F238E27FC236}">
                <a16:creationId xmlns:a16="http://schemas.microsoft.com/office/drawing/2014/main" id="{F416DABF-73CB-1D8B-7F5B-437F8694D001}"/>
              </a:ext>
            </a:extLst>
          </p:cNvPr>
          <p:cNvSpPr>
            <a:spLocks noGrp="1"/>
          </p:cNvSpPr>
          <p:nvPr>
            <p:ph idx="1"/>
          </p:nvPr>
        </p:nvSpPr>
        <p:spPr/>
        <p:txBody>
          <a:bodyPr>
            <a:normAutofit/>
          </a:bodyPr>
          <a:lstStyle/>
          <a:p>
            <a:r>
              <a:rPr lang="en-US" sz="2800" dirty="0"/>
              <a:t>Which of your ads are most effective?</a:t>
            </a:r>
          </a:p>
          <a:p>
            <a:r>
              <a:rPr lang="en-US" sz="2800" dirty="0"/>
              <a:t>How do people find out about your organization?</a:t>
            </a:r>
          </a:p>
          <a:p>
            <a:r>
              <a:rPr lang="en-US" sz="2800" dirty="0"/>
              <a:t>Surveys, print and electronic</a:t>
            </a:r>
          </a:p>
        </p:txBody>
      </p:sp>
    </p:spTree>
    <p:extLst>
      <p:ext uri="{BB962C8B-B14F-4D97-AF65-F5344CB8AC3E}">
        <p14:creationId xmlns:p14="http://schemas.microsoft.com/office/powerpoint/2010/main" val="2735387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Know your community</a:t>
            </a:r>
            <a:endParaRPr lang="en-US" sz="4400" dirty="0"/>
          </a:p>
        </p:txBody>
      </p:sp>
      <p:sp>
        <p:nvSpPr>
          <p:cNvPr id="3" name="Content Placeholder 2"/>
          <p:cNvSpPr>
            <a:spLocks noGrp="1"/>
          </p:cNvSpPr>
          <p:nvPr>
            <p:ph idx="1"/>
          </p:nvPr>
        </p:nvSpPr>
        <p:spPr/>
        <p:txBody>
          <a:bodyPr>
            <a:normAutofit/>
          </a:bodyPr>
          <a:lstStyle/>
          <a:p>
            <a:r>
              <a:rPr lang="en-US" sz="2800" dirty="0" smtClean="0"/>
              <a:t>Where do people get information?</a:t>
            </a:r>
          </a:p>
          <a:p>
            <a:r>
              <a:rPr lang="en-US" sz="2800" dirty="0" smtClean="0"/>
              <a:t>What groups, clubs, and organizations meet regularly?</a:t>
            </a:r>
          </a:p>
          <a:p>
            <a:r>
              <a:rPr lang="en-US" sz="2800" dirty="0" smtClean="0"/>
              <a:t>Who are the players in town? Businesses, non-profits, community leaders?</a:t>
            </a:r>
          </a:p>
          <a:p>
            <a:r>
              <a:rPr lang="en-US" sz="2800" dirty="0" smtClean="0"/>
              <a:t>How do you identify library champions?</a:t>
            </a:r>
            <a:endParaRPr lang="en-US" sz="2800" dirty="0"/>
          </a:p>
        </p:txBody>
      </p:sp>
    </p:spTree>
    <p:extLst>
      <p:ext uri="{BB962C8B-B14F-4D97-AF65-F5344CB8AC3E}">
        <p14:creationId xmlns:p14="http://schemas.microsoft.com/office/powerpoint/2010/main" val="1440941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FA585-C508-6CCC-C506-473121098FA2}"/>
              </a:ext>
            </a:extLst>
          </p:cNvPr>
          <p:cNvSpPr>
            <a:spLocks noGrp="1"/>
          </p:cNvSpPr>
          <p:nvPr>
            <p:ph type="title"/>
          </p:nvPr>
        </p:nvSpPr>
        <p:spPr/>
        <p:txBody>
          <a:bodyPr>
            <a:normAutofit/>
          </a:bodyPr>
          <a:lstStyle/>
          <a:p>
            <a:r>
              <a:rPr lang="en-US" sz="4400" dirty="0"/>
              <a:t>Free ways to advertise</a:t>
            </a:r>
          </a:p>
        </p:txBody>
      </p:sp>
      <p:sp>
        <p:nvSpPr>
          <p:cNvPr id="3" name="Content Placeholder 2">
            <a:extLst>
              <a:ext uri="{FF2B5EF4-FFF2-40B4-BE49-F238E27FC236}">
                <a16:creationId xmlns:a16="http://schemas.microsoft.com/office/drawing/2014/main" id="{CFB0363B-EA9C-C38A-5DC2-EF1BAFD8FFF9}"/>
              </a:ext>
            </a:extLst>
          </p:cNvPr>
          <p:cNvSpPr>
            <a:spLocks noGrp="1"/>
          </p:cNvSpPr>
          <p:nvPr>
            <p:ph idx="1"/>
          </p:nvPr>
        </p:nvSpPr>
        <p:spPr/>
        <p:txBody>
          <a:bodyPr>
            <a:normAutofit fontScale="92500" lnSpcReduction="10000"/>
          </a:bodyPr>
          <a:lstStyle/>
          <a:p>
            <a:r>
              <a:rPr lang="en-US" sz="2800" dirty="0" smtClean="0"/>
              <a:t>Website</a:t>
            </a:r>
          </a:p>
          <a:p>
            <a:r>
              <a:rPr lang="en-US" sz="2800" dirty="0"/>
              <a:t>Print materials (flyers, handouts, brochures, etc</a:t>
            </a:r>
            <a:r>
              <a:rPr lang="en-US" sz="2800" dirty="0" smtClean="0"/>
              <a:t>.)</a:t>
            </a:r>
          </a:p>
          <a:p>
            <a:r>
              <a:rPr lang="en-US" sz="2800" dirty="0"/>
              <a:t>Social </a:t>
            </a:r>
            <a:r>
              <a:rPr lang="en-US" sz="2800" dirty="0" smtClean="0"/>
              <a:t>Media</a:t>
            </a:r>
          </a:p>
          <a:p>
            <a:r>
              <a:rPr lang="en-US" sz="2800" dirty="0"/>
              <a:t>Community calendars and </a:t>
            </a:r>
            <a:r>
              <a:rPr lang="en-US" sz="2800" dirty="0" smtClean="0"/>
              <a:t>newsletters</a:t>
            </a:r>
          </a:p>
          <a:p>
            <a:r>
              <a:rPr lang="en-US" sz="2800" dirty="0" smtClean="0"/>
              <a:t>Press releases</a:t>
            </a:r>
            <a:endParaRPr lang="en-US" sz="2800" dirty="0"/>
          </a:p>
          <a:p>
            <a:r>
              <a:rPr lang="en-US" sz="2800" dirty="0" smtClean="0"/>
              <a:t>Radio </a:t>
            </a:r>
            <a:r>
              <a:rPr lang="en-US" sz="2800" dirty="0" smtClean="0"/>
              <a:t>shows</a:t>
            </a:r>
          </a:p>
          <a:p>
            <a:r>
              <a:rPr lang="en-US" sz="2800" dirty="0" smtClean="0"/>
              <a:t>Partner/performer promotions</a:t>
            </a:r>
            <a:endParaRPr lang="en-US" sz="2800" dirty="0"/>
          </a:p>
        </p:txBody>
      </p:sp>
    </p:spTree>
    <p:extLst>
      <p:ext uri="{BB962C8B-B14F-4D97-AF65-F5344CB8AC3E}">
        <p14:creationId xmlns:p14="http://schemas.microsoft.com/office/powerpoint/2010/main" val="100143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392B4-AAA2-BF2A-A2BE-4124FFA1001B}"/>
              </a:ext>
            </a:extLst>
          </p:cNvPr>
          <p:cNvSpPr>
            <a:spLocks noGrp="1"/>
          </p:cNvSpPr>
          <p:nvPr>
            <p:ph type="title"/>
          </p:nvPr>
        </p:nvSpPr>
        <p:spPr/>
        <p:txBody>
          <a:bodyPr>
            <a:normAutofit/>
          </a:bodyPr>
          <a:lstStyle/>
          <a:p>
            <a:r>
              <a:rPr lang="en-US" sz="4400" dirty="0"/>
              <a:t>website</a:t>
            </a:r>
          </a:p>
        </p:txBody>
      </p:sp>
      <p:sp>
        <p:nvSpPr>
          <p:cNvPr id="3" name="Content Placeholder 2">
            <a:extLst>
              <a:ext uri="{FF2B5EF4-FFF2-40B4-BE49-F238E27FC236}">
                <a16:creationId xmlns:a16="http://schemas.microsoft.com/office/drawing/2014/main" id="{838AF223-6D08-E1D9-983E-EE98DAA8AFBD}"/>
              </a:ext>
            </a:extLst>
          </p:cNvPr>
          <p:cNvSpPr>
            <a:spLocks noGrp="1"/>
          </p:cNvSpPr>
          <p:nvPr>
            <p:ph idx="1"/>
          </p:nvPr>
        </p:nvSpPr>
        <p:spPr/>
        <p:txBody>
          <a:bodyPr>
            <a:normAutofit/>
          </a:bodyPr>
          <a:lstStyle/>
          <a:p>
            <a:r>
              <a:rPr lang="en-US" sz="2800" dirty="0"/>
              <a:t>Keep it up to date!</a:t>
            </a:r>
          </a:p>
          <a:p>
            <a:r>
              <a:rPr lang="en-US" sz="2800" dirty="0"/>
              <a:t>Be user friendly and easy to </a:t>
            </a:r>
            <a:r>
              <a:rPr lang="en-US" sz="2800" dirty="0" smtClean="0"/>
              <a:t>navigate</a:t>
            </a:r>
          </a:p>
          <a:p>
            <a:r>
              <a:rPr lang="en-US" sz="2800" dirty="0" smtClean="0"/>
              <a:t>Highlight one or two marquee events or initiatives</a:t>
            </a:r>
            <a:endParaRPr lang="en-US" sz="2800" dirty="0"/>
          </a:p>
          <a:p>
            <a:r>
              <a:rPr lang="en-US" sz="2800" dirty="0"/>
              <a:t>Include a calendar of events</a:t>
            </a:r>
          </a:p>
        </p:txBody>
      </p:sp>
    </p:spTree>
    <p:extLst>
      <p:ext uri="{BB962C8B-B14F-4D97-AF65-F5344CB8AC3E}">
        <p14:creationId xmlns:p14="http://schemas.microsoft.com/office/powerpoint/2010/main" val="3380387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D8E94-E2B5-30C7-A491-1D0DB142A8AE}"/>
              </a:ext>
            </a:extLst>
          </p:cNvPr>
          <p:cNvSpPr>
            <a:spLocks noGrp="1"/>
          </p:cNvSpPr>
          <p:nvPr>
            <p:ph type="title"/>
          </p:nvPr>
        </p:nvSpPr>
        <p:spPr/>
        <p:txBody>
          <a:bodyPr>
            <a:normAutofit/>
          </a:bodyPr>
          <a:lstStyle/>
          <a:p>
            <a:r>
              <a:rPr lang="en-US" sz="4400" dirty="0"/>
              <a:t>Printed materials</a:t>
            </a:r>
          </a:p>
        </p:txBody>
      </p:sp>
      <p:sp>
        <p:nvSpPr>
          <p:cNvPr id="3" name="Content Placeholder 2">
            <a:extLst>
              <a:ext uri="{FF2B5EF4-FFF2-40B4-BE49-F238E27FC236}">
                <a16:creationId xmlns:a16="http://schemas.microsoft.com/office/drawing/2014/main" id="{B6C47EE4-E932-732E-BC73-B32638C280ED}"/>
              </a:ext>
            </a:extLst>
          </p:cNvPr>
          <p:cNvSpPr>
            <a:spLocks noGrp="1"/>
          </p:cNvSpPr>
          <p:nvPr>
            <p:ph idx="1"/>
          </p:nvPr>
        </p:nvSpPr>
        <p:spPr/>
        <p:txBody>
          <a:bodyPr>
            <a:normAutofit/>
          </a:bodyPr>
          <a:lstStyle/>
          <a:p>
            <a:r>
              <a:rPr lang="en-US" sz="2800" dirty="0"/>
              <a:t>Flyers, handouts, brochures</a:t>
            </a:r>
          </a:p>
          <a:p>
            <a:r>
              <a:rPr lang="en-US" sz="2800" dirty="0"/>
              <a:t>Reduce time spent by designing templates. Common design software includes Photoshop, </a:t>
            </a:r>
            <a:r>
              <a:rPr lang="en-US" sz="2800" dirty="0" err="1"/>
              <a:t>Indesign</a:t>
            </a:r>
            <a:r>
              <a:rPr lang="en-US" sz="2800" dirty="0"/>
              <a:t>, </a:t>
            </a:r>
            <a:r>
              <a:rPr lang="en-US" sz="2800" dirty="0" err="1" smtClean="0"/>
              <a:t>Canva</a:t>
            </a:r>
            <a:r>
              <a:rPr lang="en-US" sz="2800" dirty="0" smtClean="0"/>
              <a:t>, Publisher.</a:t>
            </a:r>
            <a:endParaRPr lang="en-US" sz="2800" dirty="0"/>
          </a:p>
          <a:p>
            <a:r>
              <a:rPr lang="en-US" sz="2800" dirty="0"/>
              <a:t>Use </a:t>
            </a:r>
            <a:r>
              <a:rPr lang="en-US" sz="2800" dirty="0" smtClean="0"/>
              <a:t>engaging and high-quality images.</a:t>
            </a:r>
            <a:endParaRPr lang="en-US" sz="2800" dirty="0"/>
          </a:p>
          <a:p>
            <a:r>
              <a:rPr lang="en-US" sz="2800" dirty="0"/>
              <a:t>Speak to local businesses and organizations about posting flyers or putting brochures out at their </a:t>
            </a:r>
            <a:r>
              <a:rPr lang="en-US" sz="2800" dirty="0" smtClean="0"/>
              <a:t>establishments.</a:t>
            </a:r>
            <a:endParaRPr lang="en-US" sz="2800" dirty="0"/>
          </a:p>
        </p:txBody>
      </p:sp>
    </p:spTree>
    <p:extLst>
      <p:ext uri="{BB962C8B-B14F-4D97-AF65-F5344CB8AC3E}">
        <p14:creationId xmlns:p14="http://schemas.microsoft.com/office/powerpoint/2010/main" val="1555612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2B737-B6C8-4E90-CC38-8DED5EBEDE6D}"/>
              </a:ext>
            </a:extLst>
          </p:cNvPr>
          <p:cNvSpPr>
            <a:spLocks noGrp="1"/>
          </p:cNvSpPr>
          <p:nvPr>
            <p:ph type="title"/>
          </p:nvPr>
        </p:nvSpPr>
        <p:spPr/>
        <p:txBody>
          <a:bodyPr>
            <a:normAutofit/>
          </a:bodyPr>
          <a:lstStyle/>
          <a:p>
            <a:r>
              <a:rPr lang="en-US" sz="4400" dirty="0"/>
              <a:t>Social media</a:t>
            </a:r>
          </a:p>
        </p:txBody>
      </p:sp>
      <p:sp>
        <p:nvSpPr>
          <p:cNvPr id="3" name="Content Placeholder 2">
            <a:extLst>
              <a:ext uri="{FF2B5EF4-FFF2-40B4-BE49-F238E27FC236}">
                <a16:creationId xmlns:a16="http://schemas.microsoft.com/office/drawing/2014/main" id="{0030367F-4441-1E9C-2455-40D45760F6F2}"/>
              </a:ext>
            </a:extLst>
          </p:cNvPr>
          <p:cNvSpPr>
            <a:spLocks noGrp="1"/>
          </p:cNvSpPr>
          <p:nvPr>
            <p:ph idx="1"/>
          </p:nvPr>
        </p:nvSpPr>
        <p:spPr/>
        <p:txBody>
          <a:bodyPr>
            <a:noAutofit/>
          </a:bodyPr>
          <a:lstStyle/>
          <a:p>
            <a:r>
              <a:rPr lang="en-US" sz="2000" dirty="0"/>
              <a:t>Facebook (adults and families), Twitter (young adults), Instagram (teens), LinkedIn (young professionals).</a:t>
            </a:r>
          </a:p>
          <a:p>
            <a:r>
              <a:rPr lang="en-US" sz="2000" dirty="0"/>
              <a:t>Don’t become an “information dump</a:t>
            </a:r>
            <a:r>
              <a:rPr lang="en-US" sz="2000" dirty="0" smtClean="0"/>
              <a:t>”. Have a personality.</a:t>
            </a:r>
            <a:endParaRPr lang="en-US" sz="2000" dirty="0"/>
          </a:p>
          <a:p>
            <a:r>
              <a:rPr lang="en-US" sz="2000" dirty="0"/>
              <a:t>Engage with other community organizations.</a:t>
            </a:r>
          </a:p>
          <a:p>
            <a:r>
              <a:rPr lang="en-US" sz="2000" dirty="0"/>
              <a:t>Boost events and posts.</a:t>
            </a:r>
          </a:p>
          <a:p>
            <a:r>
              <a:rPr lang="en-US" sz="2000" dirty="0"/>
              <a:t>Connect with local personalities who will promote your events and services. You can even put money towards them boosting posts about you to reach a larger audience.</a:t>
            </a:r>
          </a:p>
          <a:p>
            <a:r>
              <a:rPr lang="en-US" sz="2000" dirty="0"/>
              <a:t>Respond to direct messages and thoughtful comments. Do not engage with negative reviews or public posts.</a:t>
            </a:r>
          </a:p>
          <a:p>
            <a:r>
              <a:rPr lang="en-US" sz="2000" dirty="0"/>
              <a:t>Buffer or Hootsuite as a social media dashboard</a:t>
            </a:r>
          </a:p>
        </p:txBody>
      </p:sp>
    </p:spTree>
    <p:extLst>
      <p:ext uri="{BB962C8B-B14F-4D97-AF65-F5344CB8AC3E}">
        <p14:creationId xmlns:p14="http://schemas.microsoft.com/office/powerpoint/2010/main" val="3361804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B9C5F-FB63-0A1D-F285-9BCB0A5EAC51}"/>
              </a:ext>
            </a:extLst>
          </p:cNvPr>
          <p:cNvSpPr>
            <a:spLocks noGrp="1"/>
          </p:cNvSpPr>
          <p:nvPr>
            <p:ph type="title"/>
          </p:nvPr>
        </p:nvSpPr>
        <p:spPr/>
        <p:txBody>
          <a:bodyPr>
            <a:normAutofit/>
          </a:bodyPr>
          <a:lstStyle/>
          <a:p>
            <a:r>
              <a:rPr lang="en-US" sz="4000" dirty="0"/>
              <a:t>Community calendars and newsletters</a:t>
            </a:r>
          </a:p>
        </p:txBody>
      </p:sp>
      <p:sp>
        <p:nvSpPr>
          <p:cNvPr id="3" name="Content Placeholder 2">
            <a:extLst>
              <a:ext uri="{FF2B5EF4-FFF2-40B4-BE49-F238E27FC236}">
                <a16:creationId xmlns:a16="http://schemas.microsoft.com/office/drawing/2014/main" id="{08B7D321-F42C-BD3D-6024-03837C4D8984}"/>
              </a:ext>
            </a:extLst>
          </p:cNvPr>
          <p:cNvSpPr>
            <a:spLocks noGrp="1"/>
          </p:cNvSpPr>
          <p:nvPr>
            <p:ph idx="1"/>
          </p:nvPr>
        </p:nvSpPr>
        <p:spPr/>
        <p:txBody>
          <a:bodyPr>
            <a:normAutofit/>
          </a:bodyPr>
          <a:lstStyle/>
          <a:p>
            <a:r>
              <a:rPr lang="en-US" sz="2400" dirty="0"/>
              <a:t>Local radio stations</a:t>
            </a:r>
          </a:p>
          <a:p>
            <a:r>
              <a:rPr lang="en-US" sz="2400" dirty="0"/>
              <a:t>Visitor’s Bureau</a:t>
            </a:r>
          </a:p>
          <a:p>
            <a:r>
              <a:rPr lang="en-US" sz="2400" dirty="0"/>
              <a:t>Chamber of Commerce</a:t>
            </a:r>
          </a:p>
          <a:p>
            <a:r>
              <a:rPr lang="en-US" sz="2400" dirty="0"/>
              <a:t>School District</a:t>
            </a:r>
          </a:p>
          <a:p>
            <a:r>
              <a:rPr lang="en-US" sz="2400" dirty="0"/>
              <a:t>City government</a:t>
            </a:r>
          </a:p>
          <a:p>
            <a:r>
              <a:rPr lang="en-US" sz="2400" dirty="0"/>
              <a:t>Follow entity guidelines and respect their limits</a:t>
            </a:r>
          </a:p>
          <a:p>
            <a:r>
              <a:rPr lang="en-US" sz="2400" dirty="0"/>
              <a:t>Reduce staff time by setting up templates for images and boilerplate language</a:t>
            </a:r>
          </a:p>
        </p:txBody>
      </p:sp>
    </p:spTree>
    <p:extLst>
      <p:ext uri="{BB962C8B-B14F-4D97-AF65-F5344CB8AC3E}">
        <p14:creationId xmlns:p14="http://schemas.microsoft.com/office/powerpoint/2010/main" val="3083215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F17C-2378-AB70-ABBC-572FE7A1A729}"/>
              </a:ext>
            </a:extLst>
          </p:cNvPr>
          <p:cNvSpPr>
            <a:spLocks noGrp="1"/>
          </p:cNvSpPr>
          <p:nvPr>
            <p:ph type="title"/>
          </p:nvPr>
        </p:nvSpPr>
        <p:spPr/>
        <p:txBody>
          <a:bodyPr>
            <a:normAutofit/>
          </a:bodyPr>
          <a:lstStyle/>
          <a:p>
            <a:r>
              <a:rPr lang="en-US" sz="4400" dirty="0"/>
              <a:t>Press releases</a:t>
            </a:r>
          </a:p>
        </p:txBody>
      </p:sp>
      <p:sp>
        <p:nvSpPr>
          <p:cNvPr id="3" name="Content Placeholder 2">
            <a:extLst>
              <a:ext uri="{FF2B5EF4-FFF2-40B4-BE49-F238E27FC236}">
                <a16:creationId xmlns:a16="http://schemas.microsoft.com/office/drawing/2014/main" id="{39B36C77-AEB1-EE0F-0F7D-C8706D7CFA79}"/>
              </a:ext>
            </a:extLst>
          </p:cNvPr>
          <p:cNvSpPr>
            <a:spLocks noGrp="1"/>
          </p:cNvSpPr>
          <p:nvPr>
            <p:ph idx="1"/>
          </p:nvPr>
        </p:nvSpPr>
        <p:spPr/>
        <p:txBody>
          <a:bodyPr>
            <a:noAutofit/>
          </a:bodyPr>
          <a:lstStyle/>
          <a:p>
            <a:r>
              <a:rPr lang="en-US" sz="2400" dirty="0"/>
              <a:t>Easy way to get information out to the public</a:t>
            </a:r>
          </a:p>
          <a:p>
            <a:r>
              <a:rPr lang="en-US" sz="2400" dirty="0"/>
              <a:t>5-10 minutes a week</a:t>
            </a:r>
          </a:p>
          <a:p>
            <a:r>
              <a:rPr lang="en-US" sz="2400" dirty="0"/>
              <a:t>Set up a Media Contact group email</a:t>
            </a:r>
          </a:p>
          <a:p>
            <a:r>
              <a:rPr lang="en-US" sz="2400" dirty="0"/>
              <a:t>Know deadlines</a:t>
            </a:r>
          </a:p>
          <a:p>
            <a:r>
              <a:rPr lang="en-US" sz="2400" dirty="0"/>
              <a:t>Email information in the body of the email, not as an attachment</a:t>
            </a:r>
          </a:p>
          <a:p>
            <a:r>
              <a:rPr lang="en-US" sz="2400" dirty="0"/>
              <a:t>As much information as </a:t>
            </a:r>
            <a:r>
              <a:rPr lang="en-US" sz="2400" dirty="0" smtClean="0"/>
              <a:t>possible</a:t>
            </a:r>
          </a:p>
          <a:p>
            <a:r>
              <a:rPr lang="en-US" sz="2400" dirty="0" smtClean="0"/>
              <a:t>Media alerts/publicity blurbs</a:t>
            </a:r>
            <a:endParaRPr lang="en-US" sz="2400" dirty="0"/>
          </a:p>
          <a:p>
            <a:r>
              <a:rPr lang="en-US" sz="2400" dirty="0"/>
              <a:t>Consistent format</a:t>
            </a:r>
          </a:p>
        </p:txBody>
      </p:sp>
    </p:spTree>
    <p:extLst>
      <p:ext uri="{BB962C8B-B14F-4D97-AF65-F5344CB8AC3E}">
        <p14:creationId xmlns:p14="http://schemas.microsoft.com/office/powerpoint/2010/main" val="1428659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0E28-5E2E-01CF-80A4-0E896F55101F}"/>
              </a:ext>
            </a:extLst>
          </p:cNvPr>
          <p:cNvSpPr>
            <a:spLocks noGrp="1"/>
          </p:cNvSpPr>
          <p:nvPr>
            <p:ph type="title"/>
          </p:nvPr>
        </p:nvSpPr>
        <p:spPr/>
        <p:txBody>
          <a:bodyPr>
            <a:normAutofit/>
          </a:bodyPr>
          <a:lstStyle/>
          <a:p>
            <a:r>
              <a:rPr lang="en-US" sz="4400" dirty="0"/>
              <a:t>Radio shows</a:t>
            </a:r>
          </a:p>
        </p:txBody>
      </p:sp>
      <p:sp>
        <p:nvSpPr>
          <p:cNvPr id="3" name="Content Placeholder 2">
            <a:extLst>
              <a:ext uri="{FF2B5EF4-FFF2-40B4-BE49-F238E27FC236}">
                <a16:creationId xmlns:a16="http://schemas.microsoft.com/office/drawing/2014/main" id="{5D204199-C166-579B-3A0D-AF8D5DC17819}"/>
              </a:ext>
            </a:extLst>
          </p:cNvPr>
          <p:cNvSpPr>
            <a:spLocks noGrp="1"/>
          </p:cNvSpPr>
          <p:nvPr>
            <p:ph idx="1"/>
          </p:nvPr>
        </p:nvSpPr>
        <p:spPr/>
        <p:txBody>
          <a:bodyPr>
            <a:normAutofit/>
          </a:bodyPr>
          <a:lstStyle/>
          <a:p>
            <a:r>
              <a:rPr lang="en-US" sz="2800" dirty="0"/>
              <a:t>Explore Guest DJ opportunities. Bring handouts and information for the hosts to refer to. If possible, have two employees attend.</a:t>
            </a:r>
          </a:p>
          <a:p>
            <a:r>
              <a:rPr lang="en-US" sz="2800" dirty="0"/>
              <a:t>Purchase ad spots and ask about additional benefits.</a:t>
            </a:r>
          </a:p>
          <a:p>
            <a:r>
              <a:rPr lang="en-US" sz="2800" dirty="0"/>
              <a:t>Adult and senior audience</a:t>
            </a:r>
          </a:p>
        </p:txBody>
      </p:sp>
    </p:spTree>
    <p:extLst>
      <p:ext uri="{BB962C8B-B14F-4D97-AF65-F5344CB8AC3E}">
        <p14:creationId xmlns:p14="http://schemas.microsoft.com/office/powerpoint/2010/main" val="137223040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150</TotalTime>
  <Words>1402</Words>
  <Application>Microsoft Office PowerPoint</Application>
  <PresentationFormat>Widescreen</PresentationFormat>
  <Paragraphs>88</Paragraphs>
  <Slides>13</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Gill Sans MT</vt:lpstr>
      <vt:lpstr>Wingdings 2</vt:lpstr>
      <vt:lpstr>Dividend</vt:lpstr>
      <vt:lpstr>Promoting your library on a limited budget</vt:lpstr>
      <vt:lpstr>Know your community</vt:lpstr>
      <vt:lpstr>Free ways to advertise</vt:lpstr>
      <vt:lpstr>website</vt:lpstr>
      <vt:lpstr>Printed materials</vt:lpstr>
      <vt:lpstr>Social media</vt:lpstr>
      <vt:lpstr>Community calendars and newsletters</vt:lpstr>
      <vt:lpstr>Press releases</vt:lpstr>
      <vt:lpstr>Radio shows</vt:lpstr>
      <vt:lpstr>Partner/performer promotions</vt:lpstr>
      <vt:lpstr>Paid advertisements</vt:lpstr>
      <vt:lpstr>Email campaigns</vt:lpstr>
      <vt:lpstr>Evaluation procedure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Promoting your library on a limited budget</dc:title>
  <dc:creator>Samantha Hathaway</dc:creator>
  <cp:lastModifiedBy>Emily Faulkner</cp:lastModifiedBy>
  <cp:revision>13</cp:revision>
  <dcterms:created xsi:type="dcterms:W3CDTF">2022-10-10T19:57:53Z</dcterms:created>
  <dcterms:modified xsi:type="dcterms:W3CDTF">2022-10-19T20:29:38Z</dcterms:modified>
</cp:coreProperties>
</file>