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5"/>
  </p:notesMasterIdLst>
  <p:handoutMasterIdLst>
    <p:handoutMasterId r:id="rId46"/>
  </p:handoutMasterIdLst>
  <p:sldIdLst>
    <p:sldId id="256" r:id="rId2"/>
    <p:sldId id="289" r:id="rId3"/>
    <p:sldId id="326" r:id="rId4"/>
    <p:sldId id="327" r:id="rId5"/>
    <p:sldId id="330" r:id="rId6"/>
    <p:sldId id="355" r:id="rId7"/>
    <p:sldId id="331" r:id="rId8"/>
    <p:sldId id="328" r:id="rId9"/>
    <p:sldId id="332" r:id="rId10"/>
    <p:sldId id="333" r:id="rId11"/>
    <p:sldId id="334" r:id="rId12"/>
    <p:sldId id="337" r:id="rId13"/>
    <p:sldId id="356" r:id="rId14"/>
    <p:sldId id="347" r:id="rId15"/>
    <p:sldId id="348" r:id="rId16"/>
    <p:sldId id="349" r:id="rId17"/>
    <p:sldId id="350" r:id="rId18"/>
    <p:sldId id="351" r:id="rId19"/>
    <p:sldId id="357" r:id="rId20"/>
    <p:sldId id="358" r:id="rId21"/>
    <p:sldId id="359" r:id="rId22"/>
    <p:sldId id="361" r:id="rId23"/>
    <p:sldId id="346" r:id="rId24"/>
    <p:sldId id="352" r:id="rId25"/>
    <p:sldId id="338" r:id="rId26"/>
    <p:sldId id="353" r:id="rId27"/>
    <p:sldId id="335" r:id="rId28"/>
    <p:sldId id="340" r:id="rId29"/>
    <p:sldId id="336" r:id="rId30"/>
    <p:sldId id="341" r:id="rId31"/>
    <p:sldId id="342" r:id="rId32"/>
    <p:sldId id="343" r:id="rId33"/>
    <p:sldId id="344" r:id="rId34"/>
    <p:sldId id="362" r:id="rId35"/>
    <p:sldId id="363" r:id="rId36"/>
    <p:sldId id="345" r:id="rId37"/>
    <p:sldId id="354" r:id="rId38"/>
    <p:sldId id="365" r:id="rId39"/>
    <p:sldId id="364" r:id="rId40"/>
    <p:sldId id="311" r:id="rId41"/>
    <p:sldId id="322" r:id="rId42"/>
    <p:sldId id="324" r:id="rId43"/>
    <p:sldId id="257" r:id="rId44"/>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38" autoAdjust="0"/>
    <p:restoredTop sz="94640" autoAdjust="0"/>
  </p:normalViewPr>
  <p:slideViewPr>
    <p:cSldViewPr>
      <p:cViewPr varScale="1">
        <p:scale>
          <a:sx n="90" d="100"/>
          <a:sy n="90" d="100"/>
        </p:scale>
        <p:origin x="49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4503"/>
          </a:xfrm>
          <a:prstGeom prst="rect">
            <a:avLst/>
          </a:prstGeom>
        </p:spPr>
        <p:txBody>
          <a:bodyPr vert="horz" lIns="93100" tIns="46550" rIns="93100" bIns="46550" rtlCol="0"/>
          <a:lstStyle>
            <a:lvl1pPr algn="l">
              <a:defRPr sz="1200"/>
            </a:lvl1pPr>
          </a:lstStyle>
          <a:p>
            <a:endParaRPr lang="en-US" dirty="0"/>
          </a:p>
        </p:txBody>
      </p:sp>
      <p:sp>
        <p:nvSpPr>
          <p:cNvPr id="3" name="Date Placeholder 2"/>
          <p:cNvSpPr>
            <a:spLocks noGrp="1"/>
          </p:cNvSpPr>
          <p:nvPr>
            <p:ph type="dt" sz="quarter" idx="1"/>
          </p:nvPr>
        </p:nvSpPr>
        <p:spPr>
          <a:xfrm>
            <a:off x="3967343" y="0"/>
            <a:ext cx="3035088" cy="464503"/>
          </a:xfrm>
          <a:prstGeom prst="rect">
            <a:avLst/>
          </a:prstGeom>
        </p:spPr>
        <p:txBody>
          <a:bodyPr vert="horz" lIns="93100" tIns="46550" rIns="93100" bIns="46550" rtlCol="0"/>
          <a:lstStyle>
            <a:lvl1pPr algn="r">
              <a:defRPr sz="1200"/>
            </a:lvl1pPr>
          </a:lstStyle>
          <a:p>
            <a:fld id="{2003ED0B-3F11-4AC5-BE8C-78A90C968660}" type="datetimeFigureOut">
              <a:rPr lang="en-US" smtClean="0"/>
              <a:t>10/19/2022</a:t>
            </a:fld>
            <a:endParaRPr lang="en-US" dirty="0"/>
          </a:p>
        </p:txBody>
      </p:sp>
      <p:sp>
        <p:nvSpPr>
          <p:cNvPr id="4" name="Footer Placeholder 3"/>
          <p:cNvSpPr>
            <a:spLocks noGrp="1"/>
          </p:cNvSpPr>
          <p:nvPr>
            <p:ph type="ftr" sz="quarter" idx="2"/>
          </p:nvPr>
        </p:nvSpPr>
        <p:spPr>
          <a:xfrm>
            <a:off x="1" y="8823935"/>
            <a:ext cx="3035088" cy="464503"/>
          </a:xfrm>
          <a:prstGeom prst="rect">
            <a:avLst/>
          </a:prstGeom>
        </p:spPr>
        <p:txBody>
          <a:bodyPr vert="horz" lIns="93100" tIns="46550" rIns="93100" bIns="4655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3" y="8823935"/>
            <a:ext cx="3035088" cy="464503"/>
          </a:xfrm>
          <a:prstGeom prst="rect">
            <a:avLst/>
          </a:prstGeom>
        </p:spPr>
        <p:txBody>
          <a:bodyPr vert="horz" lIns="93100" tIns="46550" rIns="93100" bIns="46550" rtlCol="0" anchor="b"/>
          <a:lstStyle>
            <a:lvl1pPr algn="r">
              <a:defRPr sz="1200"/>
            </a:lvl1pPr>
          </a:lstStyle>
          <a:p>
            <a:fld id="{AA2D043F-6F59-4F74-8308-8A11FFD7C21A}" type="slidenum">
              <a:rPr lang="en-US" smtClean="0"/>
              <a:t>‹#›</a:t>
            </a:fld>
            <a:endParaRPr lang="en-US" dirty="0"/>
          </a:p>
        </p:txBody>
      </p:sp>
    </p:spTree>
    <p:extLst>
      <p:ext uri="{BB962C8B-B14F-4D97-AF65-F5344CB8AC3E}">
        <p14:creationId xmlns:p14="http://schemas.microsoft.com/office/powerpoint/2010/main" val="990205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088" cy="464503"/>
          </a:xfrm>
          <a:prstGeom prst="rect">
            <a:avLst/>
          </a:prstGeom>
        </p:spPr>
        <p:txBody>
          <a:bodyPr vert="horz" lIns="93100" tIns="46550" rIns="93100" bIns="46550" rtlCol="0"/>
          <a:lstStyle>
            <a:lvl1pPr algn="l">
              <a:defRPr sz="1200"/>
            </a:lvl1pPr>
          </a:lstStyle>
          <a:p>
            <a:endParaRPr lang="en-US" dirty="0"/>
          </a:p>
        </p:txBody>
      </p:sp>
      <p:sp>
        <p:nvSpPr>
          <p:cNvPr id="3" name="Date Placeholder 2"/>
          <p:cNvSpPr>
            <a:spLocks noGrp="1"/>
          </p:cNvSpPr>
          <p:nvPr>
            <p:ph type="dt" idx="1"/>
          </p:nvPr>
        </p:nvSpPr>
        <p:spPr>
          <a:xfrm>
            <a:off x="3967343" y="0"/>
            <a:ext cx="3035088" cy="464503"/>
          </a:xfrm>
          <a:prstGeom prst="rect">
            <a:avLst/>
          </a:prstGeom>
        </p:spPr>
        <p:txBody>
          <a:bodyPr vert="horz" lIns="93100" tIns="46550" rIns="93100" bIns="46550" rtlCol="0"/>
          <a:lstStyle>
            <a:lvl1pPr algn="r">
              <a:defRPr sz="1200"/>
            </a:lvl1pPr>
          </a:lstStyle>
          <a:p>
            <a:fld id="{E4117A59-A2C3-49B3-B32A-9FEFAB4AAB4D}" type="datetimeFigureOut">
              <a:rPr lang="en-US" smtClean="0"/>
              <a:t>10/19/2022</a:t>
            </a:fld>
            <a:endParaRPr lang="en-US" dirty="0"/>
          </a:p>
        </p:txBody>
      </p:sp>
      <p:sp>
        <p:nvSpPr>
          <p:cNvPr id="4" name="Slide Image Placeholder 3"/>
          <p:cNvSpPr>
            <a:spLocks noGrp="1" noRot="1" noChangeAspect="1"/>
          </p:cNvSpPr>
          <p:nvPr>
            <p:ph type="sldImg" idx="2"/>
          </p:nvPr>
        </p:nvSpPr>
        <p:spPr>
          <a:xfrm>
            <a:off x="1177925" y="695325"/>
            <a:ext cx="4648200" cy="3486150"/>
          </a:xfrm>
          <a:prstGeom prst="rect">
            <a:avLst/>
          </a:prstGeom>
          <a:noFill/>
          <a:ln w="12700">
            <a:solidFill>
              <a:prstClr val="black"/>
            </a:solidFill>
          </a:ln>
        </p:spPr>
        <p:txBody>
          <a:bodyPr vert="horz" lIns="93100" tIns="46550" rIns="93100" bIns="46550" rtlCol="0" anchor="ctr"/>
          <a:lstStyle/>
          <a:p>
            <a:endParaRPr lang="en-US" dirty="0"/>
          </a:p>
        </p:txBody>
      </p:sp>
      <p:sp>
        <p:nvSpPr>
          <p:cNvPr id="5" name="Notes Placeholder 4"/>
          <p:cNvSpPr>
            <a:spLocks noGrp="1"/>
          </p:cNvSpPr>
          <p:nvPr>
            <p:ph type="body" sz="quarter" idx="3"/>
          </p:nvPr>
        </p:nvSpPr>
        <p:spPr>
          <a:xfrm>
            <a:off x="700406" y="4412774"/>
            <a:ext cx="5603240" cy="4180523"/>
          </a:xfrm>
          <a:prstGeom prst="rect">
            <a:avLst/>
          </a:prstGeom>
        </p:spPr>
        <p:txBody>
          <a:bodyPr vert="horz" lIns="93100" tIns="46550" rIns="93100" bIns="4655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3935"/>
            <a:ext cx="3035088" cy="464503"/>
          </a:xfrm>
          <a:prstGeom prst="rect">
            <a:avLst/>
          </a:prstGeom>
        </p:spPr>
        <p:txBody>
          <a:bodyPr vert="horz" lIns="93100" tIns="46550" rIns="93100" bIns="4655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3" y="8823935"/>
            <a:ext cx="3035088" cy="464503"/>
          </a:xfrm>
          <a:prstGeom prst="rect">
            <a:avLst/>
          </a:prstGeom>
        </p:spPr>
        <p:txBody>
          <a:bodyPr vert="horz" lIns="93100" tIns="46550" rIns="93100" bIns="46550" rtlCol="0" anchor="b"/>
          <a:lstStyle>
            <a:lvl1pPr algn="r">
              <a:defRPr sz="1200"/>
            </a:lvl1pPr>
          </a:lstStyle>
          <a:p>
            <a:fld id="{1D38B663-E24B-4763-8792-AD50CBB5D25B}" type="slidenum">
              <a:rPr lang="en-US" smtClean="0"/>
              <a:t>‹#›</a:t>
            </a:fld>
            <a:endParaRPr lang="en-US" dirty="0"/>
          </a:p>
        </p:txBody>
      </p:sp>
    </p:spTree>
    <p:extLst>
      <p:ext uri="{BB962C8B-B14F-4D97-AF65-F5344CB8AC3E}">
        <p14:creationId xmlns:p14="http://schemas.microsoft.com/office/powerpoint/2010/main" val="2085646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 and JAG (if we need to supplement moderator’s intros)</a:t>
            </a:r>
          </a:p>
        </p:txBody>
      </p:sp>
      <p:sp>
        <p:nvSpPr>
          <p:cNvPr id="4" name="Slide Number Placeholder 3"/>
          <p:cNvSpPr>
            <a:spLocks noGrp="1"/>
          </p:cNvSpPr>
          <p:nvPr>
            <p:ph type="sldNum" sz="quarter" idx="10"/>
          </p:nvPr>
        </p:nvSpPr>
        <p:spPr/>
        <p:txBody>
          <a:bodyPr/>
          <a:lstStyle/>
          <a:p>
            <a:fld id="{1D38B663-E24B-4763-8792-AD50CBB5D25B}" type="slidenum">
              <a:rPr lang="en-US" smtClean="0"/>
              <a:t>1</a:t>
            </a:fld>
            <a:endParaRPr lang="en-US" dirty="0"/>
          </a:p>
        </p:txBody>
      </p:sp>
    </p:spTree>
    <p:extLst>
      <p:ext uri="{BB962C8B-B14F-4D97-AF65-F5344CB8AC3E}">
        <p14:creationId xmlns:p14="http://schemas.microsoft.com/office/powerpoint/2010/main" val="3571154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10</a:t>
            </a:fld>
            <a:endParaRPr lang="en-US" dirty="0"/>
          </a:p>
        </p:txBody>
      </p:sp>
    </p:spTree>
    <p:extLst>
      <p:ext uri="{BB962C8B-B14F-4D97-AF65-F5344CB8AC3E}">
        <p14:creationId xmlns:p14="http://schemas.microsoft.com/office/powerpoint/2010/main" val="49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11</a:t>
            </a:fld>
            <a:endParaRPr lang="en-US" dirty="0"/>
          </a:p>
        </p:txBody>
      </p:sp>
    </p:spTree>
    <p:extLst>
      <p:ext uri="{BB962C8B-B14F-4D97-AF65-F5344CB8AC3E}">
        <p14:creationId xmlns:p14="http://schemas.microsoft.com/office/powerpoint/2010/main" val="3599182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12</a:t>
            </a:fld>
            <a:endParaRPr lang="en-US" dirty="0"/>
          </a:p>
        </p:txBody>
      </p:sp>
    </p:spTree>
    <p:extLst>
      <p:ext uri="{BB962C8B-B14F-4D97-AF65-F5344CB8AC3E}">
        <p14:creationId xmlns:p14="http://schemas.microsoft.com/office/powerpoint/2010/main" val="2070514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13</a:t>
            </a:fld>
            <a:endParaRPr lang="en-US" dirty="0"/>
          </a:p>
        </p:txBody>
      </p:sp>
    </p:spTree>
    <p:extLst>
      <p:ext uri="{BB962C8B-B14F-4D97-AF65-F5344CB8AC3E}">
        <p14:creationId xmlns:p14="http://schemas.microsoft.com/office/powerpoint/2010/main" val="1075165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14</a:t>
            </a:fld>
            <a:endParaRPr lang="en-US" dirty="0"/>
          </a:p>
        </p:txBody>
      </p:sp>
    </p:spTree>
    <p:extLst>
      <p:ext uri="{BB962C8B-B14F-4D97-AF65-F5344CB8AC3E}">
        <p14:creationId xmlns:p14="http://schemas.microsoft.com/office/powerpoint/2010/main" val="142750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15</a:t>
            </a:fld>
            <a:endParaRPr lang="en-US" dirty="0"/>
          </a:p>
        </p:txBody>
      </p:sp>
    </p:spTree>
    <p:extLst>
      <p:ext uri="{BB962C8B-B14F-4D97-AF65-F5344CB8AC3E}">
        <p14:creationId xmlns:p14="http://schemas.microsoft.com/office/powerpoint/2010/main" val="1155647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16</a:t>
            </a:fld>
            <a:endParaRPr lang="en-US" dirty="0"/>
          </a:p>
        </p:txBody>
      </p:sp>
    </p:spTree>
    <p:extLst>
      <p:ext uri="{BB962C8B-B14F-4D97-AF65-F5344CB8AC3E}">
        <p14:creationId xmlns:p14="http://schemas.microsoft.com/office/powerpoint/2010/main" val="609097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17</a:t>
            </a:fld>
            <a:endParaRPr lang="en-US" dirty="0"/>
          </a:p>
        </p:txBody>
      </p:sp>
    </p:spTree>
    <p:extLst>
      <p:ext uri="{BB962C8B-B14F-4D97-AF65-F5344CB8AC3E}">
        <p14:creationId xmlns:p14="http://schemas.microsoft.com/office/powerpoint/2010/main" val="3193799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18</a:t>
            </a:fld>
            <a:endParaRPr lang="en-US" dirty="0"/>
          </a:p>
        </p:txBody>
      </p:sp>
    </p:spTree>
    <p:extLst>
      <p:ext uri="{BB962C8B-B14F-4D97-AF65-F5344CB8AC3E}">
        <p14:creationId xmlns:p14="http://schemas.microsoft.com/office/powerpoint/2010/main" val="612931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19</a:t>
            </a:fld>
            <a:endParaRPr lang="en-US" dirty="0"/>
          </a:p>
        </p:txBody>
      </p:sp>
    </p:spTree>
    <p:extLst>
      <p:ext uri="{BB962C8B-B14F-4D97-AF65-F5344CB8AC3E}">
        <p14:creationId xmlns:p14="http://schemas.microsoft.com/office/powerpoint/2010/main" val="1305111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10"/>
          </p:nvPr>
        </p:nvSpPr>
        <p:spPr/>
        <p:txBody>
          <a:bodyPr/>
          <a:lstStyle/>
          <a:p>
            <a:fld id="{1D38B663-E24B-4763-8792-AD50CBB5D25B}" type="slidenum">
              <a:rPr lang="en-US" smtClean="0"/>
              <a:t>2</a:t>
            </a:fld>
            <a:endParaRPr lang="en-US" dirty="0"/>
          </a:p>
        </p:txBody>
      </p:sp>
    </p:spTree>
    <p:extLst>
      <p:ext uri="{BB962C8B-B14F-4D97-AF65-F5344CB8AC3E}">
        <p14:creationId xmlns:p14="http://schemas.microsoft.com/office/powerpoint/2010/main" val="72274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20</a:t>
            </a:fld>
            <a:endParaRPr lang="en-US" dirty="0"/>
          </a:p>
        </p:txBody>
      </p:sp>
    </p:spTree>
    <p:extLst>
      <p:ext uri="{BB962C8B-B14F-4D97-AF65-F5344CB8AC3E}">
        <p14:creationId xmlns:p14="http://schemas.microsoft.com/office/powerpoint/2010/main" val="3278476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21</a:t>
            </a:fld>
            <a:endParaRPr lang="en-US" dirty="0"/>
          </a:p>
        </p:txBody>
      </p:sp>
    </p:spTree>
    <p:extLst>
      <p:ext uri="{BB962C8B-B14F-4D97-AF65-F5344CB8AC3E}">
        <p14:creationId xmlns:p14="http://schemas.microsoft.com/office/powerpoint/2010/main" val="1328331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22</a:t>
            </a:fld>
            <a:endParaRPr lang="en-US" dirty="0"/>
          </a:p>
        </p:txBody>
      </p:sp>
    </p:spTree>
    <p:extLst>
      <p:ext uri="{BB962C8B-B14F-4D97-AF65-F5344CB8AC3E}">
        <p14:creationId xmlns:p14="http://schemas.microsoft.com/office/powerpoint/2010/main" val="18096506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23</a:t>
            </a:fld>
            <a:endParaRPr lang="en-US" dirty="0"/>
          </a:p>
        </p:txBody>
      </p:sp>
    </p:spTree>
    <p:extLst>
      <p:ext uri="{BB962C8B-B14F-4D97-AF65-F5344CB8AC3E}">
        <p14:creationId xmlns:p14="http://schemas.microsoft.com/office/powerpoint/2010/main" val="20236399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24</a:t>
            </a:fld>
            <a:endParaRPr lang="en-US" dirty="0"/>
          </a:p>
        </p:txBody>
      </p:sp>
    </p:spTree>
    <p:extLst>
      <p:ext uri="{BB962C8B-B14F-4D97-AF65-F5344CB8AC3E}">
        <p14:creationId xmlns:p14="http://schemas.microsoft.com/office/powerpoint/2010/main" val="4048891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25</a:t>
            </a:fld>
            <a:endParaRPr lang="en-US" dirty="0"/>
          </a:p>
        </p:txBody>
      </p:sp>
    </p:spTree>
    <p:extLst>
      <p:ext uri="{BB962C8B-B14F-4D97-AF65-F5344CB8AC3E}">
        <p14:creationId xmlns:p14="http://schemas.microsoft.com/office/powerpoint/2010/main" val="28007840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26</a:t>
            </a:fld>
            <a:endParaRPr lang="en-US" dirty="0"/>
          </a:p>
        </p:txBody>
      </p:sp>
    </p:spTree>
    <p:extLst>
      <p:ext uri="{BB962C8B-B14F-4D97-AF65-F5344CB8AC3E}">
        <p14:creationId xmlns:p14="http://schemas.microsoft.com/office/powerpoint/2010/main" val="22659240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27</a:t>
            </a:fld>
            <a:endParaRPr lang="en-US" dirty="0"/>
          </a:p>
        </p:txBody>
      </p:sp>
    </p:spTree>
    <p:extLst>
      <p:ext uri="{BB962C8B-B14F-4D97-AF65-F5344CB8AC3E}">
        <p14:creationId xmlns:p14="http://schemas.microsoft.com/office/powerpoint/2010/main" val="1418207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28</a:t>
            </a:fld>
            <a:endParaRPr lang="en-US" dirty="0"/>
          </a:p>
        </p:txBody>
      </p:sp>
    </p:spTree>
    <p:extLst>
      <p:ext uri="{BB962C8B-B14F-4D97-AF65-F5344CB8AC3E}">
        <p14:creationId xmlns:p14="http://schemas.microsoft.com/office/powerpoint/2010/main" val="42039226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29</a:t>
            </a:fld>
            <a:endParaRPr lang="en-US" dirty="0"/>
          </a:p>
        </p:txBody>
      </p:sp>
    </p:spTree>
    <p:extLst>
      <p:ext uri="{BB962C8B-B14F-4D97-AF65-F5344CB8AC3E}">
        <p14:creationId xmlns:p14="http://schemas.microsoft.com/office/powerpoint/2010/main" val="3962677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3</a:t>
            </a:fld>
            <a:endParaRPr lang="en-US" dirty="0"/>
          </a:p>
        </p:txBody>
      </p:sp>
    </p:spTree>
    <p:extLst>
      <p:ext uri="{BB962C8B-B14F-4D97-AF65-F5344CB8AC3E}">
        <p14:creationId xmlns:p14="http://schemas.microsoft.com/office/powerpoint/2010/main" val="2820944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30</a:t>
            </a:fld>
            <a:endParaRPr lang="en-US" dirty="0"/>
          </a:p>
        </p:txBody>
      </p:sp>
    </p:spTree>
    <p:extLst>
      <p:ext uri="{BB962C8B-B14F-4D97-AF65-F5344CB8AC3E}">
        <p14:creationId xmlns:p14="http://schemas.microsoft.com/office/powerpoint/2010/main" val="33715996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31</a:t>
            </a:fld>
            <a:endParaRPr lang="en-US" dirty="0"/>
          </a:p>
        </p:txBody>
      </p:sp>
    </p:spTree>
    <p:extLst>
      <p:ext uri="{BB962C8B-B14F-4D97-AF65-F5344CB8AC3E}">
        <p14:creationId xmlns:p14="http://schemas.microsoft.com/office/powerpoint/2010/main" val="29322165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32</a:t>
            </a:fld>
            <a:endParaRPr lang="en-US" dirty="0"/>
          </a:p>
        </p:txBody>
      </p:sp>
    </p:spTree>
    <p:extLst>
      <p:ext uri="{BB962C8B-B14F-4D97-AF65-F5344CB8AC3E}">
        <p14:creationId xmlns:p14="http://schemas.microsoft.com/office/powerpoint/2010/main" val="9393791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33</a:t>
            </a:fld>
            <a:endParaRPr lang="en-US" dirty="0"/>
          </a:p>
        </p:txBody>
      </p:sp>
    </p:spTree>
    <p:extLst>
      <p:ext uri="{BB962C8B-B14F-4D97-AF65-F5344CB8AC3E}">
        <p14:creationId xmlns:p14="http://schemas.microsoft.com/office/powerpoint/2010/main" val="4113372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34</a:t>
            </a:fld>
            <a:endParaRPr lang="en-US" dirty="0"/>
          </a:p>
        </p:txBody>
      </p:sp>
    </p:spTree>
    <p:extLst>
      <p:ext uri="{BB962C8B-B14F-4D97-AF65-F5344CB8AC3E}">
        <p14:creationId xmlns:p14="http://schemas.microsoft.com/office/powerpoint/2010/main" val="31938203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35</a:t>
            </a:fld>
            <a:endParaRPr lang="en-US" dirty="0"/>
          </a:p>
        </p:txBody>
      </p:sp>
    </p:spTree>
    <p:extLst>
      <p:ext uri="{BB962C8B-B14F-4D97-AF65-F5344CB8AC3E}">
        <p14:creationId xmlns:p14="http://schemas.microsoft.com/office/powerpoint/2010/main" val="18142881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36</a:t>
            </a:fld>
            <a:endParaRPr lang="en-US" dirty="0"/>
          </a:p>
        </p:txBody>
      </p:sp>
    </p:spTree>
    <p:extLst>
      <p:ext uri="{BB962C8B-B14F-4D97-AF65-F5344CB8AC3E}">
        <p14:creationId xmlns:p14="http://schemas.microsoft.com/office/powerpoint/2010/main" val="6596079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37</a:t>
            </a:fld>
            <a:endParaRPr lang="en-US" dirty="0"/>
          </a:p>
        </p:txBody>
      </p:sp>
    </p:spTree>
    <p:extLst>
      <p:ext uri="{BB962C8B-B14F-4D97-AF65-F5344CB8AC3E}">
        <p14:creationId xmlns:p14="http://schemas.microsoft.com/office/powerpoint/2010/main" val="874214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38</a:t>
            </a:fld>
            <a:endParaRPr lang="en-US" dirty="0"/>
          </a:p>
        </p:txBody>
      </p:sp>
    </p:spTree>
    <p:extLst>
      <p:ext uri="{BB962C8B-B14F-4D97-AF65-F5344CB8AC3E}">
        <p14:creationId xmlns:p14="http://schemas.microsoft.com/office/powerpoint/2010/main" val="16261197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39</a:t>
            </a:fld>
            <a:endParaRPr lang="en-US" dirty="0"/>
          </a:p>
        </p:txBody>
      </p:sp>
    </p:spTree>
    <p:extLst>
      <p:ext uri="{BB962C8B-B14F-4D97-AF65-F5344CB8AC3E}">
        <p14:creationId xmlns:p14="http://schemas.microsoft.com/office/powerpoint/2010/main" val="2344612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4</a:t>
            </a:fld>
            <a:endParaRPr lang="en-US" dirty="0"/>
          </a:p>
        </p:txBody>
      </p:sp>
    </p:spTree>
    <p:extLst>
      <p:ext uri="{BB962C8B-B14F-4D97-AF65-F5344CB8AC3E}">
        <p14:creationId xmlns:p14="http://schemas.microsoft.com/office/powerpoint/2010/main" val="17360191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40</a:t>
            </a:fld>
            <a:endParaRPr lang="en-US" dirty="0"/>
          </a:p>
        </p:txBody>
      </p:sp>
    </p:spTree>
    <p:extLst>
      <p:ext uri="{BB962C8B-B14F-4D97-AF65-F5344CB8AC3E}">
        <p14:creationId xmlns:p14="http://schemas.microsoft.com/office/powerpoint/2010/main" val="952562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41</a:t>
            </a:fld>
            <a:endParaRPr lang="en-US" dirty="0"/>
          </a:p>
        </p:txBody>
      </p:sp>
    </p:spTree>
    <p:extLst>
      <p:ext uri="{BB962C8B-B14F-4D97-AF65-F5344CB8AC3E}">
        <p14:creationId xmlns:p14="http://schemas.microsoft.com/office/powerpoint/2010/main" val="420964169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 and JAG</a:t>
            </a:r>
          </a:p>
        </p:txBody>
      </p:sp>
      <p:sp>
        <p:nvSpPr>
          <p:cNvPr id="4" name="Slide Number Placeholder 3"/>
          <p:cNvSpPr>
            <a:spLocks noGrp="1"/>
          </p:cNvSpPr>
          <p:nvPr>
            <p:ph type="sldNum" sz="quarter" idx="5"/>
          </p:nvPr>
        </p:nvSpPr>
        <p:spPr/>
        <p:txBody>
          <a:bodyPr/>
          <a:lstStyle/>
          <a:p>
            <a:fld id="{1D38B663-E24B-4763-8792-AD50CBB5D25B}" type="slidenum">
              <a:rPr lang="en-US" smtClean="0"/>
              <a:t>42</a:t>
            </a:fld>
            <a:endParaRPr lang="en-US" dirty="0"/>
          </a:p>
        </p:txBody>
      </p:sp>
    </p:spTree>
    <p:extLst>
      <p:ext uri="{BB962C8B-B14F-4D97-AF65-F5344CB8AC3E}">
        <p14:creationId xmlns:p14="http://schemas.microsoft.com/office/powerpoint/2010/main" val="42719946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 and JAG</a:t>
            </a:r>
          </a:p>
        </p:txBody>
      </p:sp>
      <p:sp>
        <p:nvSpPr>
          <p:cNvPr id="4" name="Slide Number Placeholder 3"/>
          <p:cNvSpPr>
            <a:spLocks noGrp="1"/>
          </p:cNvSpPr>
          <p:nvPr>
            <p:ph type="sldNum" sz="quarter" idx="10"/>
          </p:nvPr>
        </p:nvSpPr>
        <p:spPr/>
        <p:txBody>
          <a:bodyPr/>
          <a:lstStyle/>
          <a:p>
            <a:fld id="{1D38B663-E24B-4763-8792-AD50CBB5D25B}" type="slidenum">
              <a:rPr lang="en-US" smtClean="0"/>
              <a:t>43</a:t>
            </a:fld>
            <a:endParaRPr lang="en-US" dirty="0"/>
          </a:p>
        </p:txBody>
      </p:sp>
    </p:spTree>
    <p:extLst>
      <p:ext uri="{BB962C8B-B14F-4D97-AF65-F5344CB8AC3E}">
        <p14:creationId xmlns:p14="http://schemas.microsoft.com/office/powerpoint/2010/main" val="258256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5</a:t>
            </a:fld>
            <a:endParaRPr lang="en-US" dirty="0"/>
          </a:p>
        </p:txBody>
      </p:sp>
    </p:spTree>
    <p:extLst>
      <p:ext uri="{BB962C8B-B14F-4D97-AF65-F5344CB8AC3E}">
        <p14:creationId xmlns:p14="http://schemas.microsoft.com/office/powerpoint/2010/main" val="86360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6</a:t>
            </a:fld>
            <a:endParaRPr lang="en-US" dirty="0"/>
          </a:p>
        </p:txBody>
      </p:sp>
    </p:spTree>
    <p:extLst>
      <p:ext uri="{BB962C8B-B14F-4D97-AF65-F5344CB8AC3E}">
        <p14:creationId xmlns:p14="http://schemas.microsoft.com/office/powerpoint/2010/main" val="454855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a:t>
            </a:r>
          </a:p>
        </p:txBody>
      </p:sp>
      <p:sp>
        <p:nvSpPr>
          <p:cNvPr id="4" name="Slide Number Placeholder 3"/>
          <p:cNvSpPr>
            <a:spLocks noGrp="1"/>
          </p:cNvSpPr>
          <p:nvPr>
            <p:ph type="sldNum" sz="quarter" idx="5"/>
          </p:nvPr>
        </p:nvSpPr>
        <p:spPr/>
        <p:txBody>
          <a:bodyPr/>
          <a:lstStyle/>
          <a:p>
            <a:fld id="{1D38B663-E24B-4763-8792-AD50CBB5D25B}" type="slidenum">
              <a:rPr lang="en-US" smtClean="0"/>
              <a:t>7</a:t>
            </a:fld>
            <a:endParaRPr lang="en-US" dirty="0"/>
          </a:p>
        </p:txBody>
      </p:sp>
    </p:spTree>
    <p:extLst>
      <p:ext uri="{BB962C8B-B14F-4D97-AF65-F5344CB8AC3E}">
        <p14:creationId xmlns:p14="http://schemas.microsoft.com/office/powerpoint/2010/main" val="875545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8</a:t>
            </a:fld>
            <a:endParaRPr lang="en-US" dirty="0"/>
          </a:p>
        </p:txBody>
      </p:sp>
    </p:spTree>
    <p:extLst>
      <p:ext uri="{BB962C8B-B14F-4D97-AF65-F5344CB8AC3E}">
        <p14:creationId xmlns:p14="http://schemas.microsoft.com/office/powerpoint/2010/main" val="214145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JAG</a:t>
            </a:r>
          </a:p>
        </p:txBody>
      </p:sp>
      <p:sp>
        <p:nvSpPr>
          <p:cNvPr id="4" name="Slide Number Placeholder 3"/>
          <p:cNvSpPr>
            <a:spLocks noGrp="1"/>
          </p:cNvSpPr>
          <p:nvPr>
            <p:ph type="sldNum" sz="quarter" idx="5"/>
          </p:nvPr>
        </p:nvSpPr>
        <p:spPr/>
        <p:txBody>
          <a:bodyPr/>
          <a:lstStyle/>
          <a:p>
            <a:fld id="{1D38B663-E24B-4763-8792-AD50CBB5D25B}" type="slidenum">
              <a:rPr lang="en-US" smtClean="0"/>
              <a:t>9</a:t>
            </a:fld>
            <a:endParaRPr lang="en-US" dirty="0"/>
          </a:p>
        </p:txBody>
      </p:sp>
    </p:spTree>
    <p:extLst>
      <p:ext uri="{BB962C8B-B14F-4D97-AF65-F5344CB8AC3E}">
        <p14:creationId xmlns:p14="http://schemas.microsoft.com/office/powerpoint/2010/main" val="10413548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F304436-F14F-430B-B5AA-13B8EDED7DF3}" type="datetimeFigureOut">
              <a:rPr lang="en-US" smtClean="0"/>
              <a:t>10/19/2022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334D011-90CB-4FDB-9FB8-17815F07AF8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34D011-90CB-4FDB-9FB8-17815F07AF8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34D011-90CB-4FDB-9FB8-17815F07AF8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34D011-90CB-4FDB-9FB8-17815F07AF86}"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334D011-90CB-4FDB-9FB8-17815F07AF86}"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34D011-90CB-4FDB-9FB8-17815F07AF86}"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334D011-90CB-4FDB-9FB8-17815F07AF8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34D011-90CB-4FDB-9FB8-17815F07AF86}"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04436-F14F-430B-B5AA-13B8EDED7DF3}" type="datetimeFigureOut">
              <a:rPr lang="en-US" smtClean="0"/>
              <a:t>10/19/2022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334D011-90CB-4FDB-9FB8-17815F07AF8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F304436-F14F-430B-B5AA-13B8EDED7DF3}" type="datetimeFigureOut">
              <a:rPr lang="en-US" smtClean="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334D011-90CB-4FDB-9FB8-17815F07AF8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6F304436-F14F-430B-B5AA-13B8EDED7DF3}" type="datetimeFigureOut">
              <a:rPr lang="en-US" smtClean="0"/>
              <a:t>10/19/2022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334D011-90CB-4FDB-9FB8-17815F07AF86}"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F304436-F14F-430B-B5AA-13B8EDED7DF3}" type="datetimeFigureOut">
              <a:rPr lang="en-US" smtClean="0"/>
              <a:t>10/19/2022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334D011-90CB-4FDB-9FB8-17815F07AF8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npr.org/2022/07/06/1109316972/more-companies-are-trying-out-the-4-day-workweek-but-it-might-not-be-for-everyon"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csarevalo@ktjlaw.com" TargetMode="External"/><Relationship Id="rId7" Type="http://schemas.openxmlformats.org/officeDocument/2006/relationships/hyperlink" Target="mailto:jaguisinger@ktjlaw.com" TargetMode="External"/><Relationship Id="rId2" Type="http://schemas.openxmlformats.org/officeDocument/2006/relationships/notesSlide" Target="../notesSlides/notesSlide4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mailto:cpforte@ktjlaw.com" TargetMode="External"/><Relationship Id="rId9" Type="http://schemas.openxmlformats.org/officeDocument/2006/relationships/image" Target="../media/image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143000"/>
            <a:ext cx="6934200" cy="1447799"/>
          </a:xfrm>
        </p:spPr>
        <p:txBody>
          <a:bodyPr>
            <a:noAutofit/>
          </a:bodyPr>
          <a:lstStyle/>
          <a:p>
            <a:pPr algn="ctr"/>
            <a:r>
              <a:rPr lang="en-US" sz="3200" dirty="0">
                <a:effectLst/>
              </a:rPr>
              <a:t>Post COVID-19 and the Municipal Employer-Employee Relationship </a:t>
            </a:r>
            <a:endParaRPr lang="en-US" sz="3200" b="1" dirty="0">
              <a:effectLst/>
            </a:endParaRPr>
          </a:p>
        </p:txBody>
      </p:sp>
      <p:sp>
        <p:nvSpPr>
          <p:cNvPr id="3" name="Subtitle 2"/>
          <p:cNvSpPr>
            <a:spLocks noGrp="1"/>
          </p:cNvSpPr>
          <p:nvPr>
            <p:ph type="subTitle" idx="1"/>
          </p:nvPr>
        </p:nvSpPr>
        <p:spPr>
          <a:xfrm>
            <a:off x="1828800" y="2743200"/>
            <a:ext cx="6400800" cy="685800"/>
          </a:xfrm>
        </p:spPr>
        <p:txBody>
          <a:bodyPr>
            <a:normAutofit/>
          </a:bodyPr>
          <a:lstStyle/>
          <a:p>
            <a:r>
              <a:rPr lang="en-US" sz="1400" dirty="0"/>
              <a:t>ILA ANNUAL CONFERENCE</a:t>
            </a:r>
          </a:p>
          <a:p>
            <a:r>
              <a:rPr lang="en-US" sz="1400" dirty="0"/>
              <a:t>October  2022 </a:t>
            </a:r>
          </a:p>
        </p:txBody>
      </p:sp>
      <p:sp>
        <p:nvSpPr>
          <p:cNvPr id="7" name="TextBox 6"/>
          <p:cNvSpPr txBox="1"/>
          <p:nvPr/>
        </p:nvSpPr>
        <p:spPr>
          <a:xfrm>
            <a:off x="704850" y="3086100"/>
            <a:ext cx="7658100" cy="1815882"/>
          </a:xfrm>
          <a:prstGeom prst="rect">
            <a:avLst/>
          </a:prstGeom>
          <a:noFill/>
        </p:spPr>
        <p:txBody>
          <a:bodyPr wrap="square" rtlCol="0">
            <a:spAutoFit/>
          </a:bodyPr>
          <a:lstStyle/>
          <a:p>
            <a:pPr lvl="0" algn="ctr">
              <a:spcBef>
                <a:spcPct val="20000"/>
              </a:spcBef>
              <a:buClr>
                <a:srgbClr val="D16349"/>
              </a:buClr>
              <a:buSzPct val="85000"/>
            </a:pPr>
            <a:r>
              <a:rPr lang="en-US" sz="1600" b="1" spc="250" dirty="0"/>
              <a:t>Carlos S. Arévalo </a:t>
            </a:r>
          </a:p>
          <a:p>
            <a:pPr lvl="0" algn="ctr">
              <a:spcBef>
                <a:spcPct val="20000"/>
              </a:spcBef>
              <a:buClr>
                <a:srgbClr val="D16349"/>
              </a:buClr>
              <a:buSzPct val="85000"/>
            </a:pPr>
            <a:r>
              <a:rPr lang="en-US" sz="1600" b="1" spc="250" dirty="0"/>
              <a:t>Partner</a:t>
            </a:r>
          </a:p>
          <a:p>
            <a:pPr lvl="0" algn="ctr">
              <a:spcBef>
                <a:spcPct val="20000"/>
              </a:spcBef>
              <a:buClr>
                <a:srgbClr val="D16349"/>
              </a:buClr>
              <a:buSzPct val="85000"/>
            </a:pPr>
            <a:r>
              <a:rPr lang="en-US" sz="1600" b="1" spc="250" dirty="0"/>
              <a:t>Carmen P. Forte, Jr.</a:t>
            </a:r>
          </a:p>
          <a:p>
            <a:pPr lvl="0" algn="ctr">
              <a:spcBef>
                <a:spcPct val="20000"/>
              </a:spcBef>
              <a:buClr>
                <a:srgbClr val="D16349"/>
              </a:buClr>
              <a:buSzPct val="85000"/>
            </a:pPr>
            <a:r>
              <a:rPr lang="en-US" sz="1600" b="1" spc="250" dirty="0"/>
              <a:t>Partner</a:t>
            </a:r>
          </a:p>
          <a:p>
            <a:pPr lvl="0" algn="ctr">
              <a:spcBef>
                <a:spcPct val="20000"/>
              </a:spcBef>
              <a:buClr>
                <a:srgbClr val="D16349"/>
              </a:buClr>
              <a:buSzPct val="85000"/>
            </a:pPr>
            <a:r>
              <a:rPr lang="en-US" sz="1600" b="1" spc="250" dirty="0"/>
              <a:t>Jason Guisinger</a:t>
            </a:r>
          </a:p>
          <a:p>
            <a:pPr lvl="0" algn="ctr">
              <a:spcBef>
                <a:spcPct val="20000"/>
              </a:spcBef>
              <a:buClr>
                <a:srgbClr val="D16349"/>
              </a:buClr>
              <a:buSzPct val="85000"/>
            </a:pPr>
            <a:r>
              <a:rPr lang="en-US" sz="1600" b="1" spc="250" dirty="0"/>
              <a:t>Partner</a:t>
            </a:r>
          </a:p>
        </p:txBody>
      </p:sp>
      <p:pic>
        <p:nvPicPr>
          <p:cNvPr id="4" name="Picture 3" descr="Logo, company name">
            <a:extLst>
              <a:ext uri="{FF2B5EF4-FFF2-40B4-BE49-F238E27FC236}">
                <a16:creationId xmlns:a16="http://schemas.microsoft.com/office/drawing/2014/main" id="{1DB9A0D7-8EE5-16BB-E34D-5E827C6196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5397283"/>
            <a:ext cx="5476875" cy="1369219"/>
          </a:xfrm>
          <a:prstGeom prst="rect">
            <a:avLst/>
          </a:prstGeom>
        </p:spPr>
      </p:pic>
    </p:spTree>
    <p:extLst>
      <p:ext uri="{BB962C8B-B14F-4D97-AF65-F5344CB8AC3E}">
        <p14:creationId xmlns:p14="http://schemas.microsoft.com/office/powerpoint/2010/main" val="1246716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3200" dirty="0"/>
              <a:t>Expect employees (current and future) to make demands regarding:</a:t>
            </a:r>
          </a:p>
          <a:p>
            <a:pPr lvl="1"/>
            <a:r>
              <a:rPr lang="en-US" sz="2800" dirty="0"/>
              <a:t>Terms and conditions of employment</a:t>
            </a:r>
          </a:p>
          <a:p>
            <a:pPr lvl="2"/>
            <a:r>
              <a:rPr lang="en-US" sz="2600" dirty="0"/>
              <a:t>Policies impacting employees’ health, infectious diseases, protocols</a:t>
            </a:r>
          </a:p>
          <a:p>
            <a:pPr lvl="1"/>
            <a:r>
              <a:rPr lang="en-US" sz="2800" dirty="0"/>
              <a:t>Flexibility </a:t>
            </a:r>
          </a:p>
          <a:p>
            <a:pPr lvl="2"/>
            <a:r>
              <a:rPr lang="en-US" sz="2600" dirty="0"/>
              <a:t>Remote/hybrid work</a:t>
            </a:r>
          </a:p>
          <a:p>
            <a:pPr lvl="2"/>
            <a:r>
              <a:rPr lang="en-US" sz="2600" dirty="0"/>
              <a:t>Alternative schedules</a:t>
            </a:r>
          </a:p>
          <a:p>
            <a:pPr lvl="1"/>
            <a:r>
              <a:rPr lang="en-US" sz="2800" dirty="0"/>
              <a:t>Fair and competitive wages</a:t>
            </a:r>
          </a:p>
          <a:p>
            <a:pPr lvl="1"/>
            <a:r>
              <a:rPr lang="en-US" sz="2800" dirty="0"/>
              <a:t>Benefits</a:t>
            </a:r>
          </a:p>
          <a:p>
            <a:pPr lvl="1"/>
            <a:r>
              <a:rPr lang="en-US" sz="2800" dirty="0"/>
              <a:t>Work life balance</a:t>
            </a:r>
          </a:p>
          <a:p>
            <a:pPr lvl="1"/>
            <a:r>
              <a:rPr lang="en-US" sz="2800" dirty="0"/>
              <a:t>Autonomy</a:t>
            </a:r>
          </a:p>
          <a:p>
            <a:pPr lvl="1"/>
            <a:r>
              <a:rPr lang="en-US" sz="2800" dirty="0"/>
              <a:t>Diversity, Equity and Inclusion</a:t>
            </a:r>
          </a:p>
          <a:p>
            <a:pPr lvl="1"/>
            <a:endParaRPr lang="en-US" dirty="0"/>
          </a:p>
        </p:txBody>
      </p:sp>
      <p:sp>
        <p:nvSpPr>
          <p:cNvPr id="3" name="Title 2"/>
          <p:cNvSpPr>
            <a:spLocks noGrp="1"/>
          </p:cNvSpPr>
          <p:nvPr>
            <p:ph type="title"/>
          </p:nvPr>
        </p:nvSpPr>
        <p:spPr/>
        <p:txBody>
          <a:bodyPr>
            <a:normAutofit fontScale="90000"/>
          </a:bodyPr>
          <a:lstStyle/>
          <a:p>
            <a:r>
              <a:rPr lang="en-US" dirty="0"/>
              <a:t>Expectations in post-pandemic workplace</a:t>
            </a:r>
          </a:p>
        </p:txBody>
      </p:sp>
    </p:spTree>
    <p:extLst>
      <p:ext uri="{BB962C8B-B14F-4D97-AF65-F5344CB8AC3E}">
        <p14:creationId xmlns:p14="http://schemas.microsoft.com/office/powerpoint/2010/main" val="2945732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No longer the standard Sick Leave policy</a:t>
            </a:r>
          </a:p>
          <a:p>
            <a:pPr lvl="1"/>
            <a:r>
              <a:rPr lang="en-US" dirty="0"/>
              <a:t>(may need to take a look at what’s in the handbook)</a:t>
            </a:r>
          </a:p>
          <a:p>
            <a:r>
              <a:rPr lang="en-US" dirty="0"/>
              <a:t>Some new elements:</a:t>
            </a:r>
          </a:p>
          <a:p>
            <a:pPr lvl="1"/>
            <a:r>
              <a:rPr lang="en-US" dirty="0"/>
              <a:t>Expansion of sick days (paid and unpaid)</a:t>
            </a:r>
          </a:p>
          <a:p>
            <a:pPr lvl="2"/>
            <a:r>
              <a:rPr lang="en-US" dirty="0"/>
              <a:t>Sick banks/employee sharing</a:t>
            </a:r>
          </a:p>
          <a:p>
            <a:pPr lvl="2"/>
            <a:r>
              <a:rPr lang="en-US" dirty="0"/>
              <a:t>Cash outs</a:t>
            </a:r>
          </a:p>
          <a:p>
            <a:pPr lvl="1"/>
            <a:r>
              <a:rPr lang="en-US" dirty="0"/>
              <a:t>Doctor’s notes</a:t>
            </a:r>
          </a:p>
          <a:p>
            <a:pPr lvl="1"/>
            <a:r>
              <a:rPr lang="en-US" dirty="0"/>
              <a:t>Infectious disease protocols</a:t>
            </a:r>
          </a:p>
          <a:p>
            <a:pPr lvl="1"/>
            <a:r>
              <a:rPr lang="en-US" dirty="0"/>
              <a:t>Vaccinations</a:t>
            </a:r>
          </a:p>
          <a:p>
            <a:r>
              <a:rPr lang="en-US" dirty="0"/>
              <a:t>Confidentiality</a:t>
            </a:r>
          </a:p>
          <a:p>
            <a:r>
              <a:rPr lang="en-US" dirty="0"/>
              <a:t>Standby applicable policies – FMLA, ADA, etc.</a:t>
            </a:r>
          </a:p>
          <a:p>
            <a:r>
              <a:rPr lang="en-US" dirty="0"/>
              <a:t>CBAs</a:t>
            </a:r>
          </a:p>
        </p:txBody>
      </p:sp>
      <p:sp>
        <p:nvSpPr>
          <p:cNvPr id="3" name="Title 2"/>
          <p:cNvSpPr>
            <a:spLocks noGrp="1"/>
          </p:cNvSpPr>
          <p:nvPr>
            <p:ph type="title"/>
          </p:nvPr>
        </p:nvSpPr>
        <p:spPr/>
        <p:txBody>
          <a:bodyPr/>
          <a:lstStyle/>
          <a:p>
            <a:r>
              <a:rPr lang="en-US" dirty="0"/>
              <a:t>Health policies and protocols</a:t>
            </a:r>
          </a:p>
        </p:txBody>
      </p:sp>
    </p:spTree>
    <p:extLst>
      <p:ext uri="{BB962C8B-B14F-4D97-AF65-F5344CB8AC3E}">
        <p14:creationId xmlns:p14="http://schemas.microsoft.com/office/powerpoint/2010/main" val="795665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a:t>The policy and purpose: </a:t>
            </a:r>
          </a:p>
          <a:p>
            <a:pPr lvl="1"/>
            <a:r>
              <a:rPr lang="en-US" dirty="0"/>
              <a:t>T0 protect the workplace in the event of an infectious disease outbreak. </a:t>
            </a:r>
          </a:p>
          <a:p>
            <a:pPr lvl="1"/>
            <a:r>
              <a:rPr lang="en-US" dirty="0"/>
              <a:t>To continue operating effectively.</a:t>
            </a:r>
          </a:p>
          <a:p>
            <a:pPr lvl="1"/>
            <a:r>
              <a:rPr lang="en-US" dirty="0"/>
              <a:t>To ensure that all essential services are continuously provided.</a:t>
            </a:r>
          </a:p>
          <a:p>
            <a:pPr lvl="1"/>
            <a:r>
              <a:rPr lang="en-US" dirty="0"/>
              <a:t>To establish guidelines.</a:t>
            </a:r>
          </a:p>
          <a:p>
            <a:pPr lvl="1"/>
            <a:r>
              <a:rPr lang="en-US" dirty="0"/>
              <a:t>To keep employees are safe within the workplace.</a:t>
            </a:r>
          </a:p>
          <a:p>
            <a:pPr lvl="1"/>
            <a:r>
              <a:rPr lang="en-US" dirty="0"/>
              <a:t>To be flexible and adjust to mandates or recommendations issued by the Centers for Disease Control and Prevention (“CDC”) and/or the Illinois Department of Public Health (“IDPH”).</a:t>
            </a:r>
          </a:p>
          <a:p>
            <a:pPr marL="109728" indent="0">
              <a:buNone/>
            </a:pPr>
            <a:endParaRPr lang="en-US" dirty="0"/>
          </a:p>
          <a:p>
            <a:endParaRPr lang="en-US" dirty="0"/>
          </a:p>
        </p:txBody>
      </p:sp>
      <p:sp>
        <p:nvSpPr>
          <p:cNvPr id="3" name="Title 2"/>
          <p:cNvSpPr>
            <a:spLocks noGrp="1"/>
          </p:cNvSpPr>
          <p:nvPr>
            <p:ph type="title"/>
          </p:nvPr>
        </p:nvSpPr>
        <p:spPr/>
        <p:txBody>
          <a:bodyPr/>
          <a:lstStyle/>
          <a:p>
            <a:r>
              <a:rPr lang="en-US" dirty="0"/>
              <a:t>Infectious disease policies</a:t>
            </a:r>
          </a:p>
        </p:txBody>
      </p:sp>
    </p:spTree>
    <p:extLst>
      <p:ext uri="{BB962C8B-B14F-4D97-AF65-F5344CB8AC3E}">
        <p14:creationId xmlns:p14="http://schemas.microsoft.com/office/powerpoint/2010/main" val="1856596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The safeguards</a:t>
            </a:r>
          </a:p>
          <a:p>
            <a:pPr lvl="1"/>
            <a:r>
              <a:rPr lang="en-US" dirty="0"/>
              <a:t>Allow employees to recover from illness and/or to care for loved ones.</a:t>
            </a:r>
          </a:p>
          <a:p>
            <a:pPr lvl="1"/>
            <a:r>
              <a:rPr lang="en-US" dirty="0"/>
              <a:t>Implementing measures that will protect employees’ wages, benefits, security in such circumstances</a:t>
            </a:r>
          </a:p>
          <a:p>
            <a:pPr lvl="1"/>
            <a:r>
              <a:rPr lang="en-US" dirty="0"/>
              <a:t>Avoid OSHA claims.</a:t>
            </a:r>
          </a:p>
          <a:p>
            <a:pPr lvl="1"/>
            <a:r>
              <a:rPr lang="en-US" dirty="0"/>
              <a:t>State of readiness – what’s your contingency plan.</a:t>
            </a:r>
          </a:p>
          <a:p>
            <a:pPr lvl="1"/>
            <a:r>
              <a:rPr lang="en-US" dirty="0"/>
              <a:t>Proactive v. reactive measures</a:t>
            </a:r>
          </a:p>
          <a:p>
            <a:pPr lvl="1"/>
            <a:r>
              <a:rPr lang="en-US" dirty="0"/>
              <a:t>Don’t want to be caught unprepared…</a:t>
            </a:r>
          </a:p>
          <a:p>
            <a:pPr lvl="1"/>
            <a:endParaRPr lang="en-US" dirty="0"/>
          </a:p>
          <a:p>
            <a:pPr marL="109728" indent="0">
              <a:buNone/>
            </a:pPr>
            <a:endParaRPr lang="en-US" dirty="0"/>
          </a:p>
          <a:p>
            <a:endParaRPr lang="en-US" dirty="0"/>
          </a:p>
        </p:txBody>
      </p:sp>
      <p:sp>
        <p:nvSpPr>
          <p:cNvPr id="3" name="Title 2"/>
          <p:cNvSpPr>
            <a:spLocks noGrp="1"/>
          </p:cNvSpPr>
          <p:nvPr>
            <p:ph type="title"/>
          </p:nvPr>
        </p:nvSpPr>
        <p:spPr/>
        <p:txBody>
          <a:bodyPr/>
          <a:lstStyle/>
          <a:p>
            <a:r>
              <a:rPr lang="en-US" dirty="0"/>
              <a:t>Infectious disease policies</a:t>
            </a:r>
          </a:p>
        </p:txBody>
      </p:sp>
    </p:spTree>
    <p:extLst>
      <p:ext uri="{BB962C8B-B14F-4D97-AF65-F5344CB8AC3E}">
        <p14:creationId xmlns:p14="http://schemas.microsoft.com/office/powerpoint/2010/main" val="2328971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Family and Medical Leave Act (FMLA)</a:t>
            </a:r>
          </a:p>
          <a:p>
            <a:pPr lvl="1"/>
            <a:r>
              <a:rPr lang="en-US" dirty="0"/>
              <a:t>Initially passed in 1993</a:t>
            </a:r>
          </a:p>
          <a:p>
            <a:pPr lvl="1"/>
            <a:r>
              <a:rPr lang="en-US" dirty="0"/>
              <a:t>Revised in 2009 and again in recent years</a:t>
            </a:r>
          </a:p>
          <a:p>
            <a:pPr lvl="1"/>
            <a:r>
              <a:rPr lang="en-US" dirty="0"/>
              <a:t>Became critical during pandemic</a:t>
            </a:r>
          </a:p>
          <a:p>
            <a:r>
              <a:rPr lang="en-US" dirty="0"/>
              <a:t>Basic concept: Employees who have worked for employer for at least 12 months and at least 1,250 hours during the prior 12 months may be eligible to take up to 12 weeks of unpaid leave in a 12-month period.</a:t>
            </a:r>
          </a:p>
          <a:p>
            <a:pPr lvl="1"/>
            <a:r>
              <a:rPr lang="en-US" dirty="0"/>
              <a:t>Will you need to consider supplementing statutory requirements</a:t>
            </a:r>
          </a:p>
          <a:p>
            <a:r>
              <a:rPr lang="en-US" dirty="0"/>
              <a:t>Municipalities are covered without regard to number of employees.</a:t>
            </a:r>
          </a:p>
        </p:txBody>
      </p:sp>
      <p:sp>
        <p:nvSpPr>
          <p:cNvPr id="3" name="Title 2"/>
          <p:cNvSpPr>
            <a:spLocks noGrp="1"/>
          </p:cNvSpPr>
          <p:nvPr>
            <p:ph type="title"/>
          </p:nvPr>
        </p:nvSpPr>
        <p:spPr/>
        <p:txBody>
          <a:bodyPr/>
          <a:lstStyle/>
          <a:p>
            <a:r>
              <a:rPr lang="en-US" dirty="0"/>
              <a:t>Family medical leave act	</a:t>
            </a:r>
          </a:p>
        </p:txBody>
      </p:sp>
    </p:spTree>
    <p:extLst>
      <p:ext uri="{BB962C8B-B14F-4D97-AF65-F5344CB8AC3E}">
        <p14:creationId xmlns:p14="http://schemas.microsoft.com/office/powerpoint/2010/main" val="1274641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For a serious health condition that makes the employee unable to perform essential functions of the job.</a:t>
            </a:r>
          </a:p>
          <a:p>
            <a:r>
              <a:rPr lang="en-US" dirty="0"/>
              <a:t>To care for a spouse, child, or parent who has serious health condition.</a:t>
            </a:r>
          </a:p>
          <a:p>
            <a:r>
              <a:rPr lang="en-US" dirty="0"/>
              <a:t>The birth of a child or placement of child with the employee for adoption or foster care.</a:t>
            </a:r>
          </a:p>
        </p:txBody>
      </p:sp>
      <p:sp>
        <p:nvSpPr>
          <p:cNvPr id="3" name="Title 2"/>
          <p:cNvSpPr>
            <a:spLocks noGrp="1"/>
          </p:cNvSpPr>
          <p:nvPr>
            <p:ph type="title"/>
          </p:nvPr>
        </p:nvSpPr>
        <p:spPr/>
        <p:txBody>
          <a:bodyPr>
            <a:normAutofit fontScale="90000"/>
          </a:bodyPr>
          <a:lstStyle/>
          <a:p>
            <a:r>
              <a:rPr lang="en-US" dirty="0"/>
              <a:t>FMLA – applicable qualifying reasons for leave</a:t>
            </a:r>
          </a:p>
        </p:txBody>
      </p:sp>
    </p:spTree>
    <p:extLst>
      <p:ext uri="{BB962C8B-B14F-4D97-AF65-F5344CB8AC3E}">
        <p14:creationId xmlns:p14="http://schemas.microsoft.com/office/powerpoint/2010/main" val="2036832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20000"/>
          </a:bodyPr>
          <a:lstStyle/>
          <a:p>
            <a:pPr marL="109728" indent="0">
              <a:buNone/>
            </a:pPr>
            <a:r>
              <a:rPr lang="en-US" dirty="0"/>
              <a:t>Yes,</a:t>
            </a:r>
          </a:p>
          <a:p>
            <a:r>
              <a:rPr lang="en-US" dirty="0"/>
              <a:t>Inpatient care</a:t>
            </a:r>
          </a:p>
          <a:p>
            <a:r>
              <a:rPr lang="en-US" dirty="0"/>
              <a:t>Incapacity for more than 3 days with continuing treatment</a:t>
            </a:r>
          </a:p>
          <a:p>
            <a:r>
              <a:rPr lang="en-US" dirty="0"/>
              <a:t>Pregnancy/prenatal care</a:t>
            </a:r>
          </a:p>
          <a:p>
            <a:r>
              <a:rPr lang="en-US" dirty="0"/>
              <a:t>Permanent or long term incapacity</a:t>
            </a:r>
          </a:p>
          <a:p>
            <a:r>
              <a:rPr lang="en-US" dirty="0"/>
              <a:t>Certain conditions with multiple treatments</a:t>
            </a:r>
          </a:p>
        </p:txBody>
      </p:sp>
      <p:sp>
        <p:nvSpPr>
          <p:cNvPr id="3" name="Content Placeholder 2"/>
          <p:cNvSpPr>
            <a:spLocks noGrp="1"/>
          </p:cNvSpPr>
          <p:nvPr>
            <p:ph sz="half" idx="2"/>
          </p:nvPr>
        </p:nvSpPr>
        <p:spPr/>
        <p:txBody>
          <a:bodyPr>
            <a:normAutofit fontScale="92500" lnSpcReduction="20000"/>
          </a:bodyPr>
          <a:lstStyle/>
          <a:p>
            <a:pPr marL="109728" indent="0">
              <a:buNone/>
            </a:pPr>
            <a:r>
              <a:rPr lang="en-US" dirty="0"/>
              <a:t>No,</a:t>
            </a:r>
          </a:p>
          <a:p>
            <a:r>
              <a:rPr lang="en-US" dirty="0"/>
              <a:t>Colds and flu</a:t>
            </a:r>
          </a:p>
          <a:p>
            <a:r>
              <a:rPr lang="en-US" dirty="0"/>
              <a:t>Earaches</a:t>
            </a:r>
          </a:p>
          <a:p>
            <a:r>
              <a:rPr lang="en-US" dirty="0"/>
              <a:t>Upset stomach, ulcers</a:t>
            </a:r>
          </a:p>
          <a:p>
            <a:r>
              <a:rPr lang="en-US" dirty="0"/>
              <a:t>Headaches (other than migraines)</a:t>
            </a:r>
          </a:p>
          <a:p>
            <a:r>
              <a:rPr lang="en-US" dirty="0"/>
              <a:t>Routine dental, orthodontic, periodontal disease</a:t>
            </a:r>
          </a:p>
          <a:p>
            <a:r>
              <a:rPr lang="en-US" dirty="0"/>
              <a:t>Cosmetic treatment, unless complications arise or inpatient care is required</a:t>
            </a:r>
          </a:p>
        </p:txBody>
      </p:sp>
      <p:sp>
        <p:nvSpPr>
          <p:cNvPr id="4" name="Title 3"/>
          <p:cNvSpPr>
            <a:spLocks noGrp="1"/>
          </p:cNvSpPr>
          <p:nvPr>
            <p:ph type="title"/>
          </p:nvPr>
        </p:nvSpPr>
        <p:spPr/>
        <p:txBody>
          <a:bodyPr/>
          <a:lstStyle/>
          <a:p>
            <a:r>
              <a:rPr lang="en-US" dirty="0"/>
              <a:t>Serious health condition</a:t>
            </a:r>
          </a:p>
        </p:txBody>
      </p:sp>
    </p:spTree>
    <p:extLst>
      <p:ext uri="{BB962C8B-B14F-4D97-AF65-F5344CB8AC3E}">
        <p14:creationId xmlns:p14="http://schemas.microsoft.com/office/powerpoint/2010/main" val="4173261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Intermittent care</a:t>
            </a:r>
          </a:p>
          <a:p>
            <a:r>
              <a:rPr lang="en-US" dirty="0"/>
              <a:t>Substitution of paid leave – employers may require use of paid leave to run concurrently</a:t>
            </a:r>
          </a:p>
          <a:p>
            <a:r>
              <a:rPr lang="en-US" dirty="0"/>
              <a:t>Re-employment</a:t>
            </a:r>
          </a:p>
          <a:p>
            <a:pPr lvl="1"/>
            <a:r>
              <a:rPr lang="en-US" dirty="0"/>
              <a:t>Equivalent position</a:t>
            </a:r>
          </a:p>
          <a:p>
            <a:pPr lvl="1"/>
            <a:r>
              <a:rPr lang="en-US" dirty="0"/>
              <a:t>Equivalent pay</a:t>
            </a:r>
          </a:p>
          <a:p>
            <a:r>
              <a:rPr lang="en-US" dirty="0"/>
              <a:t>No waiver of rights</a:t>
            </a:r>
          </a:p>
          <a:p>
            <a:r>
              <a:rPr lang="en-US" dirty="0"/>
              <a:t>Light duty acceptance does not waive job restoration</a:t>
            </a:r>
          </a:p>
        </p:txBody>
      </p:sp>
      <p:sp>
        <p:nvSpPr>
          <p:cNvPr id="3" name="Title 2"/>
          <p:cNvSpPr>
            <a:spLocks noGrp="1"/>
          </p:cNvSpPr>
          <p:nvPr>
            <p:ph type="title"/>
          </p:nvPr>
        </p:nvSpPr>
        <p:spPr/>
        <p:txBody>
          <a:bodyPr/>
          <a:lstStyle/>
          <a:p>
            <a:r>
              <a:rPr lang="en-US" dirty="0"/>
              <a:t>FMLA elements to remember</a:t>
            </a:r>
          </a:p>
        </p:txBody>
      </p:sp>
    </p:spTree>
    <p:extLst>
      <p:ext uri="{BB962C8B-B14F-4D97-AF65-F5344CB8AC3E}">
        <p14:creationId xmlns:p14="http://schemas.microsoft.com/office/powerpoint/2010/main" val="1852340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b="0" i="0" dirty="0">
                <a:solidFill>
                  <a:srgbClr val="000000"/>
                </a:solidFill>
                <a:effectLst/>
                <a:latin typeface="Georgia" panose="02040502050405020303" pitchFamily="18" charset="0"/>
              </a:rPr>
              <a:t>In 2008, the Americans with Disabilities Act Amendments Act (ADAAA) was signed into law and became effective on January 1, 2009. </a:t>
            </a:r>
          </a:p>
          <a:p>
            <a:r>
              <a:rPr lang="en-US" b="0" i="0" dirty="0">
                <a:solidFill>
                  <a:srgbClr val="000000"/>
                </a:solidFill>
                <a:effectLst/>
                <a:latin typeface="Georgia" panose="02040502050405020303" pitchFamily="18" charset="0"/>
              </a:rPr>
              <a:t>The ADAAA made a number of significant changes to the definition of “disability.” </a:t>
            </a:r>
          </a:p>
          <a:p>
            <a:r>
              <a:rPr lang="en-US" b="0" i="0" dirty="0">
                <a:solidFill>
                  <a:srgbClr val="000000"/>
                </a:solidFill>
                <a:effectLst/>
                <a:latin typeface="Georgia" panose="02040502050405020303" pitchFamily="18" charset="0"/>
              </a:rPr>
              <a:t>The changes in the definition of disability in the ADAAA apply to all titles of the ADA, including Title I regarding employment practices of private employers with 15 or more employees, state and local governments, employment agencies, labor unions, agents of the employer and joint management labor committees.</a:t>
            </a:r>
            <a:endParaRPr lang="en-US" dirty="0">
              <a:latin typeface="Georgia" panose="02040502050405020303" pitchFamily="18" charset="0"/>
            </a:endParaRPr>
          </a:p>
        </p:txBody>
      </p:sp>
      <p:sp>
        <p:nvSpPr>
          <p:cNvPr id="3" name="Title 2"/>
          <p:cNvSpPr>
            <a:spLocks noGrp="1"/>
          </p:cNvSpPr>
          <p:nvPr>
            <p:ph type="title"/>
          </p:nvPr>
        </p:nvSpPr>
        <p:spPr/>
        <p:txBody>
          <a:bodyPr>
            <a:normAutofit fontScale="90000"/>
          </a:bodyPr>
          <a:lstStyle/>
          <a:p>
            <a:r>
              <a:rPr lang="en-US" dirty="0"/>
              <a:t>ADA and ADAAA 2008 amendments</a:t>
            </a:r>
          </a:p>
        </p:txBody>
      </p:sp>
    </p:spTree>
    <p:extLst>
      <p:ext uri="{BB962C8B-B14F-4D97-AF65-F5344CB8AC3E}">
        <p14:creationId xmlns:p14="http://schemas.microsoft.com/office/powerpoint/2010/main" val="4009266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00534F-CB0C-BF3C-051E-D73A7FA8F9C7}"/>
              </a:ext>
            </a:extLst>
          </p:cNvPr>
          <p:cNvSpPr>
            <a:spLocks noGrp="1"/>
          </p:cNvSpPr>
          <p:nvPr>
            <p:ph idx="1"/>
          </p:nvPr>
        </p:nvSpPr>
        <p:spPr/>
        <p:txBody>
          <a:bodyPr>
            <a:normAutofit lnSpcReduction="10000"/>
          </a:bodyPr>
          <a:lstStyle/>
          <a:p>
            <a:r>
              <a:rPr lang="en-US" b="0" i="0" dirty="0">
                <a:solidFill>
                  <a:srgbClr val="000000"/>
                </a:solidFill>
                <a:effectLst/>
                <a:latin typeface="Georgia" panose="02040502050405020303" pitchFamily="18" charset="0"/>
              </a:rPr>
              <a:t>Title I is designed to help people with disabilities access the same employment opportunities and benefits available to people without disabilities.</a:t>
            </a:r>
          </a:p>
          <a:p>
            <a:r>
              <a:rPr lang="en-US" b="0" i="0" dirty="0">
                <a:solidFill>
                  <a:srgbClr val="000000"/>
                </a:solidFill>
                <a:effectLst/>
                <a:latin typeface="Georgia" panose="02040502050405020303" pitchFamily="18" charset="0"/>
              </a:rPr>
              <a:t>Employers must provide reasonable accommodations to qualified applicants or employees. </a:t>
            </a:r>
          </a:p>
          <a:p>
            <a:r>
              <a:rPr lang="en-US" b="0" i="0" dirty="0">
                <a:solidFill>
                  <a:srgbClr val="000000"/>
                </a:solidFill>
                <a:effectLst/>
                <a:latin typeface="Georgia" panose="02040502050405020303" pitchFamily="18" charset="0"/>
              </a:rPr>
              <a:t>A reasonable accommodation is any modification or adjustment to a job or the work environment that will enable an applicant or employee with a disability to participate in the application process or to perform essential job functions. </a:t>
            </a:r>
            <a:endParaRPr lang="en-US" dirty="0">
              <a:latin typeface="Georgia" panose="02040502050405020303" pitchFamily="18" charset="0"/>
            </a:endParaRPr>
          </a:p>
        </p:txBody>
      </p:sp>
      <p:sp>
        <p:nvSpPr>
          <p:cNvPr id="3" name="Title 2">
            <a:extLst>
              <a:ext uri="{FF2B5EF4-FFF2-40B4-BE49-F238E27FC236}">
                <a16:creationId xmlns:a16="http://schemas.microsoft.com/office/drawing/2014/main" id="{A116CAE7-5C81-82A9-A495-FA3FADC38FFB}"/>
              </a:ext>
            </a:extLst>
          </p:cNvPr>
          <p:cNvSpPr>
            <a:spLocks noGrp="1"/>
          </p:cNvSpPr>
          <p:nvPr>
            <p:ph type="title"/>
          </p:nvPr>
        </p:nvSpPr>
        <p:spPr/>
        <p:txBody>
          <a:bodyPr>
            <a:normAutofit fontScale="90000"/>
          </a:bodyPr>
          <a:lstStyle/>
          <a:p>
            <a:r>
              <a:rPr lang="en-US" dirty="0"/>
              <a:t>ADA and ADAAA 2008 amendments</a:t>
            </a:r>
          </a:p>
        </p:txBody>
      </p:sp>
    </p:spTree>
    <p:extLst>
      <p:ext uri="{BB962C8B-B14F-4D97-AF65-F5344CB8AC3E}">
        <p14:creationId xmlns:p14="http://schemas.microsoft.com/office/powerpoint/2010/main" val="103785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Hiring challenges and the labor market post-pandemic</a:t>
            </a:r>
          </a:p>
          <a:p>
            <a:r>
              <a:rPr lang="en-US" dirty="0"/>
              <a:t>Impact of COVID-19 and the return of the workforce, </a:t>
            </a:r>
            <a:r>
              <a:rPr lang="en-US"/>
              <a:t>continuing effects</a:t>
            </a:r>
            <a:endParaRPr lang="en-US" dirty="0"/>
          </a:p>
          <a:p>
            <a:r>
              <a:rPr lang="en-US" dirty="0"/>
              <a:t>Trends and practical issues</a:t>
            </a:r>
          </a:p>
          <a:p>
            <a:r>
              <a:rPr lang="en-US" dirty="0"/>
              <a:t>Best practices and policies</a:t>
            </a:r>
          </a:p>
          <a:p>
            <a:r>
              <a:rPr lang="en-US" dirty="0"/>
              <a:t>Questions</a:t>
            </a:r>
          </a:p>
        </p:txBody>
      </p:sp>
      <p:sp>
        <p:nvSpPr>
          <p:cNvPr id="3" name="Title 2"/>
          <p:cNvSpPr>
            <a:spLocks noGrp="1"/>
          </p:cNvSpPr>
          <p:nvPr>
            <p:ph type="title"/>
          </p:nvPr>
        </p:nvSpPr>
        <p:spPr/>
        <p:txBody>
          <a:bodyPr/>
          <a:lstStyle/>
          <a:p>
            <a:r>
              <a:rPr lang="en-US" dirty="0">
                <a:effectLst/>
              </a:rPr>
              <a:t>Overview</a:t>
            </a:r>
          </a:p>
        </p:txBody>
      </p:sp>
    </p:spTree>
    <p:extLst>
      <p:ext uri="{BB962C8B-B14F-4D97-AF65-F5344CB8AC3E}">
        <p14:creationId xmlns:p14="http://schemas.microsoft.com/office/powerpoint/2010/main" val="1034858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D84A1D-09CC-80E8-1FE1-1BD234E353FA}"/>
              </a:ext>
            </a:extLst>
          </p:cNvPr>
          <p:cNvSpPr>
            <a:spLocks noGrp="1"/>
          </p:cNvSpPr>
          <p:nvPr>
            <p:ph idx="1"/>
          </p:nvPr>
        </p:nvSpPr>
        <p:spPr/>
        <p:txBody>
          <a:bodyPr>
            <a:normAutofit/>
          </a:bodyPr>
          <a:lstStyle/>
          <a:p>
            <a:r>
              <a:rPr lang="en-US" sz="2800" b="0" i="0" dirty="0">
                <a:solidFill>
                  <a:srgbClr val="000000"/>
                </a:solidFill>
                <a:effectLst/>
                <a:latin typeface="Georgia" panose="02040502050405020303" pitchFamily="18" charset="0"/>
              </a:rPr>
              <a:t>Title I:</a:t>
            </a:r>
          </a:p>
          <a:p>
            <a:pPr lvl="1"/>
            <a:r>
              <a:rPr lang="en-US" sz="2800" b="0" i="0" dirty="0">
                <a:solidFill>
                  <a:srgbClr val="000000"/>
                </a:solidFill>
                <a:effectLst/>
                <a:latin typeface="Georgia" panose="02040502050405020303" pitchFamily="18" charset="0"/>
              </a:rPr>
              <a:t>defines disability, </a:t>
            </a:r>
          </a:p>
          <a:p>
            <a:pPr lvl="1"/>
            <a:r>
              <a:rPr lang="en-US" sz="2800" b="0" i="0" dirty="0">
                <a:solidFill>
                  <a:srgbClr val="000000"/>
                </a:solidFill>
                <a:effectLst/>
                <a:latin typeface="Georgia" panose="02040502050405020303" pitchFamily="18" charset="0"/>
              </a:rPr>
              <a:t>establishes guidelines for the reasonable accommodation process, </a:t>
            </a:r>
          </a:p>
          <a:p>
            <a:pPr lvl="1"/>
            <a:r>
              <a:rPr lang="en-US" sz="2800" b="0" i="0" dirty="0">
                <a:solidFill>
                  <a:srgbClr val="000000"/>
                </a:solidFill>
                <a:effectLst/>
                <a:latin typeface="Georgia" panose="02040502050405020303" pitchFamily="18" charset="0"/>
              </a:rPr>
              <a:t>addresses medical examinations and inquiries, and </a:t>
            </a:r>
          </a:p>
          <a:p>
            <a:pPr lvl="1"/>
            <a:r>
              <a:rPr lang="en-US" sz="2800" b="0" i="0" dirty="0">
                <a:solidFill>
                  <a:srgbClr val="000000"/>
                </a:solidFill>
                <a:effectLst/>
                <a:latin typeface="Georgia" panose="02040502050405020303" pitchFamily="18" charset="0"/>
              </a:rPr>
              <a:t>defines “direct threat” when there is significant risk of substantial harm to the health or safety of the individual employee with a disability or others.</a:t>
            </a:r>
            <a:endParaRPr lang="en-US" sz="2800" dirty="0">
              <a:latin typeface="Georgia" panose="02040502050405020303" pitchFamily="18" charset="0"/>
            </a:endParaRPr>
          </a:p>
        </p:txBody>
      </p:sp>
      <p:sp>
        <p:nvSpPr>
          <p:cNvPr id="3" name="Title 2">
            <a:extLst>
              <a:ext uri="{FF2B5EF4-FFF2-40B4-BE49-F238E27FC236}">
                <a16:creationId xmlns:a16="http://schemas.microsoft.com/office/drawing/2014/main" id="{60EC936B-84F5-972C-C296-2010E0B2270B}"/>
              </a:ext>
            </a:extLst>
          </p:cNvPr>
          <p:cNvSpPr>
            <a:spLocks noGrp="1"/>
          </p:cNvSpPr>
          <p:nvPr>
            <p:ph type="title"/>
          </p:nvPr>
        </p:nvSpPr>
        <p:spPr/>
        <p:txBody>
          <a:bodyPr>
            <a:normAutofit fontScale="90000"/>
          </a:bodyPr>
          <a:lstStyle/>
          <a:p>
            <a:r>
              <a:rPr lang="en-US" dirty="0"/>
              <a:t>ADA and ADAAA 2008 amendments</a:t>
            </a:r>
          </a:p>
        </p:txBody>
      </p:sp>
    </p:spTree>
    <p:extLst>
      <p:ext uri="{BB962C8B-B14F-4D97-AF65-F5344CB8AC3E}">
        <p14:creationId xmlns:p14="http://schemas.microsoft.com/office/powerpoint/2010/main" val="1490993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4E6CC0-2078-7734-C580-76A30EB9465C}"/>
              </a:ext>
            </a:extLst>
          </p:cNvPr>
          <p:cNvSpPr>
            <a:spLocks noGrp="1"/>
          </p:cNvSpPr>
          <p:nvPr>
            <p:ph idx="1"/>
          </p:nvPr>
        </p:nvSpPr>
        <p:spPr/>
        <p:txBody>
          <a:bodyPr>
            <a:normAutofit fontScale="77500" lnSpcReduction="20000"/>
          </a:bodyPr>
          <a:lstStyle/>
          <a:p>
            <a:r>
              <a:rPr lang="en-US" dirty="0"/>
              <a:t>Long COVID effects according to CDC:</a:t>
            </a:r>
          </a:p>
          <a:p>
            <a:pPr lvl="1">
              <a:buFont typeface="Arial" panose="020B0604020202020204" pitchFamily="34" charset="0"/>
              <a:buChar char="•"/>
            </a:pPr>
            <a:r>
              <a:rPr lang="en-US" b="0" i="0" dirty="0">
                <a:solidFill>
                  <a:srgbClr val="000000"/>
                </a:solidFill>
                <a:effectLst/>
              </a:rPr>
              <a:t>Post-COVID conditions can include a wide range of ongoing health problems; these conditions can last weeks, months, or years.</a:t>
            </a:r>
          </a:p>
          <a:p>
            <a:pPr lvl="1">
              <a:buFont typeface="Arial" panose="020B0604020202020204" pitchFamily="34" charset="0"/>
              <a:buChar char="•"/>
            </a:pPr>
            <a:r>
              <a:rPr lang="en-US" b="0" i="0" dirty="0">
                <a:solidFill>
                  <a:srgbClr val="000000"/>
                </a:solidFill>
                <a:effectLst/>
              </a:rPr>
              <a:t>Post-COVID conditions are found more often in people who had severe COVID-19 illness, but anyone who has been infected with the virus that causes COVID-19 can experience post-COVID conditions, even people who had mild illness or no symptoms from COVID-19.</a:t>
            </a:r>
          </a:p>
          <a:p>
            <a:pPr lvl="1">
              <a:buFont typeface="Arial" panose="020B0604020202020204" pitchFamily="34" charset="0"/>
              <a:buChar char="•"/>
            </a:pPr>
            <a:r>
              <a:rPr lang="en-US" b="0" i="0" dirty="0">
                <a:solidFill>
                  <a:srgbClr val="000000"/>
                </a:solidFill>
                <a:effectLst/>
              </a:rPr>
              <a:t>People who are not vaccinated against COVID-19 and become infected may also be at higher risk of developing post-COVID conditions compared to people who were vaccinated and had breakthrough infections.</a:t>
            </a:r>
          </a:p>
          <a:p>
            <a:pPr lvl="1">
              <a:buFont typeface="Arial" panose="020B0604020202020204" pitchFamily="34" charset="0"/>
              <a:buChar char="•"/>
            </a:pPr>
            <a:r>
              <a:rPr lang="en-US" b="0" i="0" dirty="0">
                <a:solidFill>
                  <a:srgbClr val="000000"/>
                </a:solidFill>
                <a:effectLst/>
              </a:rPr>
              <a:t>While most people with post-COVID conditions have evidence of infection or COVID-19 illness, in some cases, a person with post-COVID conditions may not have tested positive for the virus or known they were infected.</a:t>
            </a:r>
          </a:p>
          <a:p>
            <a:pPr lvl="1">
              <a:buFont typeface="Arial" panose="020B0604020202020204" pitchFamily="34" charset="0"/>
              <a:buChar char="•"/>
            </a:pPr>
            <a:r>
              <a:rPr lang="en-US" b="0" i="0" dirty="0">
                <a:solidFill>
                  <a:srgbClr val="000000"/>
                </a:solidFill>
                <a:effectLst/>
              </a:rPr>
              <a:t>CDC and partners are working to understand more about who experiences post-COVID conditions and why, including whether groups disproportionately impacted by COVID-19 are at higher risk.</a:t>
            </a:r>
          </a:p>
          <a:p>
            <a:pPr lvl="1"/>
            <a:endParaRPr lang="en-US" dirty="0"/>
          </a:p>
          <a:p>
            <a:pPr lvl="1"/>
            <a:endParaRPr lang="en-US" dirty="0"/>
          </a:p>
        </p:txBody>
      </p:sp>
      <p:sp>
        <p:nvSpPr>
          <p:cNvPr id="3" name="Title 2">
            <a:extLst>
              <a:ext uri="{FF2B5EF4-FFF2-40B4-BE49-F238E27FC236}">
                <a16:creationId xmlns:a16="http://schemas.microsoft.com/office/drawing/2014/main" id="{5A1A6FDA-C41F-E8AC-F853-205AA5476874}"/>
              </a:ext>
            </a:extLst>
          </p:cNvPr>
          <p:cNvSpPr>
            <a:spLocks noGrp="1"/>
          </p:cNvSpPr>
          <p:nvPr>
            <p:ph type="title"/>
          </p:nvPr>
        </p:nvSpPr>
        <p:spPr/>
        <p:txBody>
          <a:bodyPr>
            <a:normAutofit fontScale="90000"/>
          </a:bodyPr>
          <a:lstStyle/>
          <a:p>
            <a:r>
              <a:rPr lang="en-US" dirty="0"/>
              <a:t>ADA and ADAAA – post pandemic</a:t>
            </a:r>
          </a:p>
        </p:txBody>
      </p:sp>
    </p:spTree>
    <p:extLst>
      <p:ext uri="{BB962C8B-B14F-4D97-AF65-F5344CB8AC3E}">
        <p14:creationId xmlns:p14="http://schemas.microsoft.com/office/powerpoint/2010/main" val="3427073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455D66-062D-07E4-1ACC-B47D2D151F71}"/>
              </a:ext>
            </a:extLst>
          </p:cNvPr>
          <p:cNvSpPr>
            <a:spLocks noGrp="1"/>
          </p:cNvSpPr>
          <p:nvPr>
            <p:ph idx="1"/>
          </p:nvPr>
        </p:nvSpPr>
        <p:spPr/>
        <p:txBody>
          <a:bodyPr>
            <a:normAutofit fontScale="47500" lnSpcReduction="20000"/>
          </a:bodyPr>
          <a:lstStyle/>
          <a:p>
            <a:pPr algn="l"/>
            <a:r>
              <a:rPr lang="en-US" b="1" i="0" dirty="0">
                <a:solidFill>
                  <a:srgbClr val="000000"/>
                </a:solidFill>
                <a:effectLst/>
              </a:rPr>
              <a:t>General symptoms</a:t>
            </a:r>
            <a:endParaRPr lang="en-US" b="0" i="0" dirty="0">
              <a:solidFill>
                <a:srgbClr val="000000"/>
              </a:solidFill>
              <a:effectLst/>
            </a:endParaRPr>
          </a:p>
          <a:p>
            <a:pPr lvl="1">
              <a:buFont typeface="Arial" panose="020B0604020202020204" pitchFamily="34" charset="0"/>
              <a:buChar char="•"/>
            </a:pPr>
            <a:r>
              <a:rPr lang="en-US" b="0" i="0" dirty="0">
                <a:solidFill>
                  <a:srgbClr val="000000"/>
                </a:solidFill>
                <a:effectLst/>
              </a:rPr>
              <a:t>Tiredness or fatigue that interferes with daily life</a:t>
            </a:r>
          </a:p>
          <a:p>
            <a:pPr lvl="1">
              <a:buFont typeface="Arial" panose="020B0604020202020204" pitchFamily="34" charset="0"/>
              <a:buChar char="•"/>
            </a:pPr>
            <a:r>
              <a:rPr lang="en-US" b="0" i="0" dirty="0">
                <a:solidFill>
                  <a:srgbClr val="000000"/>
                </a:solidFill>
                <a:effectLst/>
              </a:rPr>
              <a:t>Symptoms that get worse after physical or mental effort (also known as “post-exertional malaise”)</a:t>
            </a:r>
          </a:p>
          <a:p>
            <a:pPr lvl="1">
              <a:buFont typeface="Arial" panose="020B0604020202020204" pitchFamily="34" charset="0"/>
              <a:buChar char="•"/>
            </a:pPr>
            <a:r>
              <a:rPr lang="en-US" b="0" i="0" dirty="0">
                <a:solidFill>
                  <a:srgbClr val="000000"/>
                </a:solidFill>
                <a:effectLst/>
              </a:rPr>
              <a:t>Fever</a:t>
            </a:r>
          </a:p>
          <a:p>
            <a:pPr algn="l"/>
            <a:r>
              <a:rPr lang="en-US" b="1" i="0" dirty="0">
                <a:solidFill>
                  <a:srgbClr val="000000"/>
                </a:solidFill>
                <a:effectLst/>
              </a:rPr>
              <a:t>Respiratory and heart symptoms</a:t>
            </a:r>
            <a:endParaRPr lang="en-US" b="0" i="0" dirty="0">
              <a:solidFill>
                <a:srgbClr val="000000"/>
              </a:solidFill>
              <a:effectLst/>
            </a:endParaRPr>
          </a:p>
          <a:p>
            <a:pPr lvl="1">
              <a:buFont typeface="Arial" panose="020B0604020202020204" pitchFamily="34" charset="0"/>
              <a:buChar char="•"/>
            </a:pPr>
            <a:r>
              <a:rPr lang="en-US" b="0" i="0" dirty="0">
                <a:solidFill>
                  <a:srgbClr val="000000"/>
                </a:solidFill>
                <a:effectLst/>
              </a:rPr>
              <a:t>Difficulty breathing or shortness of breath</a:t>
            </a:r>
          </a:p>
          <a:p>
            <a:pPr lvl="1">
              <a:buFont typeface="Arial" panose="020B0604020202020204" pitchFamily="34" charset="0"/>
              <a:buChar char="•"/>
            </a:pPr>
            <a:r>
              <a:rPr lang="en-US" b="0" i="0" dirty="0">
                <a:solidFill>
                  <a:srgbClr val="000000"/>
                </a:solidFill>
                <a:effectLst/>
              </a:rPr>
              <a:t>Cough</a:t>
            </a:r>
          </a:p>
          <a:p>
            <a:pPr lvl="1">
              <a:buFont typeface="Arial" panose="020B0604020202020204" pitchFamily="34" charset="0"/>
              <a:buChar char="•"/>
            </a:pPr>
            <a:r>
              <a:rPr lang="en-US" b="0" i="0" dirty="0">
                <a:solidFill>
                  <a:srgbClr val="000000"/>
                </a:solidFill>
                <a:effectLst/>
              </a:rPr>
              <a:t>Chest pain</a:t>
            </a:r>
          </a:p>
          <a:p>
            <a:pPr lvl="1">
              <a:buFont typeface="Arial" panose="020B0604020202020204" pitchFamily="34" charset="0"/>
              <a:buChar char="•"/>
            </a:pPr>
            <a:r>
              <a:rPr lang="en-US" b="0" i="0" dirty="0">
                <a:solidFill>
                  <a:srgbClr val="000000"/>
                </a:solidFill>
                <a:effectLst/>
              </a:rPr>
              <a:t>Fast-beating or pounding heart (also known as heart palpitations)</a:t>
            </a:r>
          </a:p>
          <a:p>
            <a:pPr algn="l"/>
            <a:r>
              <a:rPr lang="en-US" b="1" i="0" dirty="0">
                <a:solidFill>
                  <a:srgbClr val="000000"/>
                </a:solidFill>
                <a:effectLst/>
              </a:rPr>
              <a:t>Neurological symptoms</a:t>
            </a:r>
            <a:endParaRPr lang="en-US" b="0" i="0" dirty="0">
              <a:solidFill>
                <a:srgbClr val="000000"/>
              </a:solidFill>
              <a:effectLst/>
            </a:endParaRPr>
          </a:p>
          <a:p>
            <a:pPr lvl="1">
              <a:buFont typeface="Arial" panose="020B0604020202020204" pitchFamily="34" charset="0"/>
              <a:buChar char="•"/>
            </a:pPr>
            <a:r>
              <a:rPr lang="en-US" b="0" i="0" dirty="0">
                <a:solidFill>
                  <a:srgbClr val="000000"/>
                </a:solidFill>
                <a:effectLst/>
              </a:rPr>
              <a:t>Difficulty thinking or concentrating (sometimes referred to as “brain fog”)</a:t>
            </a:r>
          </a:p>
          <a:p>
            <a:pPr lvl="1">
              <a:buFont typeface="Arial" panose="020B0604020202020204" pitchFamily="34" charset="0"/>
              <a:buChar char="•"/>
            </a:pPr>
            <a:r>
              <a:rPr lang="en-US" b="0" i="0" dirty="0">
                <a:solidFill>
                  <a:srgbClr val="000000"/>
                </a:solidFill>
                <a:effectLst/>
              </a:rPr>
              <a:t>Headache</a:t>
            </a:r>
          </a:p>
          <a:p>
            <a:pPr lvl="1">
              <a:buFont typeface="Arial" panose="020B0604020202020204" pitchFamily="34" charset="0"/>
              <a:buChar char="•"/>
            </a:pPr>
            <a:r>
              <a:rPr lang="en-US" b="0" i="0" dirty="0">
                <a:solidFill>
                  <a:srgbClr val="000000"/>
                </a:solidFill>
                <a:effectLst/>
              </a:rPr>
              <a:t>Sleep problems</a:t>
            </a:r>
          </a:p>
          <a:p>
            <a:pPr lvl="1">
              <a:buFont typeface="Arial" panose="020B0604020202020204" pitchFamily="34" charset="0"/>
              <a:buChar char="•"/>
            </a:pPr>
            <a:r>
              <a:rPr lang="en-US" b="0" i="0" dirty="0">
                <a:solidFill>
                  <a:srgbClr val="000000"/>
                </a:solidFill>
                <a:effectLst/>
              </a:rPr>
              <a:t>Dizziness when you stand up (lightheadedness)</a:t>
            </a:r>
          </a:p>
          <a:p>
            <a:pPr lvl="1">
              <a:buFont typeface="Arial" panose="020B0604020202020204" pitchFamily="34" charset="0"/>
              <a:buChar char="•"/>
            </a:pPr>
            <a:r>
              <a:rPr lang="en-US" b="0" i="0" dirty="0">
                <a:solidFill>
                  <a:srgbClr val="000000"/>
                </a:solidFill>
                <a:effectLst/>
              </a:rPr>
              <a:t>Pins-and-needles feelings</a:t>
            </a:r>
          </a:p>
          <a:p>
            <a:pPr lvl="1">
              <a:buFont typeface="Arial" panose="020B0604020202020204" pitchFamily="34" charset="0"/>
              <a:buChar char="•"/>
            </a:pPr>
            <a:r>
              <a:rPr lang="en-US" b="0" i="0" dirty="0">
                <a:solidFill>
                  <a:srgbClr val="000000"/>
                </a:solidFill>
                <a:effectLst/>
              </a:rPr>
              <a:t>Change in smell or taste</a:t>
            </a:r>
          </a:p>
          <a:p>
            <a:pPr lvl="1">
              <a:buFont typeface="Arial" panose="020B0604020202020204" pitchFamily="34" charset="0"/>
              <a:buChar char="•"/>
            </a:pPr>
            <a:r>
              <a:rPr lang="en-US" b="0" i="0" dirty="0">
                <a:solidFill>
                  <a:srgbClr val="000000"/>
                </a:solidFill>
                <a:effectLst/>
              </a:rPr>
              <a:t>Depression or anxiety</a:t>
            </a:r>
          </a:p>
          <a:p>
            <a:pPr algn="l"/>
            <a:r>
              <a:rPr lang="en-US" b="1" i="0" dirty="0">
                <a:solidFill>
                  <a:srgbClr val="000000"/>
                </a:solidFill>
                <a:effectLst/>
              </a:rPr>
              <a:t>Digestive symptoms</a:t>
            </a:r>
            <a:endParaRPr lang="en-US" b="0" i="0" dirty="0">
              <a:solidFill>
                <a:srgbClr val="000000"/>
              </a:solidFill>
              <a:effectLst/>
            </a:endParaRPr>
          </a:p>
          <a:p>
            <a:pPr lvl="1">
              <a:buFont typeface="Arial" panose="020B0604020202020204" pitchFamily="34" charset="0"/>
              <a:buChar char="•"/>
            </a:pPr>
            <a:r>
              <a:rPr lang="en-US" b="0" i="0" dirty="0">
                <a:solidFill>
                  <a:srgbClr val="000000"/>
                </a:solidFill>
                <a:effectLst/>
              </a:rPr>
              <a:t>Diarrhea</a:t>
            </a:r>
          </a:p>
          <a:p>
            <a:pPr lvl="1">
              <a:buFont typeface="Arial" panose="020B0604020202020204" pitchFamily="34" charset="0"/>
              <a:buChar char="•"/>
            </a:pPr>
            <a:r>
              <a:rPr lang="en-US" b="0" i="0" dirty="0">
                <a:solidFill>
                  <a:srgbClr val="000000"/>
                </a:solidFill>
                <a:effectLst/>
              </a:rPr>
              <a:t>Stomach pain</a:t>
            </a:r>
          </a:p>
          <a:p>
            <a:pPr algn="l"/>
            <a:r>
              <a:rPr lang="en-US" b="1" i="0" dirty="0">
                <a:solidFill>
                  <a:srgbClr val="000000"/>
                </a:solidFill>
                <a:effectLst/>
              </a:rPr>
              <a:t>Other symptoms</a:t>
            </a:r>
            <a:endParaRPr lang="en-US" b="0" i="0" dirty="0">
              <a:solidFill>
                <a:srgbClr val="000000"/>
              </a:solidFill>
              <a:effectLst/>
            </a:endParaRPr>
          </a:p>
          <a:p>
            <a:pPr lvl="1">
              <a:buFont typeface="Arial" panose="020B0604020202020204" pitchFamily="34" charset="0"/>
              <a:buChar char="•"/>
            </a:pPr>
            <a:r>
              <a:rPr lang="en-US" b="0" i="0" dirty="0">
                <a:solidFill>
                  <a:srgbClr val="000000"/>
                </a:solidFill>
                <a:effectLst/>
              </a:rPr>
              <a:t>Joint or muscle pain</a:t>
            </a:r>
          </a:p>
          <a:p>
            <a:pPr lvl="1">
              <a:buFont typeface="Arial" panose="020B0604020202020204" pitchFamily="34" charset="0"/>
              <a:buChar char="•"/>
            </a:pPr>
            <a:r>
              <a:rPr lang="en-US" b="0" i="0" dirty="0">
                <a:solidFill>
                  <a:srgbClr val="000000"/>
                </a:solidFill>
                <a:effectLst/>
              </a:rPr>
              <a:t>Rash</a:t>
            </a:r>
          </a:p>
          <a:p>
            <a:pPr marL="393192" lvl="1" indent="0">
              <a:buNone/>
            </a:pPr>
            <a:endParaRPr lang="en-US" b="0" i="0" dirty="0">
              <a:solidFill>
                <a:srgbClr val="000000"/>
              </a:solidFill>
              <a:effectLst/>
              <a:latin typeface="Open Sans" panose="020B0606030504020204" pitchFamily="34" charset="0"/>
            </a:endParaRPr>
          </a:p>
          <a:p>
            <a:endParaRPr lang="en-US" dirty="0"/>
          </a:p>
        </p:txBody>
      </p:sp>
      <p:sp>
        <p:nvSpPr>
          <p:cNvPr id="3" name="Title 2">
            <a:extLst>
              <a:ext uri="{FF2B5EF4-FFF2-40B4-BE49-F238E27FC236}">
                <a16:creationId xmlns:a16="http://schemas.microsoft.com/office/drawing/2014/main" id="{E364FA83-8279-7C87-3BBC-25EABB4E70BA}"/>
              </a:ext>
            </a:extLst>
          </p:cNvPr>
          <p:cNvSpPr>
            <a:spLocks noGrp="1"/>
          </p:cNvSpPr>
          <p:nvPr>
            <p:ph type="title"/>
          </p:nvPr>
        </p:nvSpPr>
        <p:spPr/>
        <p:txBody>
          <a:bodyPr>
            <a:normAutofit/>
          </a:bodyPr>
          <a:lstStyle/>
          <a:p>
            <a:r>
              <a:rPr lang="en-US" dirty="0"/>
              <a:t>Long COVID per CDC</a:t>
            </a:r>
          </a:p>
        </p:txBody>
      </p:sp>
    </p:spTree>
    <p:extLst>
      <p:ext uri="{BB962C8B-B14F-4D97-AF65-F5344CB8AC3E}">
        <p14:creationId xmlns:p14="http://schemas.microsoft.com/office/powerpoint/2010/main" val="3330779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fontAlgn="base"/>
            <a:r>
              <a:rPr lang="en-US" dirty="0"/>
              <a:t>Under the ADA, an employee with a disability must be given reasonable accommodations that enable them to perform the essential functions of their job, unless doing so would pose an undue hardship (significant difficulty or expense) to the employer. </a:t>
            </a:r>
          </a:p>
          <a:p>
            <a:pPr fontAlgn="base"/>
            <a:r>
              <a:rPr lang="en-US" dirty="0"/>
              <a:t>Reasonable accommodations may be made. In all cases where an employee's disability prevents them from being vaccinated, employers must engage with the employee in the "interactive process" to arrive at a reasonable accommodation.</a:t>
            </a:r>
          </a:p>
          <a:p>
            <a:pPr fontAlgn="base"/>
            <a:r>
              <a:rPr lang="en-US" dirty="0"/>
              <a:t>Similarly, under Title VII of the Civil Rights Act of 1964, an employee whose sincerely held religious belief, practice, or observation prevents them from getting vaccinated must also be provided a reasonable accommodation, unless doing so would pose an undue hardship ("more than </a:t>
            </a:r>
            <a:r>
              <a:rPr lang="en-US" i="1" dirty="0"/>
              <a:t>de minimis </a:t>
            </a:r>
            <a:r>
              <a:rPr lang="en-US" dirty="0"/>
              <a:t>cost") to the employer.</a:t>
            </a:r>
          </a:p>
          <a:p>
            <a:pPr fontAlgn="base"/>
            <a:r>
              <a:rPr lang="en-US" dirty="0"/>
              <a:t>If employees are represented by a union, employer has a duty to bargain with the union over the implementation of a mandatory vaccination policy.</a:t>
            </a:r>
          </a:p>
          <a:p>
            <a:endParaRPr lang="en-US" dirty="0"/>
          </a:p>
        </p:txBody>
      </p:sp>
      <p:sp>
        <p:nvSpPr>
          <p:cNvPr id="3" name="Title 2"/>
          <p:cNvSpPr>
            <a:spLocks noGrp="1"/>
          </p:cNvSpPr>
          <p:nvPr>
            <p:ph type="title"/>
          </p:nvPr>
        </p:nvSpPr>
        <p:spPr/>
        <p:txBody>
          <a:bodyPr>
            <a:normAutofit/>
          </a:bodyPr>
          <a:lstStyle/>
          <a:p>
            <a:r>
              <a:rPr lang="en-US" dirty="0"/>
              <a:t>Vaccinations…</a:t>
            </a:r>
          </a:p>
        </p:txBody>
      </p:sp>
    </p:spTree>
    <p:extLst>
      <p:ext uri="{BB962C8B-B14F-4D97-AF65-F5344CB8AC3E}">
        <p14:creationId xmlns:p14="http://schemas.microsoft.com/office/powerpoint/2010/main" val="2031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The Occupational Disease Act states:</a:t>
            </a:r>
          </a:p>
          <a:p>
            <a:pPr marL="914400" indent="0">
              <a:buNone/>
            </a:pPr>
            <a:r>
              <a:rPr lang="en-US" sz="1800" b="0" i="0" dirty="0">
                <a:solidFill>
                  <a:srgbClr val="333333"/>
                </a:solidFill>
                <a:effectLst/>
              </a:rPr>
              <a:t>A disease shall be deemed to arise out of the employment if there is apparent to the rational mind, upon consideration of all the circumstances, a causal connection between the conditions under which the work is performed and the occupational disease. </a:t>
            </a:r>
            <a:r>
              <a:rPr lang="en-US" sz="1800" b="1" i="1" dirty="0">
                <a:solidFill>
                  <a:srgbClr val="333333"/>
                </a:solidFill>
                <a:effectLst/>
              </a:rPr>
              <a:t>The disease need not to have been foreseen or expected but after its contraction it must be apparent to have had its origin or aggravation in a risk connected with the employment to have flowed from that source as a rational consequence</a:t>
            </a:r>
            <a:r>
              <a:rPr lang="en-US" b="0" i="0" dirty="0">
                <a:solidFill>
                  <a:srgbClr val="333333"/>
                </a:solidFill>
                <a:effectLst/>
              </a:rPr>
              <a:t>.” </a:t>
            </a:r>
            <a:r>
              <a:rPr lang="en-US" sz="1800" b="0" i="0" dirty="0">
                <a:solidFill>
                  <a:srgbClr val="333333"/>
                </a:solidFill>
                <a:effectLst/>
              </a:rPr>
              <a:t>820 ILCS 310/1(d)</a:t>
            </a:r>
          </a:p>
          <a:p>
            <a:r>
              <a:rPr lang="en-US" dirty="0">
                <a:solidFill>
                  <a:srgbClr val="333333"/>
                </a:solidFill>
              </a:rPr>
              <a:t>Nothing in statute requires direct proof of causation</a:t>
            </a:r>
          </a:p>
          <a:p>
            <a:r>
              <a:rPr lang="en-US" dirty="0">
                <a:solidFill>
                  <a:srgbClr val="333333"/>
                </a:solidFill>
              </a:rPr>
              <a:t>C</a:t>
            </a:r>
            <a:r>
              <a:rPr lang="en-US" b="0" i="0" dirty="0">
                <a:solidFill>
                  <a:srgbClr val="333333"/>
                </a:solidFill>
                <a:effectLst/>
              </a:rPr>
              <a:t>ausation may be based on a medical expert’s opinion that an accident “could have” or “might have” caused an injury – not so easy…</a:t>
            </a:r>
          </a:p>
          <a:p>
            <a:r>
              <a:rPr lang="en-US" b="0" i="0" dirty="0">
                <a:solidFill>
                  <a:srgbClr val="333333"/>
                </a:solidFill>
                <a:effectLst/>
              </a:rPr>
              <a:t>A chain of events suggesting a causal connection may suffice to prove causation even if </a:t>
            </a:r>
            <a:r>
              <a:rPr lang="en-US" dirty="0">
                <a:solidFill>
                  <a:srgbClr val="333333"/>
                </a:solidFill>
              </a:rPr>
              <a:t>at the outset</a:t>
            </a:r>
            <a:r>
              <a:rPr lang="en-US" b="0" i="0" dirty="0">
                <a:solidFill>
                  <a:srgbClr val="333333"/>
                </a:solidFill>
                <a:effectLst/>
              </a:rPr>
              <a:t> the disease is unknown. </a:t>
            </a:r>
            <a:endParaRPr lang="en-US" dirty="0"/>
          </a:p>
        </p:txBody>
      </p:sp>
      <p:sp>
        <p:nvSpPr>
          <p:cNvPr id="3" name="Title 2"/>
          <p:cNvSpPr>
            <a:spLocks noGrp="1"/>
          </p:cNvSpPr>
          <p:nvPr>
            <p:ph type="title"/>
          </p:nvPr>
        </p:nvSpPr>
        <p:spPr/>
        <p:txBody>
          <a:bodyPr>
            <a:normAutofit/>
          </a:bodyPr>
          <a:lstStyle/>
          <a:p>
            <a:r>
              <a:rPr lang="en-US" dirty="0"/>
              <a:t>Occupational diseases?</a:t>
            </a:r>
          </a:p>
        </p:txBody>
      </p:sp>
    </p:spTree>
    <p:extLst>
      <p:ext uri="{BB962C8B-B14F-4D97-AF65-F5344CB8AC3E}">
        <p14:creationId xmlns:p14="http://schemas.microsoft.com/office/powerpoint/2010/main" val="2096979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200" dirty="0"/>
              <a:t>Safeguarding employees’ confidential health information.</a:t>
            </a:r>
          </a:p>
          <a:p>
            <a:r>
              <a:rPr lang="en-US" sz="3200" dirty="0"/>
              <a:t>Information collected in any screening process must be kept confidential.</a:t>
            </a:r>
          </a:p>
          <a:p>
            <a:r>
              <a:rPr lang="en-US" sz="3200" dirty="0"/>
              <a:t>Policies should include privacy components addressing collection, use, storage, and retention of any data collected from screening measures.</a:t>
            </a:r>
          </a:p>
          <a:p>
            <a:r>
              <a:rPr lang="en-US" sz="3200" dirty="0"/>
              <a:t>Proof of vaccination or other health measures.</a:t>
            </a:r>
          </a:p>
        </p:txBody>
      </p:sp>
      <p:sp>
        <p:nvSpPr>
          <p:cNvPr id="3" name="Title 2"/>
          <p:cNvSpPr>
            <a:spLocks noGrp="1"/>
          </p:cNvSpPr>
          <p:nvPr>
            <p:ph type="title"/>
          </p:nvPr>
        </p:nvSpPr>
        <p:spPr/>
        <p:txBody>
          <a:bodyPr>
            <a:normAutofit fontScale="90000"/>
          </a:bodyPr>
          <a:lstStyle/>
          <a:p>
            <a:r>
              <a:rPr lang="en-US" dirty="0"/>
              <a:t>Don’t forget!  confidentiality is still a thing…</a:t>
            </a:r>
          </a:p>
        </p:txBody>
      </p:sp>
    </p:spTree>
    <p:extLst>
      <p:ext uri="{BB962C8B-B14F-4D97-AF65-F5344CB8AC3E}">
        <p14:creationId xmlns:p14="http://schemas.microsoft.com/office/powerpoint/2010/main" val="1877050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CBAs typically supplement leave available under state or federal law by providing the following:</a:t>
            </a:r>
          </a:p>
          <a:p>
            <a:pPr lvl="1"/>
            <a:r>
              <a:rPr lang="en-US" dirty="0"/>
              <a:t>Sick leave</a:t>
            </a:r>
          </a:p>
          <a:p>
            <a:pPr lvl="1"/>
            <a:r>
              <a:rPr lang="en-US" dirty="0"/>
              <a:t>Vacation</a:t>
            </a:r>
          </a:p>
          <a:p>
            <a:pPr lvl="1"/>
            <a:r>
              <a:rPr lang="en-US" dirty="0"/>
              <a:t>Personal days</a:t>
            </a:r>
          </a:p>
          <a:p>
            <a:pPr lvl="1"/>
            <a:r>
              <a:rPr lang="en-US" dirty="0"/>
              <a:t>Holidays</a:t>
            </a:r>
          </a:p>
          <a:p>
            <a:pPr lvl="1"/>
            <a:r>
              <a:rPr lang="en-US" dirty="0"/>
              <a:t>Compensatory time</a:t>
            </a:r>
          </a:p>
          <a:p>
            <a:pPr lvl="1"/>
            <a:r>
              <a:rPr lang="en-US" dirty="0"/>
              <a:t>Military leave</a:t>
            </a:r>
          </a:p>
          <a:p>
            <a:pPr lvl="1"/>
            <a:r>
              <a:rPr lang="en-US" dirty="0"/>
              <a:t>Other as defined by CBA</a:t>
            </a:r>
          </a:p>
        </p:txBody>
      </p:sp>
      <p:sp>
        <p:nvSpPr>
          <p:cNvPr id="3" name="Title 2"/>
          <p:cNvSpPr>
            <a:spLocks noGrp="1"/>
          </p:cNvSpPr>
          <p:nvPr>
            <p:ph type="title"/>
          </p:nvPr>
        </p:nvSpPr>
        <p:spPr/>
        <p:txBody>
          <a:bodyPr>
            <a:normAutofit fontScale="90000"/>
          </a:bodyPr>
          <a:lstStyle/>
          <a:p>
            <a:r>
              <a:rPr lang="en-US" dirty="0"/>
              <a:t>Collective bargaining agreements</a:t>
            </a:r>
          </a:p>
        </p:txBody>
      </p:sp>
    </p:spTree>
    <p:extLst>
      <p:ext uri="{BB962C8B-B14F-4D97-AF65-F5344CB8AC3E}">
        <p14:creationId xmlns:p14="http://schemas.microsoft.com/office/powerpoint/2010/main" val="1807807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600" dirty="0"/>
              <a:t>The emergence of the remote/hybrid workplace:</a:t>
            </a:r>
          </a:p>
          <a:p>
            <a:pPr lvl="1"/>
            <a:r>
              <a:rPr lang="en-US" sz="3200" dirty="0"/>
              <a:t>Only some positions – </a:t>
            </a:r>
          </a:p>
          <a:p>
            <a:r>
              <a:rPr lang="en-US" sz="3600" dirty="0"/>
              <a:t>Flexible work arrangements</a:t>
            </a:r>
          </a:p>
          <a:p>
            <a:r>
              <a:rPr lang="en-US" sz="3600" dirty="0"/>
              <a:t>Alternating days on/days off with peers</a:t>
            </a:r>
          </a:p>
          <a:p>
            <a:r>
              <a:rPr lang="en-US" sz="3600" dirty="0"/>
              <a:t>Equitable arrangements</a:t>
            </a:r>
          </a:p>
          <a:p>
            <a:r>
              <a:rPr lang="en-US" sz="3600" dirty="0"/>
              <a:t>One size does not fit all…</a:t>
            </a:r>
          </a:p>
        </p:txBody>
      </p:sp>
      <p:sp>
        <p:nvSpPr>
          <p:cNvPr id="3" name="Title 2"/>
          <p:cNvSpPr>
            <a:spLocks noGrp="1"/>
          </p:cNvSpPr>
          <p:nvPr>
            <p:ph type="title"/>
          </p:nvPr>
        </p:nvSpPr>
        <p:spPr/>
        <p:txBody>
          <a:bodyPr/>
          <a:lstStyle/>
          <a:p>
            <a:r>
              <a:rPr lang="en-US" dirty="0"/>
              <a:t>The remote/hybrid workplace</a:t>
            </a:r>
          </a:p>
        </p:txBody>
      </p:sp>
    </p:spTree>
    <p:extLst>
      <p:ext uri="{BB962C8B-B14F-4D97-AF65-F5344CB8AC3E}">
        <p14:creationId xmlns:p14="http://schemas.microsoft.com/office/powerpoint/2010/main" val="548201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normAutofit lnSpcReduction="10000"/>
          </a:bodyPr>
          <a:lstStyle/>
          <a:p>
            <a:pPr marL="109728" indent="0">
              <a:buNone/>
            </a:pPr>
            <a:r>
              <a:rPr lang="en-US" dirty="0"/>
              <a:t>Pros</a:t>
            </a:r>
          </a:p>
          <a:p>
            <a:r>
              <a:rPr lang="en-US" dirty="0"/>
              <a:t>Reduces work space footprint</a:t>
            </a:r>
          </a:p>
          <a:p>
            <a:r>
              <a:rPr lang="en-US" dirty="0"/>
              <a:t>Increases employee retention</a:t>
            </a:r>
          </a:p>
          <a:p>
            <a:r>
              <a:rPr lang="en-US" dirty="0"/>
              <a:t>Reduces of work-related stress, negative emotions</a:t>
            </a:r>
          </a:p>
          <a:p>
            <a:r>
              <a:rPr lang="en-US" dirty="0"/>
              <a:t>Increases in productivity</a:t>
            </a:r>
          </a:p>
          <a:p>
            <a:pPr marL="109728" indent="0">
              <a:buNone/>
            </a:pPr>
            <a:endParaRPr lang="en-US" dirty="0"/>
          </a:p>
          <a:p>
            <a:endParaRPr lang="en-US" dirty="0"/>
          </a:p>
        </p:txBody>
      </p:sp>
      <p:sp>
        <p:nvSpPr>
          <p:cNvPr id="7" name="Content Placeholder 6"/>
          <p:cNvSpPr>
            <a:spLocks noGrp="1"/>
          </p:cNvSpPr>
          <p:nvPr>
            <p:ph sz="half" idx="2"/>
          </p:nvPr>
        </p:nvSpPr>
        <p:spPr>
          <a:xfrm>
            <a:off x="4677697" y="1481328"/>
            <a:ext cx="4038600" cy="5148072"/>
          </a:xfrm>
        </p:spPr>
        <p:txBody>
          <a:bodyPr>
            <a:normAutofit lnSpcReduction="10000"/>
          </a:bodyPr>
          <a:lstStyle/>
          <a:p>
            <a:pPr marL="109728" indent="0">
              <a:buNone/>
            </a:pPr>
            <a:r>
              <a:rPr lang="en-US" dirty="0"/>
              <a:t>Cons</a:t>
            </a:r>
          </a:p>
          <a:p>
            <a:r>
              <a:rPr lang="en-US" dirty="0"/>
              <a:t>Non-stop work</a:t>
            </a:r>
          </a:p>
          <a:p>
            <a:r>
              <a:rPr lang="en-US" dirty="0"/>
              <a:t>Inability to separate work and home life</a:t>
            </a:r>
          </a:p>
          <a:p>
            <a:r>
              <a:rPr lang="en-US" dirty="0"/>
              <a:t>Isolation</a:t>
            </a:r>
          </a:p>
          <a:p>
            <a:r>
              <a:rPr lang="en-US" dirty="0"/>
              <a:t>Distractions</a:t>
            </a:r>
          </a:p>
          <a:p>
            <a:r>
              <a:rPr lang="en-US" dirty="0"/>
              <a:t>Unaccountability</a:t>
            </a:r>
          </a:p>
          <a:p>
            <a:r>
              <a:rPr lang="en-US" dirty="0"/>
              <a:t>Reduction of “team work” attitudes.</a:t>
            </a:r>
          </a:p>
          <a:p>
            <a:endParaRPr lang="en-US" dirty="0"/>
          </a:p>
          <a:p>
            <a:pPr marL="109728" indent="0">
              <a:buNone/>
            </a:pPr>
            <a:r>
              <a:rPr lang="en-US" sz="1100" i="1" dirty="0"/>
              <a:t>*The Future of Work: Exploring the Post-Pandemic Workplace from an Employment Law and Human Resource Perspective</a:t>
            </a:r>
            <a:r>
              <a:rPr lang="en-US" sz="1100" dirty="0"/>
              <a:t>, Isaac Mamaysky, UC Davis Business Law Journal, Volume 21, Issue 2 (2020-2021).</a:t>
            </a:r>
          </a:p>
          <a:p>
            <a:pPr marL="109728" indent="0">
              <a:buNone/>
            </a:pPr>
            <a:endParaRPr lang="en-US" dirty="0"/>
          </a:p>
        </p:txBody>
      </p:sp>
      <p:sp>
        <p:nvSpPr>
          <p:cNvPr id="3" name="Title 2"/>
          <p:cNvSpPr>
            <a:spLocks noGrp="1"/>
          </p:cNvSpPr>
          <p:nvPr>
            <p:ph type="title"/>
          </p:nvPr>
        </p:nvSpPr>
        <p:spPr/>
        <p:txBody>
          <a:bodyPr>
            <a:normAutofit fontScale="90000"/>
          </a:bodyPr>
          <a:lstStyle/>
          <a:p>
            <a:r>
              <a:rPr lang="en-US" dirty="0"/>
              <a:t>An assessment of the remote workplace*</a:t>
            </a:r>
          </a:p>
        </p:txBody>
      </p:sp>
    </p:spTree>
    <p:extLst>
      <p:ext uri="{BB962C8B-B14F-4D97-AF65-F5344CB8AC3E}">
        <p14:creationId xmlns:p14="http://schemas.microsoft.com/office/powerpoint/2010/main" val="2811248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600" dirty="0"/>
              <a:t>Practical issues and challenges:</a:t>
            </a:r>
          </a:p>
          <a:p>
            <a:pPr lvl="1"/>
            <a:r>
              <a:rPr lang="en-US" sz="2400" dirty="0"/>
              <a:t>Tracking hours worked for non-exempt employees are paid for all the time actually worked, including overtime</a:t>
            </a:r>
          </a:p>
          <a:p>
            <a:pPr lvl="1"/>
            <a:r>
              <a:rPr lang="en-US" sz="2400" dirty="0"/>
              <a:t>Rest period requirements</a:t>
            </a:r>
          </a:p>
          <a:p>
            <a:pPr lvl="1"/>
            <a:r>
              <a:rPr lang="en-US" sz="2400" dirty="0"/>
              <a:t>Applicable policies (employment policies still apply!)</a:t>
            </a:r>
          </a:p>
          <a:p>
            <a:pPr lvl="1"/>
            <a:r>
              <a:rPr lang="en-US" sz="2400" dirty="0"/>
              <a:t>Remote work agreements</a:t>
            </a:r>
          </a:p>
          <a:p>
            <a:pPr lvl="1"/>
            <a:r>
              <a:rPr lang="en-US" sz="2400" dirty="0"/>
              <a:t>Costs and reimbursement of expenses - equipment</a:t>
            </a:r>
          </a:p>
          <a:p>
            <a:pPr lvl="1"/>
            <a:r>
              <a:rPr lang="en-US" sz="2400" dirty="0"/>
              <a:t>Training</a:t>
            </a:r>
          </a:p>
          <a:p>
            <a:pPr lvl="1"/>
            <a:r>
              <a:rPr lang="en-US" sz="2400" dirty="0"/>
              <a:t>Work hours</a:t>
            </a:r>
          </a:p>
          <a:p>
            <a:pPr lvl="1"/>
            <a:r>
              <a:rPr lang="en-US" sz="2400" dirty="0"/>
              <a:t>Temporary v. permanent</a:t>
            </a:r>
          </a:p>
        </p:txBody>
      </p:sp>
      <p:sp>
        <p:nvSpPr>
          <p:cNvPr id="3" name="Title 2"/>
          <p:cNvSpPr>
            <a:spLocks noGrp="1"/>
          </p:cNvSpPr>
          <p:nvPr>
            <p:ph type="title"/>
          </p:nvPr>
        </p:nvSpPr>
        <p:spPr/>
        <p:txBody>
          <a:bodyPr/>
          <a:lstStyle/>
          <a:p>
            <a:r>
              <a:rPr lang="en-US" dirty="0"/>
              <a:t>The remote/hybrid workplace</a:t>
            </a:r>
          </a:p>
        </p:txBody>
      </p:sp>
    </p:spTree>
    <p:extLst>
      <p:ext uri="{BB962C8B-B14F-4D97-AF65-F5344CB8AC3E}">
        <p14:creationId xmlns:p14="http://schemas.microsoft.com/office/powerpoint/2010/main" val="101512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to Hiring </a:t>
            </a:r>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dirty="0"/>
              <a:t>The Great Resignation</a:t>
            </a:r>
          </a:p>
          <a:p>
            <a:pPr lvl="1">
              <a:buFont typeface="Arial" panose="020B0604020202020204" pitchFamily="34" charset="0"/>
              <a:buChar char="•"/>
            </a:pPr>
            <a:r>
              <a:rPr lang="en-US" dirty="0"/>
              <a:t>Significant for all employment sector, including the public sector</a:t>
            </a:r>
          </a:p>
          <a:p>
            <a:pPr lvl="1">
              <a:buFont typeface="Arial" panose="020B0604020202020204" pitchFamily="34" charset="0"/>
              <a:buChar char="•"/>
            </a:pPr>
            <a:r>
              <a:rPr lang="en-US" dirty="0"/>
              <a:t>Delays in re-entry into workplace</a:t>
            </a:r>
          </a:p>
          <a:p>
            <a:pPr lvl="1">
              <a:buFont typeface="Arial" panose="020B0604020202020204" pitchFamily="34" charset="0"/>
              <a:buChar char="•"/>
            </a:pPr>
            <a:r>
              <a:rPr lang="en-US" dirty="0"/>
              <a:t>Applicants “going through the motions” </a:t>
            </a:r>
          </a:p>
          <a:p>
            <a:pPr>
              <a:buFont typeface="Arial" panose="020B0604020202020204" pitchFamily="34" charset="0"/>
              <a:buChar char="•"/>
            </a:pPr>
            <a:r>
              <a:rPr lang="en-US" dirty="0"/>
              <a:t> Childcare</a:t>
            </a:r>
          </a:p>
          <a:p>
            <a:pPr lvl="1">
              <a:buFont typeface="Arial" panose="020B0604020202020204" pitchFamily="34" charset="0"/>
              <a:buChar char="•"/>
            </a:pPr>
            <a:r>
              <a:rPr lang="en-US" dirty="0"/>
              <a:t>Schools were virtual</a:t>
            </a:r>
          </a:p>
          <a:p>
            <a:pPr lvl="1">
              <a:buFont typeface="Arial" panose="020B0604020202020204" pitchFamily="34" charset="0"/>
              <a:buChar char="•"/>
            </a:pPr>
            <a:r>
              <a:rPr lang="en-US" dirty="0"/>
              <a:t>Childcare availability reduced</a:t>
            </a:r>
          </a:p>
          <a:p>
            <a:pPr>
              <a:buFont typeface="Arial" panose="020B0604020202020204" pitchFamily="34" charset="0"/>
              <a:buChar char="•"/>
            </a:pPr>
            <a:r>
              <a:rPr lang="en-US" dirty="0"/>
              <a:t>People opted out of the work force</a:t>
            </a:r>
          </a:p>
          <a:p>
            <a:pPr lvl="1">
              <a:buFont typeface="Arial" panose="020B0604020202020204" pitchFamily="34" charset="0"/>
              <a:buChar char="•"/>
            </a:pPr>
            <a:r>
              <a:rPr lang="en-US" dirty="0"/>
              <a:t>Early retirements</a:t>
            </a:r>
          </a:p>
          <a:p>
            <a:pPr lvl="1">
              <a:buFont typeface="Arial" panose="020B0604020202020204" pitchFamily="34" charset="0"/>
              <a:buChar char="•"/>
            </a:pPr>
            <a:r>
              <a:rPr lang="en-US" dirty="0"/>
              <a:t>Fear of working in forward facing positions</a:t>
            </a:r>
          </a:p>
          <a:p>
            <a:pPr lvl="1">
              <a:buFont typeface="Arial" panose="020B0604020202020204" pitchFamily="34" charset="0"/>
              <a:buChar char="•"/>
            </a:pPr>
            <a:r>
              <a:rPr lang="en-US" dirty="0"/>
              <a:t>Changing priorities</a:t>
            </a:r>
          </a:p>
          <a:p>
            <a:pPr lvl="1">
              <a:buFont typeface="Arial" panose="020B0604020202020204" pitchFamily="34" charset="0"/>
              <a:buChar char="•"/>
            </a:pPr>
            <a:r>
              <a:rPr lang="en-US" dirty="0"/>
              <a:t>Looking for better work/life balance</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771968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Honor system “clocking in”</a:t>
            </a:r>
          </a:p>
          <a:p>
            <a:r>
              <a:rPr lang="en-US" dirty="0"/>
              <a:t>Using time tracking apps</a:t>
            </a:r>
          </a:p>
          <a:p>
            <a:pPr lvl="1"/>
            <a:r>
              <a:rPr lang="en-US" i="1" dirty="0"/>
              <a:t>Timely</a:t>
            </a:r>
          </a:p>
          <a:p>
            <a:pPr lvl="1"/>
            <a:r>
              <a:rPr lang="en-US" i="1" dirty="0"/>
              <a:t>Connecteam</a:t>
            </a:r>
          </a:p>
          <a:p>
            <a:pPr lvl="1"/>
            <a:r>
              <a:rPr lang="en-US" i="1" dirty="0"/>
              <a:t>Jibble</a:t>
            </a:r>
          </a:p>
          <a:p>
            <a:pPr lvl="1"/>
            <a:r>
              <a:rPr lang="en-US" i="1" dirty="0"/>
              <a:t>Hourstracker</a:t>
            </a:r>
          </a:p>
          <a:p>
            <a:r>
              <a:rPr lang="en-US" dirty="0"/>
              <a:t>Tracking not just hours, but productivity</a:t>
            </a:r>
          </a:p>
          <a:p>
            <a:r>
              <a:rPr lang="en-US" dirty="0"/>
              <a:t>Balance employer’s interests and employee privacy</a:t>
            </a:r>
          </a:p>
          <a:p>
            <a:pPr lvl="1"/>
            <a:r>
              <a:rPr lang="en-US" i="1" dirty="0"/>
              <a:t>Will I be able to measure and evaluate performance?</a:t>
            </a:r>
          </a:p>
          <a:p>
            <a:r>
              <a:rPr lang="en-US" dirty="0"/>
              <a:t>Bargaining issue – what does CBA say? </a:t>
            </a:r>
          </a:p>
        </p:txBody>
      </p:sp>
      <p:sp>
        <p:nvSpPr>
          <p:cNvPr id="3" name="Title 2"/>
          <p:cNvSpPr>
            <a:spLocks noGrp="1"/>
          </p:cNvSpPr>
          <p:nvPr>
            <p:ph type="title"/>
          </p:nvPr>
        </p:nvSpPr>
        <p:spPr/>
        <p:txBody>
          <a:bodyPr/>
          <a:lstStyle/>
          <a:p>
            <a:r>
              <a:rPr lang="en-US" dirty="0"/>
              <a:t>Tracking hours worked</a:t>
            </a:r>
          </a:p>
        </p:txBody>
      </p:sp>
    </p:spTree>
    <p:extLst>
      <p:ext uri="{BB962C8B-B14F-4D97-AF65-F5344CB8AC3E}">
        <p14:creationId xmlns:p14="http://schemas.microsoft.com/office/powerpoint/2010/main" val="3084553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Working hours, “attendance” and availability</a:t>
            </a:r>
          </a:p>
          <a:p>
            <a:r>
              <a:rPr lang="en-US" dirty="0"/>
              <a:t>Communications</a:t>
            </a:r>
          </a:p>
          <a:p>
            <a:r>
              <a:rPr lang="en-US" dirty="0"/>
              <a:t>Performance expectations</a:t>
            </a:r>
          </a:p>
          <a:p>
            <a:r>
              <a:rPr lang="en-US" dirty="0"/>
              <a:t>Use of equipment</a:t>
            </a:r>
          </a:p>
          <a:p>
            <a:r>
              <a:rPr lang="en-US" dirty="0"/>
              <a:t>Privacy and data protection</a:t>
            </a:r>
          </a:p>
          <a:p>
            <a:r>
              <a:rPr lang="en-US" dirty="0"/>
              <a:t>Workplace behavior policies</a:t>
            </a:r>
          </a:p>
          <a:p>
            <a:pPr lvl="1"/>
            <a:r>
              <a:rPr lang="en-US" dirty="0"/>
              <a:t>EEO and discrimination</a:t>
            </a:r>
          </a:p>
          <a:p>
            <a:pPr lvl="1"/>
            <a:r>
              <a:rPr lang="en-US" dirty="0"/>
              <a:t>Anti-harassment policies</a:t>
            </a:r>
          </a:p>
          <a:p>
            <a:r>
              <a:rPr lang="en-US" dirty="0"/>
              <a:t>Discipline and other general rules</a:t>
            </a:r>
          </a:p>
          <a:p>
            <a:pPr marL="109728" indent="0">
              <a:buNone/>
            </a:pPr>
            <a:r>
              <a:rPr lang="en-US" b="1" dirty="0"/>
              <a:t>Bottom line:  The employee handbook!</a:t>
            </a:r>
          </a:p>
        </p:txBody>
      </p:sp>
      <p:sp>
        <p:nvSpPr>
          <p:cNvPr id="3" name="Title 2"/>
          <p:cNvSpPr>
            <a:spLocks noGrp="1"/>
          </p:cNvSpPr>
          <p:nvPr>
            <p:ph type="title"/>
          </p:nvPr>
        </p:nvSpPr>
        <p:spPr/>
        <p:txBody>
          <a:bodyPr>
            <a:normAutofit fontScale="90000"/>
          </a:bodyPr>
          <a:lstStyle/>
          <a:p>
            <a:r>
              <a:rPr lang="en-US" dirty="0"/>
              <a:t>Applicable policies to remote work</a:t>
            </a:r>
          </a:p>
        </p:txBody>
      </p:sp>
    </p:spTree>
    <p:extLst>
      <p:ext uri="{BB962C8B-B14F-4D97-AF65-F5344CB8AC3E}">
        <p14:creationId xmlns:p14="http://schemas.microsoft.com/office/powerpoint/2010/main" val="151253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Who’s eligible?</a:t>
            </a:r>
          </a:p>
          <a:p>
            <a:r>
              <a:rPr lang="en-US" dirty="0"/>
              <a:t>Availability</a:t>
            </a:r>
          </a:p>
          <a:p>
            <a:r>
              <a:rPr lang="en-US" dirty="0"/>
              <a:t>Time to respond/communication</a:t>
            </a:r>
          </a:p>
          <a:p>
            <a:r>
              <a:rPr lang="en-US" dirty="0"/>
              <a:t>Performance</a:t>
            </a:r>
          </a:p>
          <a:p>
            <a:r>
              <a:rPr lang="en-US" dirty="0"/>
              <a:t>Equipment (personal or employer issue)</a:t>
            </a:r>
          </a:p>
          <a:p>
            <a:r>
              <a:rPr lang="en-US" dirty="0"/>
              <a:t>Partial reimbursement of internet costs, paper, and purchases</a:t>
            </a:r>
          </a:p>
          <a:p>
            <a:r>
              <a:rPr lang="en-US" dirty="0"/>
              <a:t>Tech support issues</a:t>
            </a:r>
          </a:p>
          <a:p>
            <a:r>
              <a:rPr lang="en-US" dirty="0"/>
              <a:t>Right to terminate arrangement - duration</a:t>
            </a:r>
          </a:p>
          <a:p>
            <a:r>
              <a:rPr lang="en-US" dirty="0"/>
              <a:t>Physical environment (home office)</a:t>
            </a:r>
          </a:p>
          <a:p>
            <a:r>
              <a:rPr lang="en-US" dirty="0"/>
              <a:t>Confidentiality </a:t>
            </a:r>
          </a:p>
          <a:p>
            <a:endParaRPr lang="en-US" dirty="0"/>
          </a:p>
        </p:txBody>
      </p:sp>
      <p:sp>
        <p:nvSpPr>
          <p:cNvPr id="3" name="Title 2"/>
          <p:cNvSpPr>
            <a:spLocks noGrp="1"/>
          </p:cNvSpPr>
          <p:nvPr>
            <p:ph type="title"/>
          </p:nvPr>
        </p:nvSpPr>
        <p:spPr/>
        <p:txBody>
          <a:bodyPr>
            <a:normAutofit fontScale="90000"/>
          </a:bodyPr>
          <a:lstStyle/>
          <a:p>
            <a:r>
              <a:rPr lang="en-US" dirty="0"/>
              <a:t>Remote work policies and agreements</a:t>
            </a:r>
          </a:p>
        </p:txBody>
      </p:sp>
    </p:spTree>
    <p:extLst>
      <p:ext uri="{BB962C8B-B14F-4D97-AF65-F5344CB8AC3E}">
        <p14:creationId xmlns:p14="http://schemas.microsoft.com/office/powerpoint/2010/main" val="28715793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dirty="0"/>
              <a:t>Insofar as any remote working arrangement impact “terms and conditions” of employment, all issues may be the subject of bargaining:</a:t>
            </a:r>
          </a:p>
          <a:p>
            <a:pPr lvl="1"/>
            <a:r>
              <a:rPr lang="en-US" sz="2800" dirty="0"/>
              <a:t>Notice to union regarding arrangement</a:t>
            </a:r>
          </a:p>
          <a:p>
            <a:pPr lvl="1"/>
            <a:r>
              <a:rPr lang="en-US" sz="2800" dirty="0"/>
              <a:t>Opportunity to offer input and bargain terms</a:t>
            </a:r>
          </a:p>
          <a:p>
            <a:pPr lvl="1"/>
            <a:r>
              <a:rPr lang="en-US" sz="2800" dirty="0"/>
              <a:t>Incorporate CBA terms into arrangement</a:t>
            </a:r>
          </a:p>
          <a:p>
            <a:pPr lvl="1"/>
            <a:r>
              <a:rPr lang="en-US" sz="2800" dirty="0"/>
              <a:t>Side letters/memoranda</a:t>
            </a:r>
          </a:p>
        </p:txBody>
      </p:sp>
      <p:sp>
        <p:nvSpPr>
          <p:cNvPr id="3" name="Title 2"/>
          <p:cNvSpPr>
            <a:spLocks noGrp="1"/>
          </p:cNvSpPr>
          <p:nvPr>
            <p:ph type="title"/>
          </p:nvPr>
        </p:nvSpPr>
        <p:spPr/>
        <p:txBody>
          <a:bodyPr/>
          <a:lstStyle/>
          <a:p>
            <a:r>
              <a:rPr lang="en-US" dirty="0"/>
              <a:t>The CBA implication</a:t>
            </a:r>
          </a:p>
        </p:txBody>
      </p:sp>
    </p:spTree>
    <p:extLst>
      <p:ext uri="{BB962C8B-B14F-4D97-AF65-F5344CB8AC3E}">
        <p14:creationId xmlns:p14="http://schemas.microsoft.com/office/powerpoint/2010/main" val="23227676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B1CCD5-D854-DCCA-17C9-E33295687F34}"/>
              </a:ext>
            </a:extLst>
          </p:cNvPr>
          <p:cNvSpPr>
            <a:spLocks noGrp="1"/>
          </p:cNvSpPr>
          <p:nvPr>
            <p:ph idx="1"/>
          </p:nvPr>
        </p:nvSpPr>
        <p:spPr/>
        <p:txBody>
          <a:bodyPr>
            <a:normAutofit fontScale="92500" lnSpcReduction="10000"/>
          </a:bodyPr>
          <a:lstStyle/>
          <a:p>
            <a:pPr marL="109728" indent="0">
              <a:buNone/>
            </a:pPr>
            <a:r>
              <a:rPr lang="en-US" dirty="0"/>
              <a:t>Another approach – the 4-day week!</a:t>
            </a:r>
          </a:p>
          <a:p>
            <a:r>
              <a:rPr lang="en-US" dirty="0"/>
              <a:t>A pilot program* that has seen the following results in some private sector industries:</a:t>
            </a:r>
          </a:p>
          <a:p>
            <a:pPr lvl="1"/>
            <a:r>
              <a:rPr lang="en-US" dirty="0"/>
              <a:t>Increased revenues</a:t>
            </a:r>
          </a:p>
          <a:p>
            <a:pPr lvl="1"/>
            <a:r>
              <a:rPr lang="en-US" dirty="0"/>
              <a:t>Increased productivity</a:t>
            </a:r>
          </a:p>
          <a:p>
            <a:pPr lvl="1"/>
            <a:r>
              <a:rPr lang="en-US" dirty="0"/>
              <a:t>Reduced burnout</a:t>
            </a:r>
          </a:p>
          <a:p>
            <a:pPr lvl="1"/>
            <a:r>
              <a:rPr lang="en-US" dirty="0"/>
              <a:t>Happier employees</a:t>
            </a:r>
          </a:p>
          <a:p>
            <a:r>
              <a:rPr lang="en-US" dirty="0"/>
              <a:t>But would it work in public sector?</a:t>
            </a:r>
          </a:p>
          <a:p>
            <a:pPr lvl="1"/>
            <a:r>
              <a:rPr lang="en-US" dirty="0"/>
              <a:t>Not all departments?</a:t>
            </a:r>
          </a:p>
          <a:p>
            <a:pPr lvl="1"/>
            <a:r>
              <a:rPr lang="en-US" dirty="0"/>
              <a:t>Cause friction between various disciplines…</a:t>
            </a:r>
          </a:p>
          <a:p>
            <a:endParaRPr lang="en-US" dirty="0"/>
          </a:p>
          <a:p>
            <a:pPr marL="109728" indent="0">
              <a:buNone/>
            </a:pPr>
            <a:r>
              <a:rPr lang="en-US" sz="1700" dirty="0"/>
              <a:t>* </a:t>
            </a:r>
            <a:r>
              <a:rPr lang="en-US" sz="1700" dirty="0">
                <a:hlinkClick r:id="rId3"/>
              </a:rPr>
              <a:t>https://www.npr.org/2022/07/06/1109316972/more-companies-are-trying-out-the-4-day-workweek-but-it-might-not-be-for-everyon</a:t>
            </a:r>
            <a:r>
              <a:rPr lang="en-US" sz="1700" dirty="0"/>
              <a:t> </a:t>
            </a:r>
          </a:p>
        </p:txBody>
      </p:sp>
      <p:sp>
        <p:nvSpPr>
          <p:cNvPr id="3" name="Title 2">
            <a:extLst>
              <a:ext uri="{FF2B5EF4-FFF2-40B4-BE49-F238E27FC236}">
                <a16:creationId xmlns:a16="http://schemas.microsoft.com/office/drawing/2014/main" id="{D499FCB1-8E87-56A2-9743-66580C6A124C}"/>
              </a:ext>
            </a:extLst>
          </p:cNvPr>
          <p:cNvSpPr>
            <a:spLocks noGrp="1"/>
          </p:cNvSpPr>
          <p:nvPr>
            <p:ph type="title"/>
          </p:nvPr>
        </p:nvSpPr>
        <p:spPr/>
        <p:txBody>
          <a:bodyPr/>
          <a:lstStyle/>
          <a:p>
            <a:r>
              <a:rPr lang="en-US" dirty="0"/>
              <a:t>Redefining the work week</a:t>
            </a:r>
          </a:p>
        </p:txBody>
      </p:sp>
    </p:spTree>
    <p:extLst>
      <p:ext uri="{BB962C8B-B14F-4D97-AF65-F5344CB8AC3E}">
        <p14:creationId xmlns:p14="http://schemas.microsoft.com/office/powerpoint/2010/main" val="35618218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C8FEEA-AE3F-565C-CE07-7D0C41A06BA4}"/>
              </a:ext>
            </a:extLst>
          </p:cNvPr>
          <p:cNvSpPr>
            <a:spLocks noGrp="1"/>
          </p:cNvSpPr>
          <p:nvPr>
            <p:ph idx="1"/>
          </p:nvPr>
        </p:nvSpPr>
        <p:spPr/>
        <p:txBody>
          <a:bodyPr>
            <a:normAutofit/>
          </a:bodyPr>
          <a:lstStyle/>
          <a:p>
            <a:r>
              <a:rPr lang="en-US" sz="2800" dirty="0"/>
              <a:t>Perceived downsides:</a:t>
            </a:r>
          </a:p>
          <a:p>
            <a:pPr lvl="1"/>
            <a:r>
              <a:rPr lang="en-US" sz="2800" dirty="0"/>
              <a:t>Scheduling challenges</a:t>
            </a:r>
          </a:p>
          <a:p>
            <a:pPr lvl="1"/>
            <a:r>
              <a:rPr lang="en-US" sz="2800" dirty="0"/>
              <a:t>Difficulty unplugging and plugging back in</a:t>
            </a:r>
          </a:p>
          <a:p>
            <a:pPr lvl="1"/>
            <a:r>
              <a:rPr lang="en-US" sz="2800" dirty="0"/>
              <a:t>Task continuity</a:t>
            </a:r>
          </a:p>
          <a:p>
            <a:pPr lvl="1"/>
            <a:r>
              <a:rPr lang="en-US" sz="2800" dirty="0"/>
              <a:t>Potential increases in pressure to perform/produce same work as before in less time/hours </a:t>
            </a:r>
          </a:p>
          <a:p>
            <a:pPr lvl="1"/>
            <a:r>
              <a:rPr lang="en-US" sz="2800" dirty="0"/>
              <a:t>Not true flexibility, but simply implementing a smaller work week</a:t>
            </a:r>
          </a:p>
        </p:txBody>
      </p:sp>
      <p:sp>
        <p:nvSpPr>
          <p:cNvPr id="3" name="Title 2">
            <a:extLst>
              <a:ext uri="{FF2B5EF4-FFF2-40B4-BE49-F238E27FC236}">
                <a16:creationId xmlns:a16="http://schemas.microsoft.com/office/drawing/2014/main" id="{B1E0B2E5-29A7-37C1-0A11-61BE9765E46C}"/>
              </a:ext>
            </a:extLst>
          </p:cNvPr>
          <p:cNvSpPr>
            <a:spLocks noGrp="1"/>
          </p:cNvSpPr>
          <p:nvPr>
            <p:ph type="title"/>
          </p:nvPr>
        </p:nvSpPr>
        <p:spPr/>
        <p:txBody>
          <a:bodyPr/>
          <a:lstStyle/>
          <a:p>
            <a:r>
              <a:rPr lang="en-US" dirty="0"/>
              <a:t>Redefining the work week</a:t>
            </a:r>
          </a:p>
        </p:txBody>
      </p:sp>
    </p:spTree>
    <p:extLst>
      <p:ext uri="{BB962C8B-B14F-4D97-AF65-F5344CB8AC3E}">
        <p14:creationId xmlns:p14="http://schemas.microsoft.com/office/powerpoint/2010/main" val="130185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Compliance with statutory requirements</a:t>
            </a:r>
          </a:p>
          <a:p>
            <a:r>
              <a:rPr lang="en-US" dirty="0"/>
              <a:t>Binding wage tables is CBA</a:t>
            </a:r>
          </a:p>
          <a:p>
            <a:r>
              <a:rPr lang="en-US" dirty="0"/>
              <a:t>Budget limitations</a:t>
            </a:r>
          </a:p>
          <a:p>
            <a:r>
              <a:rPr lang="en-US" dirty="0"/>
              <a:t>Conducting audit/comparability studies of the “competition”</a:t>
            </a:r>
          </a:p>
          <a:p>
            <a:r>
              <a:rPr lang="en-US" dirty="0"/>
              <a:t>If not wages, consideration of other perks and benefits</a:t>
            </a:r>
          </a:p>
          <a:p>
            <a:pPr lvl="1"/>
            <a:r>
              <a:rPr lang="en-US" dirty="0"/>
              <a:t>Training</a:t>
            </a:r>
          </a:p>
          <a:p>
            <a:pPr lvl="1"/>
            <a:r>
              <a:rPr lang="en-US" dirty="0"/>
              <a:t>Educational</a:t>
            </a:r>
          </a:p>
          <a:p>
            <a:r>
              <a:rPr lang="en-US" dirty="0"/>
              <a:t>CPI and inflation considerations</a:t>
            </a:r>
          </a:p>
          <a:p>
            <a:r>
              <a:rPr lang="en-US" dirty="0"/>
              <a:t>Signing bonuses</a:t>
            </a:r>
          </a:p>
          <a:p>
            <a:pPr lvl="1"/>
            <a:r>
              <a:rPr lang="en-US" dirty="0"/>
              <a:t>Reimbursements</a:t>
            </a:r>
          </a:p>
        </p:txBody>
      </p:sp>
      <p:sp>
        <p:nvSpPr>
          <p:cNvPr id="3" name="Title 2"/>
          <p:cNvSpPr>
            <a:spLocks noGrp="1"/>
          </p:cNvSpPr>
          <p:nvPr>
            <p:ph type="title"/>
          </p:nvPr>
        </p:nvSpPr>
        <p:spPr/>
        <p:txBody>
          <a:bodyPr/>
          <a:lstStyle/>
          <a:p>
            <a:r>
              <a:rPr lang="en-US" dirty="0"/>
              <a:t>Wages</a:t>
            </a:r>
          </a:p>
        </p:txBody>
      </p:sp>
    </p:spTree>
    <p:extLst>
      <p:ext uri="{BB962C8B-B14F-4D97-AF65-F5344CB8AC3E}">
        <p14:creationId xmlns:p14="http://schemas.microsoft.com/office/powerpoint/2010/main" val="2280433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200" dirty="0"/>
              <a:t>In progress even before the pandemic, but suffered some setbacks as a result of pandemic:</a:t>
            </a:r>
          </a:p>
          <a:p>
            <a:pPr lvl="1"/>
            <a:r>
              <a:rPr lang="en-US" sz="3200" dirty="0"/>
              <a:t>Women – who’s ended up leaving the workplace to take care of the kids?</a:t>
            </a:r>
          </a:p>
          <a:p>
            <a:pPr lvl="1"/>
            <a:r>
              <a:rPr lang="en-US" sz="3200" dirty="0"/>
              <a:t>Black and brown and LGBTQ workers taking a relatively higher and more adverse impact</a:t>
            </a:r>
          </a:p>
          <a:p>
            <a:pPr lvl="1"/>
            <a:r>
              <a:rPr lang="en-US" sz="3200" dirty="0"/>
              <a:t>Budgets reduced to address DEI</a:t>
            </a:r>
          </a:p>
          <a:p>
            <a:pPr lvl="1"/>
            <a:endParaRPr lang="en-US" dirty="0"/>
          </a:p>
        </p:txBody>
      </p:sp>
      <p:sp>
        <p:nvSpPr>
          <p:cNvPr id="3" name="Title 2"/>
          <p:cNvSpPr>
            <a:spLocks noGrp="1"/>
          </p:cNvSpPr>
          <p:nvPr>
            <p:ph type="title"/>
          </p:nvPr>
        </p:nvSpPr>
        <p:spPr/>
        <p:txBody>
          <a:bodyPr>
            <a:normAutofit fontScale="90000"/>
          </a:bodyPr>
          <a:lstStyle/>
          <a:p>
            <a:r>
              <a:rPr lang="en-US" sz="4400" dirty="0"/>
              <a:t>Diversity, Equity and Inclusion</a:t>
            </a:r>
            <a:endParaRPr lang="en-US" dirty="0"/>
          </a:p>
        </p:txBody>
      </p:sp>
    </p:spTree>
    <p:extLst>
      <p:ext uri="{BB962C8B-B14F-4D97-AF65-F5344CB8AC3E}">
        <p14:creationId xmlns:p14="http://schemas.microsoft.com/office/powerpoint/2010/main" val="1687776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D93A84-A270-24F4-3899-7E9FF1C9BE44}"/>
              </a:ext>
            </a:extLst>
          </p:cNvPr>
          <p:cNvSpPr>
            <a:spLocks noGrp="1"/>
          </p:cNvSpPr>
          <p:nvPr>
            <p:ph idx="1"/>
          </p:nvPr>
        </p:nvSpPr>
        <p:spPr/>
        <p:txBody>
          <a:bodyPr/>
          <a:lstStyle/>
          <a:p>
            <a:pPr marL="109728" indent="0" algn="l">
              <a:buNone/>
            </a:pPr>
            <a:endParaRPr lang="en-US" b="0" i="0" dirty="0">
              <a:effectLst/>
            </a:endParaRPr>
          </a:p>
          <a:p>
            <a:pPr marL="109728" indent="0" algn="just">
              <a:buNone/>
            </a:pPr>
            <a:r>
              <a:rPr lang="en-US" b="1" i="0" dirty="0">
                <a:effectLst/>
              </a:rPr>
              <a:t>COVID is providing us with an opportunity to spotlight the pre-existing social inequities that have been exacerbated by a health crisis. And so these inequities existed pre-COVID, but they're amplified in this moment, and giving us reason to do more.</a:t>
            </a:r>
          </a:p>
          <a:p>
            <a:pPr marL="109728" indent="0">
              <a:buNone/>
            </a:pPr>
            <a:endParaRPr lang="en-US" b="0" i="1" dirty="0">
              <a:effectLst/>
            </a:endParaRPr>
          </a:p>
          <a:p>
            <a:pPr marL="1828800" indent="0" algn="r">
              <a:spcBef>
                <a:spcPts val="0"/>
              </a:spcBef>
              <a:buNone/>
            </a:pPr>
            <a:r>
              <a:rPr lang="en-US" sz="2000" b="0" i="1" dirty="0">
                <a:effectLst/>
              </a:rPr>
              <a:t>— </a:t>
            </a:r>
            <a:r>
              <a:rPr lang="en-US" sz="2000" b="0" i="1" dirty="0" err="1">
                <a:effectLst/>
              </a:rPr>
              <a:t>Ritu</a:t>
            </a:r>
            <a:r>
              <a:rPr lang="en-US" sz="2000" b="0" i="1" dirty="0">
                <a:effectLst/>
              </a:rPr>
              <a:t> Bhasin, Author and Globally Recognized Expert on Inclusion</a:t>
            </a:r>
            <a:endParaRPr lang="en-US" sz="2000" dirty="0"/>
          </a:p>
        </p:txBody>
      </p:sp>
      <p:sp>
        <p:nvSpPr>
          <p:cNvPr id="3" name="Title 2">
            <a:extLst>
              <a:ext uri="{FF2B5EF4-FFF2-40B4-BE49-F238E27FC236}">
                <a16:creationId xmlns:a16="http://schemas.microsoft.com/office/drawing/2014/main" id="{B04F0F5C-B67C-1B6C-108D-9BC39EAE29DF}"/>
              </a:ext>
            </a:extLst>
          </p:cNvPr>
          <p:cNvSpPr>
            <a:spLocks noGrp="1"/>
          </p:cNvSpPr>
          <p:nvPr>
            <p:ph type="title"/>
          </p:nvPr>
        </p:nvSpPr>
        <p:spPr/>
        <p:txBody>
          <a:bodyPr>
            <a:noAutofit/>
          </a:bodyPr>
          <a:lstStyle/>
          <a:p>
            <a:r>
              <a:rPr lang="en-US" sz="4000" dirty="0"/>
              <a:t>Diversity, Equity and Inclusion</a:t>
            </a:r>
          </a:p>
        </p:txBody>
      </p:sp>
    </p:spTree>
    <p:extLst>
      <p:ext uri="{BB962C8B-B14F-4D97-AF65-F5344CB8AC3E}">
        <p14:creationId xmlns:p14="http://schemas.microsoft.com/office/powerpoint/2010/main" val="37789786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64D473-8BC5-094A-01A0-08BB0C935CCF}"/>
              </a:ext>
            </a:extLst>
          </p:cNvPr>
          <p:cNvSpPr>
            <a:spLocks noGrp="1"/>
          </p:cNvSpPr>
          <p:nvPr>
            <p:ph idx="1"/>
          </p:nvPr>
        </p:nvSpPr>
        <p:spPr/>
        <p:txBody>
          <a:bodyPr/>
          <a:lstStyle/>
          <a:p>
            <a:r>
              <a:rPr lang="en-US" dirty="0"/>
              <a:t>Creating a diverse and inclusive workforce is an imperative in today’s society</a:t>
            </a:r>
          </a:p>
          <a:p>
            <a:r>
              <a:rPr lang="en-US" dirty="0"/>
              <a:t>Benefits – </a:t>
            </a:r>
          </a:p>
          <a:p>
            <a:pPr lvl="1"/>
            <a:r>
              <a:rPr lang="en-US" dirty="0"/>
              <a:t>Wider talent pool</a:t>
            </a:r>
          </a:p>
          <a:p>
            <a:pPr lvl="1"/>
            <a:r>
              <a:rPr lang="en-US" dirty="0"/>
              <a:t>Plug skills gaps</a:t>
            </a:r>
          </a:p>
          <a:p>
            <a:pPr lvl="1"/>
            <a:r>
              <a:rPr lang="en-US" dirty="0"/>
              <a:t>Addresses long term and disproportionate adverse economic impacts on certain groups</a:t>
            </a:r>
          </a:p>
          <a:p>
            <a:r>
              <a:rPr lang="en-US" dirty="0"/>
              <a:t>Recruitment </a:t>
            </a:r>
          </a:p>
          <a:p>
            <a:r>
              <a:rPr lang="en-US" dirty="0"/>
              <a:t>Retention</a:t>
            </a:r>
          </a:p>
        </p:txBody>
      </p:sp>
      <p:sp>
        <p:nvSpPr>
          <p:cNvPr id="3" name="Title 2">
            <a:extLst>
              <a:ext uri="{FF2B5EF4-FFF2-40B4-BE49-F238E27FC236}">
                <a16:creationId xmlns:a16="http://schemas.microsoft.com/office/drawing/2014/main" id="{B241F49A-7D2C-EECE-B8D2-3D3A7641EFC9}"/>
              </a:ext>
            </a:extLst>
          </p:cNvPr>
          <p:cNvSpPr>
            <a:spLocks noGrp="1"/>
          </p:cNvSpPr>
          <p:nvPr>
            <p:ph type="title"/>
          </p:nvPr>
        </p:nvSpPr>
        <p:spPr/>
        <p:txBody>
          <a:bodyPr>
            <a:noAutofit/>
          </a:bodyPr>
          <a:lstStyle/>
          <a:p>
            <a:r>
              <a:rPr lang="en-US" sz="4000" dirty="0"/>
              <a:t>Diversity, Equity and Inclusion</a:t>
            </a:r>
          </a:p>
        </p:txBody>
      </p:sp>
    </p:spTree>
    <p:extLst>
      <p:ext uri="{BB962C8B-B14F-4D97-AF65-F5344CB8AC3E}">
        <p14:creationId xmlns:p14="http://schemas.microsoft.com/office/powerpoint/2010/main" val="203348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February 2020 – 3.5% unemployment</a:t>
            </a:r>
          </a:p>
          <a:p>
            <a:r>
              <a:rPr lang="en-US" dirty="0"/>
              <a:t>April 2020 – 14.7% unemployment</a:t>
            </a:r>
          </a:p>
          <a:p>
            <a:r>
              <a:rPr lang="en-US" b="1" dirty="0"/>
              <a:t>June 2022 – 3.6% unemployment</a:t>
            </a:r>
          </a:p>
          <a:p>
            <a:r>
              <a:rPr lang="en-US" dirty="0"/>
              <a:t>95% of jobs lost due to pandemic have been replaced…</a:t>
            </a:r>
          </a:p>
          <a:p>
            <a:r>
              <a:rPr lang="en-US" dirty="0"/>
              <a:t>Median salary increases – 3.0 t0 3.4%</a:t>
            </a:r>
          </a:p>
          <a:p>
            <a:r>
              <a:rPr lang="en-US" dirty="0"/>
              <a:t>Inflation rates:</a:t>
            </a:r>
          </a:p>
          <a:p>
            <a:pPr lvl="1"/>
            <a:r>
              <a:rPr lang="en-US" dirty="0"/>
              <a:t>June 2020 – .646%   </a:t>
            </a:r>
          </a:p>
          <a:p>
            <a:pPr lvl="1"/>
            <a:r>
              <a:rPr lang="en-US" dirty="0"/>
              <a:t>June 2021 – 5.391%</a:t>
            </a:r>
          </a:p>
          <a:p>
            <a:pPr lvl="1"/>
            <a:r>
              <a:rPr lang="en-US" dirty="0"/>
              <a:t>June 2022 – 9.060%, highest in over 40-years</a:t>
            </a:r>
          </a:p>
        </p:txBody>
      </p:sp>
      <p:sp>
        <p:nvSpPr>
          <p:cNvPr id="3" name="Title 2"/>
          <p:cNvSpPr>
            <a:spLocks noGrp="1"/>
          </p:cNvSpPr>
          <p:nvPr>
            <p:ph type="title"/>
          </p:nvPr>
        </p:nvSpPr>
        <p:spPr/>
        <p:txBody>
          <a:bodyPr/>
          <a:lstStyle/>
          <a:p>
            <a:r>
              <a:rPr lang="en-US" dirty="0"/>
              <a:t>The numbers…</a:t>
            </a:r>
          </a:p>
        </p:txBody>
      </p:sp>
    </p:spTree>
    <p:extLst>
      <p:ext uri="{BB962C8B-B14F-4D97-AF65-F5344CB8AC3E}">
        <p14:creationId xmlns:p14="http://schemas.microsoft.com/office/powerpoint/2010/main" val="11154589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Provide clear information on the employer’s position with respect to these issues</a:t>
            </a:r>
          </a:p>
          <a:p>
            <a:r>
              <a:rPr lang="en-US" dirty="0"/>
              <a:t>Carefully balance employer/employee interests and consider legitimate operational, security and safety concerns</a:t>
            </a:r>
          </a:p>
          <a:p>
            <a:r>
              <a:rPr lang="en-US" dirty="0"/>
              <a:t>Craft clear and thoughtful policies</a:t>
            </a:r>
          </a:p>
          <a:p>
            <a:pPr lvl="1"/>
            <a:r>
              <a:rPr lang="en-US" dirty="0"/>
              <a:t>Explain purpose</a:t>
            </a:r>
          </a:p>
          <a:p>
            <a:pPr lvl="1"/>
            <a:r>
              <a:rPr lang="en-US" dirty="0"/>
              <a:t>Explain consequences</a:t>
            </a:r>
          </a:p>
          <a:p>
            <a:pPr lvl="1"/>
            <a:r>
              <a:rPr lang="en-US" dirty="0"/>
              <a:t>Craft policies with narrow scope</a:t>
            </a:r>
          </a:p>
        </p:txBody>
      </p:sp>
      <p:sp>
        <p:nvSpPr>
          <p:cNvPr id="3" name="Title 2"/>
          <p:cNvSpPr>
            <a:spLocks noGrp="1"/>
          </p:cNvSpPr>
          <p:nvPr>
            <p:ph type="title"/>
          </p:nvPr>
        </p:nvSpPr>
        <p:spPr/>
        <p:txBody>
          <a:bodyPr/>
          <a:lstStyle/>
          <a:p>
            <a:r>
              <a:rPr lang="en-US" dirty="0"/>
              <a:t>Best Practices</a:t>
            </a:r>
          </a:p>
        </p:txBody>
      </p:sp>
    </p:spTree>
    <p:extLst>
      <p:ext uri="{BB962C8B-B14F-4D97-AF65-F5344CB8AC3E}">
        <p14:creationId xmlns:p14="http://schemas.microsoft.com/office/powerpoint/2010/main" val="39842524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Analyze and avoid legal challenges prior to implementation:</a:t>
            </a:r>
          </a:p>
          <a:p>
            <a:pPr lvl="1"/>
            <a:r>
              <a:rPr lang="en-US" dirty="0"/>
              <a:t>Focus on legitimate operational purposes</a:t>
            </a:r>
          </a:p>
          <a:p>
            <a:pPr lvl="1"/>
            <a:r>
              <a:rPr lang="en-US" dirty="0"/>
              <a:t>Apply policies consistently</a:t>
            </a:r>
          </a:p>
          <a:p>
            <a:pPr lvl="1"/>
            <a:r>
              <a:rPr lang="en-US" dirty="0"/>
              <a:t>Incorporate procedural safeguards</a:t>
            </a:r>
          </a:p>
          <a:p>
            <a:r>
              <a:rPr lang="en-US" dirty="0"/>
              <a:t>Keep up with legal changes and developments</a:t>
            </a:r>
          </a:p>
          <a:p>
            <a:r>
              <a:rPr lang="en-US" dirty="0"/>
              <a:t>Provide notice, attempt employee/union buy-in, consent</a:t>
            </a:r>
          </a:p>
          <a:p>
            <a:r>
              <a:rPr lang="en-US" dirty="0"/>
              <a:t>Training and education</a:t>
            </a:r>
          </a:p>
          <a:p>
            <a:endParaRPr lang="en-US" dirty="0"/>
          </a:p>
          <a:p>
            <a:endParaRPr lang="en-US" dirty="0"/>
          </a:p>
        </p:txBody>
      </p:sp>
      <p:sp>
        <p:nvSpPr>
          <p:cNvPr id="3" name="Title 2"/>
          <p:cNvSpPr>
            <a:spLocks noGrp="1"/>
          </p:cNvSpPr>
          <p:nvPr>
            <p:ph type="title"/>
          </p:nvPr>
        </p:nvSpPr>
        <p:spPr/>
        <p:txBody>
          <a:bodyPr/>
          <a:lstStyle/>
          <a:p>
            <a:r>
              <a:rPr lang="en-US" dirty="0"/>
              <a:t>Best Practices</a:t>
            </a:r>
          </a:p>
        </p:txBody>
      </p:sp>
    </p:spTree>
    <p:extLst>
      <p:ext uri="{BB962C8B-B14F-4D97-AF65-F5344CB8AC3E}">
        <p14:creationId xmlns:p14="http://schemas.microsoft.com/office/powerpoint/2010/main" val="309857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sz="7200" b="1" dirty="0"/>
          </a:p>
          <a:p>
            <a:pPr marL="109728" indent="0" algn="ctr">
              <a:buNone/>
            </a:pPr>
            <a:r>
              <a:rPr lang="en-US" sz="7200" b="1" dirty="0"/>
              <a:t>Questions?</a:t>
            </a:r>
            <a:endParaRPr lang="en-US" sz="7200"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6543342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72698"/>
          </a:xfrm>
        </p:spPr>
        <p:txBody>
          <a:bodyPr>
            <a:normAutofit/>
          </a:bodyPr>
          <a:lstStyle/>
          <a:p>
            <a:r>
              <a:rPr lang="en-US" sz="3600" b="1" dirty="0">
                <a:effectLst/>
              </a:rPr>
              <a:t>Thank you!</a:t>
            </a:r>
          </a:p>
        </p:txBody>
      </p:sp>
      <p:sp>
        <p:nvSpPr>
          <p:cNvPr id="3" name="TextBox 2"/>
          <p:cNvSpPr txBox="1"/>
          <p:nvPr/>
        </p:nvSpPr>
        <p:spPr>
          <a:xfrm>
            <a:off x="2971800" y="1147022"/>
            <a:ext cx="4495800" cy="2308324"/>
          </a:xfrm>
          <a:prstGeom prst="rect">
            <a:avLst/>
          </a:prstGeom>
          <a:noFill/>
        </p:spPr>
        <p:txBody>
          <a:bodyPr wrap="square" rtlCol="0">
            <a:spAutoFit/>
          </a:bodyPr>
          <a:lstStyle/>
          <a:p>
            <a:r>
              <a:rPr lang="en-US" b="1" dirty="0"/>
              <a:t>Carlos S. </a:t>
            </a:r>
            <a:r>
              <a:rPr lang="en-US" b="1" dirty="0" err="1"/>
              <a:t>Arévalo</a:t>
            </a:r>
            <a:r>
              <a:rPr lang="en-US" b="1" dirty="0"/>
              <a:t> </a:t>
            </a:r>
          </a:p>
          <a:p>
            <a:r>
              <a:rPr lang="en-US" dirty="0">
                <a:hlinkClick r:id="rId3"/>
              </a:rPr>
              <a:t>csarevalo@ktjlaw.com</a:t>
            </a:r>
            <a:r>
              <a:rPr lang="en-US" dirty="0"/>
              <a:t> </a:t>
            </a:r>
          </a:p>
          <a:p>
            <a:r>
              <a:rPr lang="en-US" dirty="0"/>
              <a:t>(312) 984-6431</a:t>
            </a:r>
          </a:p>
          <a:p>
            <a:endParaRPr lang="en-US" dirty="0"/>
          </a:p>
          <a:p>
            <a:endParaRPr lang="en-US" dirty="0"/>
          </a:p>
          <a:p>
            <a:r>
              <a:rPr lang="en-US" b="1" dirty="0"/>
              <a:t>Carmen P. Forte, Jr.</a:t>
            </a:r>
          </a:p>
          <a:p>
            <a:r>
              <a:rPr lang="en-US" dirty="0">
                <a:hlinkClick r:id="rId4"/>
              </a:rPr>
              <a:t>cpforte@ktjlaw.com</a:t>
            </a:r>
            <a:endParaRPr lang="en-US" dirty="0"/>
          </a:p>
          <a:p>
            <a:r>
              <a:rPr lang="en-US" dirty="0"/>
              <a:t>(312) 984-6435</a:t>
            </a:r>
          </a:p>
        </p:txBody>
      </p:sp>
      <p:pic>
        <p:nvPicPr>
          <p:cNvPr id="4" name="Picture 3"/>
          <p:cNvPicPr>
            <a:picLocks noChangeAspect="1"/>
          </p:cNvPicPr>
          <p:nvPr/>
        </p:nvPicPr>
        <p:blipFill>
          <a:blip r:embed="rId5"/>
          <a:stretch>
            <a:fillRect/>
          </a:stretch>
        </p:blipFill>
        <p:spPr>
          <a:xfrm>
            <a:off x="1523999" y="3784288"/>
            <a:ext cx="1066802" cy="928841"/>
          </a:xfrm>
          <a:prstGeom prst="rect">
            <a:avLst/>
          </a:prstGeom>
        </p:spPr>
      </p:pic>
      <p:pic>
        <p:nvPicPr>
          <p:cNvPr id="5" name="Picture 4"/>
          <p:cNvPicPr>
            <a:picLocks noChangeAspect="1"/>
          </p:cNvPicPr>
          <p:nvPr/>
        </p:nvPicPr>
        <p:blipFill>
          <a:blip r:embed="rId6"/>
          <a:stretch>
            <a:fillRect/>
          </a:stretch>
        </p:blipFill>
        <p:spPr>
          <a:xfrm>
            <a:off x="1523999" y="1147022"/>
            <a:ext cx="1066801" cy="887569"/>
          </a:xfrm>
          <a:prstGeom prst="rect">
            <a:avLst/>
          </a:prstGeom>
        </p:spPr>
      </p:pic>
      <p:sp>
        <p:nvSpPr>
          <p:cNvPr id="6" name="Rectangle 5"/>
          <p:cNvSpPr/>
          <p:nvPr/>
        </p:nvSpPr>
        <p:spPr>
          <a:xfrm>
            <a:off x="2971800" y="3778776"/>
            <a:ext cx="2895600" cy="928841"/>
          </a:xfrm>
          <a:prstGeom prst="rect">
            <a:avLst/>
          </a:prstGeom>
        </p:spPr>
        <p:txBody>
          <a:bodyPr wrap="square">
            <a:spAutoFit/>
          </a:bodyPr>
          <a:lstStyle/>
          <a:p>
            <a:r>
              <a:rPr lang="en-US" b="1" dirty="0"/>
              <a:t>Jason A. Guisinger </a:t>
            </a:r>
          </a:p>
          <a:p>
            <a:r>
              <a:rPr lang="en-US" dirty="0">
                <a:hlinkClick r:id="rId7"/>
              </a:rPr>
              <a:t>jaguisinger@ktjlaw.com</a:t>
            </a:r>
            <a:r>
              <a:rPr lang="en-US" dirty="0"/>
              <a:t> </a:t>
            </a:r>
          </a:p>
          <a:p>
            <a:r>
              <a:rPr lang="en-US" dirty="0"/>
              <a:t>(312)</a:t>
            </a:r>
            <a:r>
              <a:rPr lang="en-US" u="sng" dirty="0"/>
              <a:t> </a:t>
            </a:r>
            <a:r>
              <a:rPr lang="en-US" dirty="0"/>
              <a:t>984-6462</a:t>
            </a:r>
          </a:p>
        </p:txBody>
      </p:sp>
      <p:pic>
        <p:nvPicPr>
          <p:cNvPr id="9" name="Picture 8">
            <a:extLst>
              <a:ext uri="{FF2B5EF4-FFF2-40B4-BE49-F238E27FC236}">
                <a16:creationId xmlns:a16="http://schemas.microsoft.com/office/drawing/2014/main" id="{F658E551-A356-8112-4760-698B8782822B}"/>
              </a:ext>
            </a:extLst>
          </p:cNvPr>
          <p:cNvPicPr>
            <a:picLocks noChangeAspect="1"/>
          </p:cNvPicPr>
          <p:nvPr/>
        </p:nvPicPr>
        <p:blipFill>
          <a:blip r:embed="rId8"/>
          <a:stretch>
            <a:fillRect/>
          </a:stretch>
        </p:blipFill>
        <p:spPr>
          <a:xfrm>
            <a:off x="1503988" y="2590799"/>
            <a:ext cx="1106822" cy="864547"/>
          </a:xfrm>
          <a:prstGeom prst="rect">
            <a:avLst/>
          </a:prstGeom>
        </p:spPr>
      </p:pic>
      <p:pic>
        <p:nvPicPr>
          <p:cNvPr id="7" name="Picture 6" descr="Logo, company name">
            <a:extLst>
              <a:ext uri="{FF2B5EF4-FFF2-40B4-BE49-F238E27FC236}">
                <a16:creationId xmlns:a16="http://schemas.microsoft.com/office/drawing/2014/main" id="{2240AF66-7276-C062-2718-2F29F89D49A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33562" y="5334000"/>
            <a:ext cx="5476875" cy="1369219"/>
          </a:xfrm>
          <a:prstGeom prst="rect">
            <a:avLst/>
          </a:prstGeom>
        </p:spPr>
      </p:pic>
    </p:spTree>
    <p:extLst>
      <p:ext uri="{BB962C8B-B14F-4D97-AF65-F5344CB8AC3E}">
        <p14:creationId xmlns:p14="http://schemas.microsoft.com/office/powerpoint/2010/main" val="4238164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09728" indent="0">
              <a:buNone/>
            </a:pPr>
            <a:r>
              <a:rPr lang="en-US" sz="2300" dirty="0"/>
              <a:t>According to a recent </a:t>
            </a:r>
            <a:r>
              <a:rPr lang="en-US" sz="2300" i="1" dirty="0"/>
              <a:t>Deloitte</a:t>
            </a:r>
            <a:r>
              <a:rPr lang="en-US" sz="2300" dirty="0"/>
              <a:t> survey focusing on Gen Z and millennial workers:</a:t>
            </a:r>
          </a:p>
          <a:p>
            <a:r>
              <a:rPr lang="en-US" sz="2300" dirty="0"/>
              <a:t>46% of Gen Zs and 45% of millennials feel burned out due to the intensity/demands of their working environments.</a:t>
            </a:r>
          </a:p>
          <a:p>
            <a:r>
              <a:rPr lang="en-US" sz="2300" dirty="0"/>
              <a:t>44% of Gen Zs and 43% of millennials say many people have recently left their organization due to workload pressure.</a:t>
            </a:r>
          </a:p>
          <a:p>
            <a:r>
              <a:rPr lang="en-US" sz="2300" dirty="0"/>
              <a:t>Almost half of Gen Zs (46%) and millennials (47%) live paycheck to paycheck and worry about covering expenses.</a:t>
            </a:r>
          </a:p>
          <a:p>
            <a:r>
              <a:rPr lang="en-US" sz="2300" dirty="0"/>
              <a:t>More than a quarter of Gen Zs (26%) and millennials (31%) worry they may not be able to retire comfortably.</a:t>
            </a:r>
          </a:p>
        </p:txBody>
      </p:sp>
      <p:sp>
        <p:nvSpPr>
          <p:cNvPr id="3" name="Title 2"/>
          <p:cNvSpPr>
            <a:spLocks noGrp="1"/>
          </p:cNvSpPr>
          <p:nvPr>
            <p:ph type="title"/>
          </p:nvPr>
        </p:nvSpPr>
        <p:spPr/>
        <p:txBody>
          <a:bodyPr/>
          <a:lstStyle/>
          <a:p>
            <a:r>
              <a:rPr lang="en-US" dirty="0"/>
              <a:t>The new generations</a:t>
            </a:r>
          </a:p>
        </p:txBody>
      </p:sp>
    </p:spTree>
    <p:extLst>
      <p:ext uri="{BB962C8B-B14F-4D97-AF65-F5344CB8AC3E}">
        <p14:creationId xmlns:p14="http://schemas.microsoft.com/office/powerpoint/2010/main" val="963915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6EDE1E-4CEC-BF46-242C-33560AC8A4D4}"/>
              </a:ext>
            </a:extLst>
          </p:cNvPr>
          <p:cNvSpPr>
            <a:spLocks noGrp="1"/>
          </p:cNvSpPr>
          <p:nvPr>
            <p:ph idx="1"/>
          </p:nvPr>
        </p:nvSpPr>
        <p:spPr/>
        <p:txBody>
          <a:bodyPr>
            <a:normAutofit fontScale="92500" lnSpcReduction="20000"/>
          </a:bodyPr>
          <a:lstStyle/>
          <a:p>
            <a:r>
              <a:rPr lang="en-US" sz="4000" dirty="0"/>
              <a:t>Impacts from the </a:t>
            </a:r>
            <a:r>
              <a:rPr lang="en-US" sz="4000" i="1" dirty="0"/>
              <a:t>Great Resignation</a:t>
            </a:r>
          </a:p>
          <a:p>
            <a:pPr lvl="1"/>
            <a:r>
              <a:rPr lang="en-US" sz="4000" dirty="0"/>
              <a:t>Attracting and retaining talent</a:t>
            </a:r>
          </a:p>
          <a:p>
            <a:pPr lvl="1"/>
            <a:r>
              <a:rPr lang="en-US" sz="4000" dirty="0"/>
              <a:t>Avoiding burnout</a:t>
            </a:r>
          </a:p>
          <a:p>
            <a:pPr lvl="1"/>
            <a:r>
              <a:rPr lang="en-US" sz="4000" dirty="0"/>
              <a:t>Dealing with what some call the </a:t>
            </a:r>
            <a:r>
              <a:rPr lang="en-US" sz="4000" i="1" dirty="0"/>
              <a:t>Great Retirement</a:t>
            </a:r>
          </a:p>
          <a:p>
            <a:pPr lvl="1"/>
            <a:r>
              <a:rPr lang="en-US" sz="4000" dirty="0"/>
              <a:t>Inexperienced managers</a:t>
            </a:r>
          </a:p>
          <a:p>
            <a:pPr lvl="2"/>
            <a:r>
              <a:rPr lang="en-US" sz="3800" dirty="0"/>
              <a:t>Too green</a:t>
            </a:r>
          </a:p>
          <a:p>
            <a:pPr lvl="2"/>
            <a:r>
              <a:rPr lang="en-US" sz="3800" dirty="0"/>
              <a:t>Too busy</a:t>
            </a:r>
          </a:p>
          <a:p>
            <a:pPr lvl="2"/>
            <a:r>
              <a:rPr lang="en-US" sz="3800" dirty="0"/>
              <a:t>Too torn </a:t>
            </a:r>
          </a:p>
          <a:p>
            <a:pPr lvl="1"/>
            <a:endParaRPr lang="en-US" sz="4000" dirty="0"/>
          </a:p>
          <a:p>
            <a:pPr lvl="1"/>
            <a:endParaRPr lang="en-US" dirty="0"/>
          </a:p>
          <a:p>
            <a:pPr marL="109728" indent="0">
              <a:buNone/>
            </a:pPr>
            <a:endParaRPr lang="en-US" dirty="0"/>
          </a:p>
          <a:p>
            <a:endParaRPr lang="en-US" dirty="0"/>
          </a:p>
        </p:txBody>
      </p:sp>
      <p:sp>
        <p:nvSpPr>
          <p:cNvPr id="3" name="Title 2">
            <a:extLst>
              <a:ext uri="{FF2B5EF4-FFF2-40B4-BE49-F238E27FC236}">
                <a16:creationId xmlns:a16="http://schemas.microsoft.com/office/drawing/2014/main" id="{3E35DD76-BEE8-1D6D-A5AD-85939070AEC8}"/>
              </a:ext>
            </a:extLst>
          </p:cNvPr>
          <p:cNvSpPr>
            <a:spLocks noGrp="1"/>
          </p:cNvSpPr>
          <p:nvPr>
            <p:ph type="title"/>
          </p:nvPr>
        </p:nvSpPr>
        <p:spPr/>
        <p:txBody>
          <a:bodyPr/>
          <a:lstStyle/>
          <a:p>
            <a:r>
              <a:rPr lang="en-US" dirty="0"/>
              <a:t>Additional challenges</a:t>
            </a:r>
          </a:p>
        </p:txBody>
      </p:sp>
    </p:spTree>
    <p:extLst>
      <p:ext uri="{BB962C8B-B14F-4D97-AF65-F5344CB8AC3E}">
        <p14:creationId xmlns:p14="http://schemas.microsoft.com/office/powerpoint/2010/main" val="291036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Private sector employees typically receive more opportunities for job advancement because the decision is based on their performance. </a:t>
            </a:r>
          </a:p>
          <a:p>
            <a:r>
              <a:rPr lang="en-US" dirty="0"/>
              <a:t>In terms of payment, private sector employees have more opportunities for pay raises and higher salaries than their public sector counterparts. </a:t>
            </a:r>
          </a:p>
          <a:p>
            <a:r>
              <a:rPr lang="en-US" dirty="0"/>
              <a:t>No income caps</a:t>
            </a:r>
          </a:p>
          <a:p>
            <a:r>
              <a:rPr lang="en-US" dirty="0"/>
              <a:t>Promotions based on work performance, not “steps” or “grades.”</a:t>
            </a:r>
          </a:p>
          <a:p>
            <a:r>
              <a:rPr lang="en-US" dirty="0"/>
              <a:t>The private sector offers greater diversity in job opportunities and more options.</a:t>
            </a:r>
          </a:p>
          <a:p>
            <a:pPr marL="109728" indent="0">
              <a:buNone/>
            </a:pPr>
            <a:r>
              <a:rPr lang="en-US" dirty="0"/>
              <a:t>						*</a:t>
            </a:r>
            <a:r>
              <a:rPr lang="en-US" i="1" dirty="0"/>
              <a:t>indeed.com</a:t>
            </a:r>
            <a:endParaRPr lang="en-US" dirty="0"/>
          </a:p>
          <a:p>
            <a:endParaRPr lang="en-US" dirty="0"/>
          </a:p>
        </p:txBody>
      </p:sp>
      <p:sp>
        <p:nvSpPr>
          <p:cNvPr id="3" name="Title 2"/>
          <p:cNvSpPr>
            <a:spLocks noGrp="1"/>
          </p:cNvSpPr>
          <p:nvPr>
            <p:ph type="title"/>
          </p:nvPr>
        </p:nvSpPr>
        <p:spPr/>
        <p:txBody>
          <a:bodyPr/>
          <a:lstStyle/>
          <a:p>
            <a:r>
              <a:rPr lang="en-US" dirty="0"/>
              <a:t>The private sector*</a:t>
            </a:r>
          </a:p>
        </p:txBody>
      </p:sp>
    </p:spTree>
    <p:extLst>
      <p:ext uri="{BB962C8B-B14F-4D97-AF65-F5344CB8AC3E}">
        <p14:creationId xmlns:p14="http://schemas.microsoft.com/office/powerpoint/2010/main" val="3045563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Public sector typically more stable due to less need to meet market pressures.</a:t>
            </a:r>
          </a:p>
          <a:p>
            <a:r>
              <a:rPr lang="en-US" dirty="0"/>
              <a:t>Job security.</a:t>
            </a:r>
          </a:p>
          <a:p>
            <a:r>
              <a:rPr lang="en-US" dirty="0"/>
              <a:t>Comprehensive benefits packages. These benefits may include health insurance and retirement benefits. This advantage can make it easy for such employees to move amongst different public sector jobs while retaining similar benefits.</a:t>
            </a:r>
          </a:p>
          <a:p>
            <a:r>
              <a:rPr lang="en-US" dirty="0"/>
              <a:t>Serving the community and improving the lives of others.</a:t>
            </a:r>
          </a:p>
          <a:p>
            <a:pPr marL="109728" indent="0">
              <a:buNone/>
            </a:pPr>
            <a:r>
              <a:rPr lang="en-US" i="1" dirty="0"/>
              <a:t>						* indeed.com</a:t>
            </a:r>
          </a:p>
          <a:p>
            <a:pPr lvl="8"/>
            <a:endParaRPr lang="en-US" dirty="0"/>
          </a:p>
        </p:txBody>
      </p:sp>
      <p:sp>
        <p:nvSpPr>
          <p:cNvPr id="3" name="Title 2"/>
          <p:cNvSpPr>
            <a:spLocks noGrp="1"/>
          </p:cNvSpPr>
          <p:nvPr>
            <p:ph type="title"/>
          </p:nvPr>
        </p:nvSpPr>
        <p:spPr/>
        <p:txBody>
          <a:bodyPr/>
          <a:lstStyle/>
          <a:p>
            <a:r>
              <a:rPr lang="en-US" dirty="0"/>
              <a:t>The public sector*</a:t>
            </a:r>
          </a:p>
        </p:txBody>
      </p:sp>
    </p:spTree>
    <p:extLst>
      <p:ext uri="{BB962C8B-B14F-4D97-AF65-F5344CB8AC3E}">
        <p14:creationId xmlns:p14="http://schemas.microsoft.com/office/powerpoint/2010/main" val="188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endParaRPr lang="en-US" sz="6000" b="1" dirty="0"/>
          </a:p>
          <a:p>
            <a:pPr marL="109728" indent="0" algn="ctr">
              <a:buNone/>
            </a:pPr>
            <a:r>
              <a:rPr lang="en-US" sz="6000" b="1" dirty="0"/>
              <a:t>TRANSLATION…</a:t>
            </a: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799211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9230</TotalTime>
  <Words>2820</Words>
  <Application>Microsoft Office PowerPoint</Application>
  <PresentationFormat>On-screen Show (4:3)</PresentationFormat>
  <Paragraphs>450</Paragraphs>
  <Slides>43</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Georgia</vt:lpstr>
      <vt:lpstr>Open Sans</vt:lpstr>
      <vt:lpstr>Verdana</vt:lpstr>
      <vt:lpstr>Wingdings 2</vt:lpstr>
      <vt:lpstr>Wingdings 3</vt:lpstr>
      <vt:lpstr>Concourse</vt:lpstr>
      <vt:lpstr>Post COVID-19 and the Municipal Employer-Employee Relationship </vt:lpstr>
      <vt:lpstr>Overview</vt:lpstr>
      <vt:lpstr>Challenges to Hiring </vt:lpstr>
      <vt:lpstr>The numbers…</vt:lpstr>
      <vt:lpstr>The new generations</vt:lpstr>
      <vt:lpstr>Additional challenges</vt:lpstr>
      <vt:lpstr>The private sector*</vt:lpstr>
      <vt:lpstr>The public sector*</vt:lpstr>
      <vt:lpstr>PowerPoint Presentation</vt:lpstr>
      <vt:lpstr>Expectations in post-pandemic workplace</vt:lpstr>
      <vt:lpstr>Health policies and protocols</vt:lpstr>
      <vt:lpstr>Infectious disease policies</vt:lpstr>
      <vt:lpstr>Infectious disease policies</vt:lpstr>
      <vt:lpstr>Family medical leave act </vt:lpstr>
      <vt:lpstr>FMLA – applicable qualifying reasons for leave</vt:lpstr>
      <vt:lpstr>Serious health condition</vt:lpstr>
      <vt:lpstr>FMLA elements to remember</vt:lpstr>
      <vt:lpstr>ADA and ADAAA 2008 amendments</vt:lpstr>
      <vt:lpstr>ADA and ADAAA 2008 amendments</vt:lpstr>
      <vt:lpstr>ADA and ADAAA 2008 amendments</vt:lpstr>
      <vt:lpstr>ADA and ADAAA – post pandemic</vt:lpstr>
      <vt:lpstr>Long COVID per CDC</vt:lpstr>
      <vt:lpstr>Vaccinations…</vt:lpstr>
      <vt:lpstr>Occupational diseases?</vt:lpstr>
      <vt:lpstr>Don’t forget!  confidentiality is still a thing…</vt:lpstr>
      <vt:lpstr>Collective bargaining agreements</vt:lpstr>
      <vt:lpstr>The remote/hybrid workplace</vt:lpstr>
      <vt:lpstr>An assessment of the remote workplace*</vt:lpstr>
      <vt:lpstr>The remote/hybrid workplace</vt:lpstr>
      <vt:lpstr>Tracking hours worked</vt:lpstr>
      <vt:lpstr>Applicable policies to remote work</vt:lpstr>
      <vt:lpstr>Remote work policies and agreements</vt:lpstr>
      <vt:lpstr>The CBA implication</vt:lpstr>
      <vt:lpstr>Redefining the work week</vt:lpstr>
      <vt:lpstr>Redefining the work week</vt:lpstr>
      <vt:lpstr>Wages</vt:lpstr>
      <vt:lpstr>Diversity, Equity and Inclusion</vt:lpstr>
      <vt:lpstr>Diversity, Equity and Inclusion</vt:lpstr>
      <vt:lpstr>Diversity, Equity and Inclusion</vt:lpstr>
      <vt:lpstr>Best Practices</vt:lpstr>
      <vt:lpstr>Best Practices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Incentives Beyond TIF Districts: Creative Solutions to Promote Development</dc:title>
  <dc:creator>Natasha Hammack</dc:creator>
  <cp:lastModifiedBy>Carmen P. Forte Jr.</cp:lastModifiedBy>
  <cp:revision>175</cp:revision>
  <cp:lastPrinted>2022-09-15T16:08:34Z</cp:lastPrinted>
  <dcterms:created xsi:type="dcterms:W3CDTF">2017-07-26T20:42:47Z</dcterms:created>
  <dcterms:modified xsi:type="dcterms:W3CDTF">2022-10-20T00:13:58Z</dcterms:modified>
</cp:coreProperties>
</file>