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ddc9f216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5ddc9f216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6adf2972f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6adf2972f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ddc9f216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5ddc9f216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ffb6a0590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ffb6a059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87cc0f91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487cc0f9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487cc0f9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2487cc0f9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ffb6a059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ffb6a059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487cc0f9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487cc0f9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5927e50c4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5927e50c4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5927e50c4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5927e50c4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5927e50c4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5927e50c4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927e50c4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5927e50c4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ddc9f21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5ddc9f21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0739E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nir"/>
              <a:buNone/>
              <a:defRPr sz="2800"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ing" type="secHead">
  <p:cSld name="SECTION_HEADER">
    <p:bg>
      <p:bgPr>
        <a:solidFill>
          <a:srgbClr val="FFFFFF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739E"/>
              </a:buClr>
              <a:buSzPts val="3600"/>
              <a:buNone/>
              <a:defRPr sz="3600">
                <a:solidFill>
                  <a:srgbClr val="00739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>
            <a:off x="7700975" y="4124325"/>
            <a:ext cx="1233600" cy="74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NPL Logo Blue.png"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67650" y="4162700"/>
            <a:ext cx="114300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list">
  <p:cSld name="CAPTION_ONLY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idx="1" type="body"/>
          </p:nvPr>
        </p:nvSpPr>
        <p:spPr>
          <a:xfrm>
            <a:off x="249500" y="3614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9500" y="1318725"/>
            <a:ext cx="7132500" cy="26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24" name="Google Shape;24;p5"/>
          <p:cNvCxnSpPr/>
          <p:nvPr/>
        </p:nvCxnSpPr>
        <p:spPr>
          <a:xfrm>
            <a:off x="398100" y="1132125"/>
            <a:ext cx="1306200" cy="123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graph Dark" type="blank">
  <p:cSld name="BLANK">
    <p:bg>
      <p:bgPr>
        <a:solidFill>
          <a:srgbClr val="000000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6"/>
          <p:cNvSpPr txBox="1"/>
          <p:nvPr>
            <p:ph idx="1" type="subTitle"/>
          </p:nvPr>
        </p:nvSpPr>
        <p:spPr>
          <a:xfrm>
            <a:off x="447675" y="4396525"/>
            <a:ext cx="3591000" cy="2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i="1"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graph Light">
  <p:cSld name="BLANK_2">
    <p:bg>
      <p:bgPr>
        <a:solidFill>
          <a:srgbClr val="FFFFFF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447675" y="4396525"/>
            <a:ext cx="3591000" cy="2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i="1" sz="1000">
                <a:solidFill>
                  <a:srgbClr val="99999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descr="NPL Logo Blue.png"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67650" y="4162700"/>
            <a:ext cx="114300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ll Quote">
  <p:cSld name="BLANK_1">
    <p:bg>
      <p:bgPr>
        <a:solidFill>
          <a:srgbClr val="434343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796200" y="933050"/>
            <a:ext cx="6742800" cy="27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subTitle"/>
          </p:nvPr>
        </p:nvSpPr>
        <p:spPr>
          <a:xfrm>
            <a:off x="796200" y="3657650"/>
            <a:ext cx="5100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i="1" sz="14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0739E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833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venir"/>
              <a:buNone/>
              <a:defRPr b="1" sz="36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3266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Avenir"/>
              <a:buChar char="●"/>
              <a:defRPr sz="3000">
                <a:solidFill>
                  <a:srgbClr val="F3F3F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Avenir"/>
              <a:buChar char="○"/>
              <a:defRPr>
                <a:solidFill>
                  <a:srgbClr val="F3F3F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Avenir"/>
              <a:buChar char="■"/>
              <a:defRPr>
                <a:solidFill>
                  <a:srgbClr val="F3F3F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Avenir"/>
              <a:buChar char="●"/>
              <a:defRPr>
                <a:solidFill>
                  <a:srgbClr val="F3F3F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Avenir"/>
              <a:buChar char="○"/>
              <a:defRPr>
                <a:solidFill>
                  <a:srgbClr val="F3F3F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Avenir"/>
              <a:buChar char="■"/>
              <a:defRPr>
                <a:solidFill>
                  <a:srgbClr val="F3F3F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Avenir"/>
              <a:buChar char="●"/>
              <a:defRPr>
                <a:solidFill>
                  <a:srgbClr val="F3F3F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Avenir"/>
              <a:buChar char="○"/>
              <a:defRPr>
                <a:solidFill>
                  <a:srgbClr val="F3F3F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400"/>
              <a:buFont typeface="Avenir"/>
              <a:buChar char="■"/>
              <a:defRPr>
                <a:solidFill>
                  <a:srgbClr val="F3F3F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descr="NPL Logo White.png" id="8" name="Google Shape;8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765500" y="4162013"/>
            <a:ext cx="1143000" cy="6572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ctrTitle"/>
          </p:nvPr>
        </p:nvSpPr>
        <p:spPr>
          <a:xfrm>
            <a:off x="311700" y="623100"/>
            <a:ext cx="8520600" cy="178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8000">
                <a:solidFill>
                  <a:schemeClr val="lt1"/>
                </a:solidFill>
              </a:rPr>
              <a:t>Let’s Talk:</a:t>
            </a:r>
            <a:endParaRPr sz="8000"/>
          </a:p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311700" y="22923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chemeClr val="lt1"/>
                </a:solidFill>
              </a:rPr>
              <a:t>Creating Community Conversations</a:t>
            </a:r>
            <a:endParaRPr sz="4000"/>
          </a:p>
        </p:txBody>
      </p:sp>
      <p:sp>
        <p:nvSpPr>
          <p:cNvPr id="42" name="Google Shape;42;p9"/>
          <p:cNvSpPr txBox="1"/>
          <p:nvPr/>
        </p:nvSpPr>
        <p:spPr>
          <a:xfrm>
            <a:off x="2004300" y="3589725"/>
            <a:ext cx="5135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Presented by Summer Kosuge and Caitlyn Hannon</a:t>
            </a:r>
            <a:endParaRPr sz="17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1396800" y="419200"/>
            <a:ext cx="63504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Evaluate the Discussion Questions</a:t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777075" y="1228525"/>
            <a:ext cx="7696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Want panel discussion to be </a:t>
            </a: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diverse</a:t>
            </a: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and representative of subject matter being covered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Have person/people leading the discussion craft the questions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Encourage people attending to submit questions 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3716"/>
            <a:ext cx="9144001" cy="4474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1540200" y="3673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Planning Challenges</a:t>
            </a:r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791875" y="1087900"/>
            <a:ext cx="7467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Finding speakers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Inflammatory comments from audience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Pushback from </a:t>
            </a: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people</a:t>
            </a: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outside the library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Too political? 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b="47378" l="32109" r="34369" t="26703"/>
          <a:stretch/>
        </p:blipFill>
        <p:spPr>
          <a:xfrm>
            <a:off x="1700762" y="1182400"/>
            <a:ext cx="5618924" cy="2896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447675" y="345675"/>
            <a:ext cx="2682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739E"/>
                </a:solidFill>
                <a:latin typeface="Avenir"/>
                <a:ea typeface="Avenir"/>
                <a:cs typeface="Avenir"/>
                <a:sym typeface="Avenir"/>
              </a:rPr>
              <a:t>CHANGES</a:t>
            </a:r>
            <a:endParaRPr b="1" sz="3000">
              <a:solidFill>
                <a:srgbClr val="00739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228100" y="4596150"/>
            <a:ext cx="2902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Avenir"/>
                <a:ea typeface="Avenir"/>
                <a:cs typeface="Avenir"/>
                <a:sym typeface="Avenir"/>
              </a:rPr>
              <a:t>Northbrook Public Library, All Are Welcome Mural, Artist Bonnie Lecat</a:t>
            </a:r>
            <a:endParaRPr sz="6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/>
        </p:nvSpPr>
        <p:spPr>
          <a:xfrm>
            <a:off x="923850" y="868250"/>
            <a:ext cx="73134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solidFill>
                  <a:srgbClr val="00739E"/>
                </a:solidFill>
                <a:latin typeface="Avenir"/>
                <a:ea typeface="Avenir"/>
                <a:cs typeface="Avenir"/>
                <a:sym typeface="Avenir"/>
              </a:rPr>
              <a:t>Questions</a:t>
            </a:r>
            <a:endParaRPr sz="7500">
              <a:solidFill>
                <a:srgbClr val="00739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1552150" y="2747325"/>
            <a:ext cx="6105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venir"/>
                <a:ea typeface="Avenir"/>
                <a:cs typeface="Avenir"/>
                <a:sym typeface="Avenir"/>
              </a:rPr>
              <a:t>Caitlyn Hannon: channon@northbrook.info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venir"/>
                <a:ea typeface="Avenir"/>
                <a:cs typeface="Avenir"/>
                <a:sym typeface="Avenir"/>
              </a:rPr>
              <a:t>Summer Kosuge: skosuge@northbrook.info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4294967295" type="title"/>
          </p:nvPr>
        </p:nvSpPr>
        <p:spPr>
          <a:xfrm>
            <a:off x="228100" y="97850"/>
            <a:ext cx="852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0739E"/>
                </a:solidFill>
                <a:highlight>
                  <a:schemeClr val="lt1"/>
                </a:highlight>
              </a:rPr>
              <a:t>HOW IT STARTED</a:t>
            </a:r>
            <a:endParaRPr sz="3000">
              <a:solidFill>
                <a:srgbClr val="00739E"/>
              </a:solidFill>
              <a:highlight>
                <a:schemeClr val="lt1"/>
              </a:highlight>
            </a:endParaRPr>
          </a:p>
        </p:txBody>
      </p:sp>
      <p:pic>
        <p:nvPicPr>
          <p:cNvPr id="48" name="Google Shape;48;p10"/>
          <p:cNvPicPr preferRelativeResize="0"/>
          <p:nvPr/>
        </p:nvPicPr>
        <p:blipFill rotWithShape="1">
          <a:blip r:embed="rId3">
            <a:alphaModFix/>
          </a:blip>
          <a:srcRect b="0" l="0" r="0" t="10096"/>
          <a:stretch/>
        </p:blipFill>
        <p:spPr>
          <a:xfrm>
            <a:off x="1558325" y="939650"/>
            <a:ext cx="5932674" cy="35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/>
          <p:nvPr/>
        </p:nvSpPr>
        <p:spPr>
          <a:xfrm>
            <a:off x="228100" y="4596150"/>
            <a:ext cx="2262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Avenir"/>
                <a:ea typeface="Avenir"/>
                <a:cs typeface="Avenir"/>
                <a:sym typeface="Avenir"/>
              </a:rPr>
              <a:t>Associated Press, Photographer Nam Y. Huh, June 6, 2020</a:t>
            </a:r>
            <a:endParaRPr sz="6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idx="4294967295" type="body"/>
          </p:nvPr>
        </p:nvSpPr>
        <p:spPr>
          <a:xfrm>
            <a:off x="635025" y="1011550"/>
            <a:ext cx="7764600" cy="36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</a:rPr>
              <a:t>STEERING WORKGROUP</a:t>
            </a:r>
            <a:endParaRPr b="1"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CHARGE: Oversee the direction, projects, progress, and communication with the staff, community, and various stakeholders.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</a:rPr>
              <a:t>STAFF TRAINING WORKGROUP</a:t>
            </a:r>
            <a:endParaRPr sz="14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CHARGE: Develop and implement staff focused initiatives, training, and learning to ensure a welcoming, diverse, and equitable library.</a:t>
            </a:r>
            <a:endParaRPr sz="16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</a:rPr>
              <a:t>PROGRAMMING WORKGROUP</a:t>
            </a:r>
            <a:endParaRPr sz="14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1"/>
                </a:solidFill>
              </a:rPr>
              <a:t>CHARGE: Develop and implement patron facing programs and initiatives to promote learning around equity, diversity, and inclusion in the community of Northbrook.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55" name="Google Shape;55;p11"/>
          <p:cNvSpPr txBox="1"/>
          <p:nvPr/>
        </p:nvSpPr>
        <p:spPr>
          <a:xfrm>
            <a:off x="311625" y="212650"/>
            <a:ext cx="8563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COMMITTEE STRUCTURE</a:t>
            </a:r>
            <a:endParaRPr b="1" sz="3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3563600" y="478375"/>
            <a:ext cx="19143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Talk</a:t>
            </a:r>
            <a:endParaRPr/>
          </a:p>
        </p:txBody>
      </p:sp>
      <p:sp>
        <p:nvSpPr>
          <p:cNvPr id="61" name="Google Shape;61;p12"/>
          <p:cNvSpPr txBox="1"/>
          <p:nvPr>
            <p:ph idx="4294967295" type="body"/>
          </p:nvPr>
        </p:nvSpPr>
        <p:spPr>
          <a:xfrm>
            <a:off x="249500" y="1318725"/>
            <a:ext cx="8542500" cy="11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Need to address racism by having the hard conversations</a:t>
            </a:r>
            <a:br>
              <a:rPr lang="en"/>
            </a:br>
            <a:endParaRPr/>
          </a:p>
        </p:txBody>
      </p:sp>
      <p:sp>
        <p:nvSpPr>
          <p:cNvPr id="62" name="Google Shape;62;p12"/>
          <p:cNvSpPr/>
          <p:nvPr/>
        </p:nvSpPr>
        <p:spPr>
          <a:xfrm>
            <a:off x="1013800" y="1902525"/>
            <a:ext cx="969600" cy="31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2"/>
          <p:cNvSpPr txBox="1"/>
          <p:nvPr/>
        </p:nvSpPr>
        <p:spPr>
          <a:xfrm>
            <a:off x="1946400" y="1815375"/>
            <a:ext cx="660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Create conversation-based program series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4" name="Google Shape;64;p12"/>
          <p:cNvSpPr txBox="1"/>
          <p:nvPr/>
        </p:nvSpPr>
        <p:spPr>
          <a:xfrm>
            <a:off x="249500" y="2716075"/>
            <a:ext cx="7359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Invite speakers from different backgrounds to discuss pertinent topics related to structural inequality, racism, bias, and other personal experiences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1572600" y="29640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Completed “Let’s Talk” Programs </a:t>
            </a:r>
            <a:endParaRPr/>
          </a:p>
        </p:txBody>
      </p:sp>
      <p:sp>
        <p:nvSpPr>
          <p:cNvPr id="70" name="Google Shape;70;p13"/>
          <p:cNvSpPr txBox="1"/>
          <p:nvPr/>
        </p:nvSpPr>
        <p:spPr>
          <a:xfrm>
            <a:off x="342050" y="1401900"/>
            <a:ext cx="4906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Asian American Experiences in the U.S.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Understanding Gender Identity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Understanding the Border Crisis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Black American Experiences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0850" y="1053900"/>
            <a:ext cx="2913840" cy="378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592050" y="286000"/>
            <a:ext cx="80742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Aspects of Hosting an EDI Panel Discussion</a:t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740075" y="1213725"/>
            <a:ext cx="79263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AutoNum type="arabicPeriod"/>
            </a:pP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Pick the discussion topic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AutoNum type="arabicPeriod"/>
            </a:pP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Create a planning timeline and budget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AutoNum type="arabicPeriod"/>
            </a:pP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Structure the panel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AutoNum type="arabicPeriod"/>
            </a:pP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Evaluate the discussion questions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AutoNum type="arabicPeriod"/>
            </a:pP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Program planning challenges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1572600" y="34520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the Discussion Topic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762275" y="1243325"/>
            <a:ext cx="74895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Largely influenced by requests from our community and timely events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Char char="○"/>
            </a:pP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“Asian American Experiences”- rise in hate crimes against Asian Americans during the pandemic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Char char="○"/>
            </a:pP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“Gender Identity”- feedback from teen patrons requesting more info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991700" y="293400"/>
            <a:ext cx="69642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</a:t>
            </a:r>
            <a:r>
              <a:rPr lang="en"/>
              <a:t> a Planning Timeline and Budget</a:t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703075" y="1169325"/>
            <a:ext cx="77115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Usually takes 4 to 6 months to fully plan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Need to work within library’s newsletter deadline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The further in advance speakers can be booked, the better 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Honorarium for panelists</a:t>
            </a: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1572600" y="38960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 the Panel</a:t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0" y="1198925"/>
            <a:ext cx="43737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Originally decided to have 4 speakers and 1 moderator, but now vary the conversation formats</a:t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Finding speakers:</a:t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Char char="○"/>
            </a:pPr>
            <a:r>
              <a:rPr lang="en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Community recommendations</a:t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Char char="○"/>
            </a:pPr>
            <a:r>
              <a:rPr lang="en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Asking speakers for suggestions</a:t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Char char="○"/>
            </a:pPr>
            <a:r>
              <a:rPr lang="en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Past library program presenters</a:t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Char char="○"/>
            </a:pPr>
            <a:r>
              <a:rPr lang="en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Universities, local organizations</a:t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Char char="○"/>
            </a:pPr>
            <a:r>
              <a:rPr lang="en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Online research</a:t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9750" y="1776175"/>
            <a:ext cx="4448701" cy="16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PL 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