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C964D1-9DD5-495A-BF25-D153B8EC47A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95AA4E-D807-472C-91BA-A173D006FA4F}">
      <dgm:prSet phldrT="[Text]"/>
      <dgm:spPr/>
      <dgm:t>
        <a:bodyPr/>
        <a:lstStyle/>
        <a:p>
          <a:r>
            <a:rPr lang="en-US" dirty="0" smtClean="0"/>
            <a:t>Gross Pay</a:t>
          </a:r>
          <a:endParaRPr lang="en-US" dirty="0"/>
        </a:p>
      </dgm:t>
    </dgm:pt>
    <dgm:pt modelId="{52BB71F1-0081-4074-94F4-1FB7B07D4372}" type="parTrans" cxnId="{6440F473-C9FC-40B9-AE09-93CE4D205C81}">
      <dgm:prSet/>
      <dgm:spPr/>
      <dgm:t>
        <a:bodyPr/>
        <a:lstStyle/>
        <a:p>
          <a:endParaRPr lang="en-US"/>
        </a:p>
      </dgm:t>
    </dgm:pt>
    <dgm:pt modelId="{E81F3162-BC0C-4448-9CE7-1E09230299E9}" type="sibTrans" cxnId="{6440F473-C9FC-40B9-AE09-93CE4D205C81}">
      <dgm:prSet/>
      <dgm:spPr/>
      <dgm:t>
        <a:bodyPr/>
        <a:lstStyle/>
        <a:p>
          <a:endParaRPr lang="en-US"/>
        </a:p>
      </dgm:t>
    </dgm:pt>
    <dgm:pt modelId="{378EA71F-399B-4424-B58A-B8AC46DEBAB4}">
      <dgm:prSet phldrT="[Text]"/>
      <dgm:spPr/>
      <dgm:t>
        <a:bodyPr/>
        <a:lstStyle/>
        <a:p>
          <a:r>
            <a:rPr lang="en-US" dirty="0" smtClean="0"/>
            <a:t>Wage per hour or</a:t>
          </a:r>
          <a:endParaRPr lang="en-US" dirty="0"/>
        </a:p>
      </dgm:t>
    </dgm:pt>
    <dgm:pt modelId="{77468D41-30EA-4762-A9F9-641BD613F3DF}" type="parTrans" cxnId="{6E703145-9234-495E-8094-5CC174E1AE01}">
      <dgm:prSet/>
      <dgm:spPr/>
      <dgm:t>
        <a:bodyPr/>
        <a:lstStyle/>
        <a:p>
          <a:endParaRPr lang="en-US"/>
        </a:p>
      </dgm:t>
    </dgm:pt>
    <dgm:pt modelId="{ED0D5B48-C395-4C9C-B833-CEACFFB27696}" type="sibTrans" cxnId="{6E703145-9234-495E-8094-5CC174E1AE01}">
      <dgm:prSet/>
      <dgm:spPr/>
      <dgm:t>
        <a:bodyPr/>
        <a:lstStyle/>
        <a:p>
          <a:endParaRPr lang="en-US"/>
        </a:p>
      </dgm:t>
    </dgm:pt>
    <dgm:pt modelId="{EE55199E-62AA-42B0-8583-051EAFA88E87}">
      <dgm:prSet phldrT="[Text]"/>
      <dgm:spPr/>
      <dgm:t>
        <a:bodyPr/>
        <a:lstStyle/>
        <a:p>
          <a:r>
            <a:rPr lang="en-US" dirty="0" smtClean="0"/>
            <a:t>Salary</a:t>
          </a:r>
          <a:endParaRPr lang="en-US" dirty="0"/>
        </a:p>
      </dgm:t>
    </dgm:pt>
    <dgm:pt modelId="{D28066ED-ECC7-4121-B9E5-4B4FA84A9144}" type="parTrans" cxnId="{2EC032A9-F5F2-4F04-8CD2-371B2D46C439}">
      <dgm:prSet/>
      <dgm:spPr/>
      <dgm:t>
        <a:bodyPr/>
        <a:lstStyle/>
        <a:p>
          <a:endParaRPr lang="en-US"/>
        </a:p>
      </dgm:t>
    </dgm:pt>
    <dgm:pt modelId="{8D3FDC74-C6C0-4B25-A2DF-2956328ADD80}" type="sibTrans" cxnId="{2EC032A9-F5F2-4F04-8CD2-371B2D46C439}">
      <dgm:prSet/>
      <dgm:spPr/>
      <dgm:t>
        <a:bodyPr/>
        <a:lstStyle/>
        <a:p>
          <a:endParaRPr lang="en-US"/>
        </a:p>
      </dgm:t>
    </dgm:pt>
    <dgm:pt modelId="{558F056B-1502-4EDF-AA0E-46199B600F9B}">
      <dgm:prSet phldrT="[Text]"/>
      <dgm:spPr/>
      <dgm:t>
        <a:bodyPr/>
        <a:lstStyle/>
        <a:p>
          <a:r>
            <a:rPr lang="en-US" dirty="0" smtClean="0"/>
            <a:t>Benefits	/ Requirements</a:t>
          </a:r>
          <a:endParaRPr lang="en-US" dirty="0"/>
        </a:p>
      </dgm:t>
    </dgm:pt>
    <dgm:pt modelId="{0589FC28-21C3-48FB-9DD2-5A971A486F0A}" type="parTrans" cxnId="{8EDC3D85-B1FD-4EEB-973C-B67210E41F95}">
      <dgm:prSet/>
      <dgm:spPr/>
      <dgm:t>
        <a:bodyPr/>
        <a:lstStyle/>
        <a:p>
          <a:endParaRPr lang="en-US"/>
        </a:p>
      </dgm:t>
    </dgm:pt>
    <dgm:pt modelId="{67E5C2E0-6C90-49BD-8921-528C2B932F40}" type="sibTrans" cxnId="{8EDC3D85-B1FD-4EEB-973C-B67210E41F95}">
      <dgm:prSet/>
      <dgm:spPr/>
      <dgm:t>
        <a:bodyPr/>
        <a:lstStyle/>
        <a:p>
          <a:endParaRPr lang="en-US"/>
        </a:p>
      </dgm:t>
    </dgm:pt>
    <dgm:pt modelId="{F21FD109-E2CA-495C-9750-FDECEBF1A3AF}">
      <dgm:prSet phldrT="[Text]"/>
      <dgm:spPr/>
      <dgm:t>
        <a:bodyPr/>
        <a:lstStyle/>
        <a:p>
          <a:r>
            <a:rPr lang="en-US" dirty="0" smtClean="0"/>
            <a:t>Various</a:t>
          </a:r>
          <a:endParaRPr lang="en-US" dirty="0"/>
        </a:p>
      </dgm:t>
    </dgm:pt>
    <dgm:pt modelId="{0582313F-B51A-4D7E-AC1A-C0CC954603D1}" type="parTrans" cxnId="{AE8ABCE0-0F49-4A16-AD74-499E7256157C}">
      <dgm:prSet/>
      <dgm:spPr/>
      <dgm:t>
        <a:bodyPr/>
        <a:lstStyle/>
        <a:p>
          <a:endParaRPr lang="en-US"/>
        </a:p>
      </dgm:t>
    </dgm:pt>
    <dgm:pt modelId="{6B4BC505-5BDA-4728-8F73-398C6B56C1AA}" type="sibTrans" cxnId="{AE8ABCE0-0F49-4A16-AD74-499E7256157C}">
      <dgm:prSet/>
      <dgm:spPr/>
      <dgm:t>
        <a:bodyPr/>
        <a:lstStyle/>
        <a:p>
          <a:endParaRPr lang="en-US"/>
        </a:p>
      </dgm:t>
    </dgm:pt>
    <dgm:pt modelId="{0720CEBE-8523-458A-8A6E-5CA7F1D5F161}">
      <dgm:prSet phldrT="[Text]"/>
      <dgm:spPr/>
      <dgm:t>
        <a:bodyPr/>
        <a:lstStyle/>
        <a:p>
          <a:r>
            <a:rPr lang="en-US" dirty="0" smtClean="0"/>
            <a:t>Net</a:t>
          </a:r>
        </a:p>
        <a:p>
          <a:r>
            <a:rPr lang="en-US" dirty="0" smtClean="0"/>
            <a:t>Pay</a:t>
          </a:r>
          <a:endParaRPr lang="en-US" dirty="0"/>
        </a:p>
      </dgm:t>
    </dgm:pt>
    <dgm:pt modelId="{EB616720-EB74-465B-9D48-8D4256CF60FF}" type="parTrans" cxnId="{29DB091D-C0E2-4BB7-AE04-36C6E5AE5930}">
      <dgm:prSet/>
      <dgm:spPr/>
      <dgm:t>
        <a:bodyPr/>
        <a:lstStyle/>
        <a:p>
          <a:endParaRPr lang="en-US"/>
        </a:p>
      </dgm:t>
    </dgm:pt>
    <dgm:pt modelId="{AEC02E55-1D04-46C8-90E8-644DABDB1483}" type="sibTrans" cxnId="{29DB091D-C0E2-4BB7-AE04-36C6E5AE5930}">
      <dgm:prSet/>
      <dgm:spPr/>
      <dgm:t>
        <a:bodyPr/>
        <a:lstStyle/>
        <a:p>
          <a:endParaRPr lang="en-US"/>
        </a:p>
      </dgm:t>
    </dgm:pt>
    <dgm:pt modelId="{6B160DD2-B50D-4A10-B996-11BE1A5BC41A}">
      <dgm:prSet phldrT="[Text]"/>
      <dgm:spPr/>
      <dgm:t>
        <a:bodyPr/>
        <a:lstStyle/>
        <a:p>
          <a:r>
            <a:rPr lang="en-US" dirty="0" smtClean="0"/>
            <a:t>Take home after benefits are deducted from the gross amount</a:t>
          </a:r>
          <a:endParaRPr lang="en-US" dirty="0"/>
        </a:p>
      </dgm:t>
    </dgm:pt>
    <dgm:pt modelId="{E068B67F-4A0A-4D68-9DB5-1D3E7BF2DF1F}" type="parTrans" cxnId="{79861938-EC31-44FD-A50B-44823E1708E8}">
      <dgm:prSet/>
      <dgm:spPr/>
      <dgm:t>
        <a:bodyPr/>
        <a:lstStyle/>
        <a:p>
          <a:endParaRPr lang="en-US"/>
        </a:p>
      </dgm:t>
    </dgm:pt>
    <dgm:pt modelId="{3AEEA42F-F411-4576-AB6E-7DE6ED67DC75}" type="sibTrans" cxnId="{79861938-EC31-44FD-A50B-44823E1708E8}">
      <dgm:prSet/>
      <dgm:spPr/>
      <dgm:t>
        <a:bodyPr/>
        <a:lstStyle/>
        <a:p>
          <a:endParaRPr lang="en-US"/>
        </a:p>
      </dgm:t>
    </dgm:pt>
    <dgm:pt modelId="{26F861E9-5FEB-431A-B32A-9515FA7EED5B}" type="pres">
      <dgm:prSet presAssocID="{CCC964D1-9DD5-495A-BF25-D153B8EC47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29A14C-98D3-4007-800A-439EA1C4061E}" type="pres">
      <dgm:prSet presAssocID="{8995AA4E-D807-472C-91BA-A173D006FA4F}" presName="linNode" presStyleCnt="0"/>
      <dgm:spPr/>
    </dgm:pt>
    <dgm:pt modelId="{3BF07980-48EC-453D-9C7B-39A538ECB682}" type="pres">
      <dgm:prSet presAssocID="{8995AA4E-D807-472C-91BA-A173D006FA4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11ACB-664B-449C-B2C8-6851B8B159AB}" type="pres">
      <dgm:prSet presAssocID="{8995AA4E-D807-472C-91BA-A173D006FA4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765308-8D6C-447C-80BB-3F9428C390F0}" type="pres">
      <dgm:prSet presAssocID="{E81F3162-BC0C-4448-9CE7-1E09230299E9}" presName="sp" presStyleCnt="0"/>
      <dgm:spPr/>
    </dgm:pt>
    <dgm:pt modelId="{A98B5B1C-BE88-45D3-86C4-C806BCE22F6A}" type="pres">
      <dgm:prSet presAssocID="{558F056B-1502-4EDF-AA0E-46199B600F9B}" presName="linNode" presStyleCnt="0"/>
      <dgm:spPr/>
    </dgm:pt>
    <dgm:pt modelId="{2718FE5F-F10D-49C0-9BCE-77F848FEC8F4}" type="pres">
      <dgm:prSet presAssocID="{558F056B-1502-4EDF-AA0E-46199B600F9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9B0DF-E7FD-4401-BB85-A670344368B5}" type="pres">
      <dgm:prSet presAssocID="{558F056B-1502-4EDF-AA0E-46199B600F9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7BDA03-C4A5-46EE-86E0-5E2FEF9D4BF3}" type="pres">
      <dgm:prSet presAssocID="{67E5C2E0-6C90-49BD-8921-528C2B932F40}" presName="sp" presStyleCnt="0"/>
      <dgm:spPr/>
    </dgm:pt>
    <dgm:pt modelId="{6BA4D9B9-5EC2-4609-8865-8B2B29BDF52F}" type="pres">
      <dgm:prSet presAssocID="{0720CEBE-8523-458A-8A6E-5CA7F1D5F161}" presName="linNode" presStyleCnt="0"/>
      <dgm:spPr/>
    </dgm:pt>
    <dgm:pt modelId="{C06E93C9-64AD-48D8-B7EC-1EE11A496197}" type="pres">
      <dgm:prSet presAssocID="{0720CEBE-8523-458A-8A6E-5CA7F1D5F16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873B45-0DDF-4E53-8CA7-4726A4B53DF0}" type="pres">
      <dgm:prSet presAssocID="{0720CEBE-8523-458A-8A6E-5CA7F1D5F16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C032A9-F5F2-4F04-8CD2-371B2D46C439}" srcId="{8995AA4E-D807-472C-91BA-A173D006FA4F}" destId="{EE55199E-62AA-42B0-8583-051EAFA88E87}" srcOrd="1" destOrd="0" parTransId="{D28066ED-ECC7-4121-B9E5-4B4FA84A9144}" sibTransId="{8D3FDC74-C6C0-4B25-A2DF-2956328ADD80}"/>
    <dgm:cxn modelId="{C6327993-A9DA-45DB-9DCD-EB511A9263EA}" type="presOf" srcId="{F21FD109-E2CA-495C-9750-FDECEBF1A3AF}" destId="{7E09B0DF-E7FD-4401-BB85-A670344368B5}" srcOrd="0" destOrd="0" presId="urn:microsoft.com/office/officeart/2005/8/layout/vList5"/>
    <dgm:cxn modelId="{79861938-EC31-44FD-A50B-44823E1708E8}" srcId="{0720CEBE-8523-458A-8A6E-5CA7F1D5F161}" destId="{6B160DD2-B50D-4A10-B996-11BE1A5BC41A}" srcOrd="0" destOrd="0" parTransId="{E068B67F-4A0A-4D68-9DB5-1D3E7BF2DF1F}" sibTransId="{3AEEA42F-F411-4576-AB6E-7DE6ED67DC75}"/>
    <dgm:cxn modelId="{6440F473-C9FC-40B9-AE09-93CE4D205C81}" srcId="{CCC964D1-9DD5-495A-BF25-D153B8EC47A2}" destId="{8995AA4E-D807-472C-91BA-A173D006FA4F}" srcOrd="0" destOrd="0" parTransId="{52BB71F1-0081-4074-94F4-1FB7B07D4372}" sibTransId="{E81F3162-BC0C-4448-9CE7-1E09230299E9}"/>
    <dgm:cxn modelId="{29DB091D-C0E2-4BB7-AE04-36C6E5AE5930}" srcId="{CCC964D1-9DD5-495A-BF25-D153B8EC47A2}" destId="{0720CEBE-8523-458A-8A6E-5CA7F1D5F161}" srcOrd="2" destOrd="0" parTransId="{EB616720-EB74-465B-9D48-8D4256CF60FF}" sibTransId="{AEC02E55-1D04-46C8-90E8-644DABDB1483}"/>
    <dgm:cxn modelId="{96D287D8-4FF3-4DE2-85E9-125F7663AC19}" type="presOf" srcId="{378EA71F-399B-4424-B58A-B8AC46DEBAB4}" destId="{1AA11ACB-664B-449C-B2C8-6851B8B159AB}" srcOrd="0" destOrd="0" presId="urn:microsoft.com/office/officeart/2005/8/layout/vList5"/>
    <dgm:cxn modelId="{6E703145-9234-495E-8094-5CC174E1AE01}" srcId="{8995AA4E-D807-472C-91BA-A173D006FA4F}" destId="{378EA71F-399B-4424-B58A-B8AC46DEBAB4}" srcOrd="0" destOrd="0" parTransId="{77468D41-30EA-4762-A9F9-641BD613F3DF}" sibTransId="{ED0D5B48-C395-4C9C-B833-CEACFFB27696}"/>
    <dgm:cxn modelId="{AE8ABCE0-0F49-4A16-AD74-499E7256157C}" srcId="{558F056B-1502-4EDF-AA0E-46199B600F9B}" destId="{F21FD109-E2CA-495C-9750-FDECEBF1A3AF}" srcOrd="0" destOrd="0" parTransId="{0582313F-B51A-4D7E-AC1A-C0CC954603D1}" sibTransId="{6B4BC505-5BDA-4728-8F73-398C6B56C1AA}"/>
    <dgm:cxn modelId="{C898112F-C05B-46E1-8B4D-A9475B491A97}" type="presOf" srcId="{0720CEBE-8523-458A-8A6E-5CA7F1D5F161}" destId="{C06E93C9-64AD-48D8-B7EC-1EE11A496197}" srcOrd="0" destOrd="0" presId="urn:microsoft.com/office/officeart/2005/8/layout/vList5"/>
    <dgm:cxn modelId="{8EDC3D85-B1FD-4EEB-973C-B67210E41F95}" srcId="{CCC964D1-9DD5-495A-BF25-D153B8EC47A2}" destId="{558F056B-1502-4EDF-AA0E-46199B600F9B}" srcOrd="1" destOrd="0" parTransId="{0589FC28-21C3-48FB-9DD2-5A971A486F0A}" sibTransId="{67E5C2E0-6C90-49BD-8921-528C2B932F40}"/>
    <dgm:cxn modelId="{6BCDB3C3-DD7D-4FB6-A4E6-33A8D79597A0}" type="presOf" srcId="{558F056B-1502-4EDF-AA0E-46199B600F9B}" destId="{2718FE5F-F10D-49C0-9BCE-77F848FEC8F4}" srcOrd="0" destOrd="0" presId="urn:microsoft.com/office/officeart/2005/8/layout/vList5"/>
    <dgm:cxn modelId="{5E763F5C-F258-407E-8184-83A0F77B163B}" type="presOf" srcId="{6B160DD2-B50D-4A10-B996-11BE1A5BC41A}" destId="{3E873B45-0DDF-4E53-8CA7-4726A4B53DF0}" srcOrd="0" destOrd="0" presId="urn:microsoft.com/office/officeart/2005/8/layout/vList5"/>
    <dgm:cxn modelId="{FF4CFFAC-8522-4837-8539-3B53583DC836}" type="presOf" srcId="{EE55199E-62AA-42B0-8583-051EAFA88E87}" destId="{1AA11ACB-664B-449C-B2C8-6851B8B159AB}" srcOrd="0" destOrd="1" presId="urn:microsoft.com/office/officeart/2005/8/layout/vList5"/>
    <dgm:cxn modelId="{E1C1BB58-B22E-4DF9-B72D-89E0BEEB7C99}" type="presOf" srcId="{8995AA4E-D807-472C-91BA-A173D006FA4F}" destId="{3BF07980-48EC-453D-9C7B-39A538ECB682}" srcOrd="0" destOrd="0" presId="urn:microsoft.com/office/officeart/2005/8/layout/vList5"/>
    <dgm:cxn modelId="{F8F5BD35-7A77-451D-9C0F-2EEC10B003FA}" type="presOf" srcId="{CCC964D1-9DD5-495A-BF25-D153B8EC47A2}" destId="{26F861E9-5FEB-431A-B32A-9515FA7EED5B}" srcOrd="0" destOrd="0" presId="urn:microsoft.com/office/officeart/2005/8/layout/vList5"/>
    <dgm:cxn modelId="{C0B2A2C2-0846-4E82-B483-C1879871C782}" type="presParOf" srcId="{26F861E9-5FEB-431A-B32A-9515FA7EED5B}" destId="{D229A14C-98D3-4007-800A-439EA1C4061E}" srcOrd="0" destOrd="0" presId="urn:microsoft.com/office/officeart/2005/8/layout/vList5"/>
    <dgm:cxn modelId="{6F651831-A440-447E-B2C0-9E4F10E27EAA}" type="presParOf" srcId="{D229A14C-98D3-4007-800A-439EA1C4061E}" destId="{3BF07980-48EC-453D-9C7B-39A538ECB682}" srcOrd="0" destOrd="0" presId="urn:microsoft.com/office/officeart/2005/8/layout/vList5"/>
    <dgm:cxn modelId="{E61A1A42-4B87-49C5-B6E9-3B7EBBBADCB5}" type="presParOf" srcId="{D229A14C-98D3-4007-800A-439EA1C4061E}" destId="{1AA11ACB-664B-449C-B2C8-6851B8B159AB}" srcOrd="1" destOrd="0" presId="urn:microsoft.com/office/officeart/2005/8/layout/vList5"/>
    <dgm:cxn modelId="{3052143F-53BE-4741-904B-CA084A53C4ED}" type="presParOf" srcId="{26F861E9-5FEB-431A-B32A-9515FA7EED5B}" destId="{09765308-8D6C-447C-80BB-3F9428C390F0}" srcOrd="1" destOrd="0" presId="urn:microsoft.com/office/officeart/2005/8/layout/vList5"/>
    <dgm:cxn modelId="{527FA7DC-1650-4838-BF3F-633741432465}" type="presParOf" srcId="{26F861E9-5FEB-431A-B32A-9515FA7EED5B}" destId="{A98B5B1C-BE88-45D3-86C4-C806BCE22F6A}" srcOrd="2" destOrd="0" presId="urn:microsoft.com/office/officeart/2005/8/layout/vList5"/>
    <dgm:cxn modelId="{E3F757AA-86FA-419E-A0E4-064342B79DC2}" type="presParOf" srcId="{A98B5B1C-BE88-45D3-86C4-C806BCE22F6A}" destId="{2718FE5F-F10D-49C0-9BCE-77F848FEC8F4}" srcOrd="0" destOrd="0" presId="urn:microsoft.com/office/officeart/2005/8/layout/vList5"/>
    <dgm:cxn modelId="{A0C928BA-7D96-43B1-886A-932881050703}" type="presParOf" srcId="{A98B5B1C-BE88-45D3-86C4-C806BCE22F6A}" destId="{7E09B0DF-E7FD-4401-BB85-A670344368B5}" srcOrd="1" destOrd="0" presId="urn:microsoft.com/office/officeart/2005/8/layout/vList5"/>
    <dgm:cxn modelId="{6BB49D27-0D58-463C-8E5B-5C9F1C732DF4}" type="presParOf" srcId="{26F861E9-5FEB-431A-B32A-9515FA7EED5B}" destId="{AC7BDA03-C4A5-46EE-86E0-5E2FEF9D4BF3}" srcOrd="3" destOrd="0" presId="urn:microsoft.com/office/officeart/2005/8/layout/vList5"/>
    <dgm:cxn modelId="{72888351-E91D-41FD-B985-DA9414A9E75B}" type="presParOf" srcId="{26F861E9-5FEB-431A-B32A-9515FA7EED5B}" destId="{6BA4D9B9-5EC2-4609-8865-8B2B29BDF52F}" srcOrd="4" destOrd="0" presId="urn:microsoft.com/office/officeart/2005/8/layout/vList5"/>
    <dgm:cxn modelId="{0FF2B84C-73CE-4445-BAB1-32823C7A3E05}" type="presParOf" srcId="{6BA4D9B9-5EC2-4609-8865-8B2B29BDF52F}" destId="{C06E93C9-64AD-48D8-B7EC-1EE11A496197}" srcOrd="0" destOrd="0" presId="urn:microsoft.com/office/officeart/2005/8/layout/vList5"/>
    <dgm:cxn modelId="{7DF3BA1B-93F1-40F8-AD07-22AEFEA42304}" type="presParOf" srcId="{6BA4D9B9-5EC2-4609-8865-8B2B29BDF52F}" destId="{3E873B45-0DDF-4E53-8CA7-4726A4B53DF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C964D1-9DD5-495A-BF25-D153B8EC47A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95AA4E-D807-472C-91BA-A173D006FA4F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Gross Pay</a:t>
          </a:r>
          <a:endParaRPr lang="en-US" dirty="0"/>
        </a:p>
      </dgm:t>
    </dgm:pt>
    <dgm:pt modelId="{52BB71F1-0081-4074-94F4-1FB7B07D4372}" type="parTrans" cxnId="{6440F473-C9FC-40B9-AE09-93CE4D205C81}">
      <dgm:prSet/>
      <dgm:spPr/>
      <dgm:t>
        <a:bodyPr/>
        <a:lstStyle/>
        <a:p>
          <a:endParaRPr lang="en-US"/>
        </a:p>
      </dgm:t>
    </dgm:pt>
    <dgm:pt modelId="{E81F3162-BC0C-4448-9CE7-1E09230299E9}" type="sibTrans" cxnId="{6440F473-C9FC-40B9-AE09-93CE4D205C81}">
      <dgm:prSet/>
      <dgm:spPr/>
      <dgm:t>
        <a:bodyPr/>
        <a:lstStyle/>
        <a:p>
          <a:endParaRPr lang="en-US"/>
        </a:p>
      </dgm:t>
    </dgm:pt>
    <dgm:pt modelId="{378EA71F-399B-4424-B58A-B8AC46DEBAB4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Wage per hour or</a:t>
          </a:r>
          <a:endParaRPr lang="en-US" sz="1500" dirty="0"/>
        </a:p>
      </dgm:t>
    </dgm:pt>
    <dgm:pt modelId="{77468D41-30EA-4762-A9F9-641BD613F3DF}" type="parTrans" cxnId="{6E703145-9234-495E-8094-5CC174E1AE01}">
      <dgm:prSet/>
      <dgm:spPr/>
      <dgm:t>
        <a:bodyPr/>
        <a:lstStyle/>
        <a:p>
          <a:endParaRPr lang="en-US"/>
        </a:p>
      </dgm:t>
    </dgm:pt>
    <dgm:pt modelId="{ED0D5B48-C395-4C9C-B833-CEACFFB27696}" type="sibTrans" cxnId="{6E703145-9234-495E-8094-5CC174E1AE01}">
      <dgm:prSet/>
      <dgm:spPr/>
      <dgm:t>
        <a:bodyPr/>
        <a:lstStyle/>
        <a:p>
          <a:endParaRPr lang="en-US"/>
        </a:p>
      </dgm:t>
    </dgm:pt>
    <dgm:pt modelId="{EE55199E-62AA-42B0-8583-051EAFA88E87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Salary</a:t>
          </a:r>
          <a:endParaRPr lang="en-US" sz="1500" dirty="0"/>
        </a:p>
      </dgm:t>
    </dgm:pt>
    <dgm:pt modelId="{D28066ED-ECC7-4121-B9E5-4B4FA84A9144}" type="parTrans" cxnId="{2EC032A9-F5F2-4F04-8CD2-371B2D46C439}">
      <dgm:prSet/>
      <dgm:spPr/>
      <dgm:t>
        <a:bodyPr/>
        <a:lstStyle/>
        <a:p>
          <a:endParaRPr lang="en-US"/>
        </a:p>
      </dgm:t>
    </dgm:pt>
    <dgm:pt modelId="{8D3FDC74-C6C0-4B25-A2DF-2956328ADD80}" type="sibTrans" cxnId="{2EC032A9-F5F2-4F04-8CD2-371B2D46C439}">
      <dgm:prSet/>
      <dgm:spPr/>
      <dgm:t>
        <a:bodyPr/>
        <a:lstStyle/>
        <a:p>
          <a:endParaRPr lang="en-US"/>
        </a:p>
      </dgm:t>
    </dgm:pt>
    <dgm:pt modelId="{558F056B-1502-4EDF-AA0E-46199B600F9B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Required</a:t>
          </a:r>
        </a:p>
        <a:p>
          <a:r>
            <a:rPr lang="en-US" dirty="0" smtClean="0"/>
            <a:t>Employer Portion</a:t>
          </a:r>
          <a:endParaRPr lang="en-US" dirty="0"/>
        </a:p>
      </dgm:t>
    </dgm:pt>
    <dgm:pt modelId="{0589FC28-21C3-48FB-9DD2-5A971A486F0A}" type="parTrans" cxnId="{8EDC3D85-B1FD-4EEB-973C-B67210E41F95}">
      <dgm:prSet/>
      <dgm:spPr/>
      <dgm:t>
        <a:bodyPr/>
        <a:lstStyle/>
        <a:p>
          <a:endParaRPr lang="en-US"/>
        </a:p>
      </dgm:t>
    </dgm:pt>
    <dgm:pt modelId="{67E5C2E0-6C90-49BD-8921-528C2B932F40}" type="sibTrans" cxnId="{8EDC3D85-B1FD-4EEB-973C-B67210E41F95}">
      <dgm:prSet/>
      <dgm:spPr/>
      <dgm:t>
        <a:bodyPr/>
        <a:lstStyle/>
        <a:p>
          <a:endParaRPr lang="en-US"/>
        </a:p>
      </dgm:t>
    </dgm:pt>
    <dgm:pt modelId="{F21FD109-E2CA-495C-9750-FDECEBF1A3AF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FDIC 7.65 % Currently</a:t>
          </a:r>
          <a:endParaRPr lang="en-US" sz="1500" dirty="0"/>
        </a:p>
      </dgm:t>
    </dgm:pt>
    <dgm:pt modelId="{0582313F-B51A-4D7E-AC1A-C0CC954603D1}" type="parTrans" cxnId="{AE8ABCE0-0F49-4A16-AD74-499E7256157C}">
      <dgm:prSet/>
      <dgm:spPr/>
      <dgm:t>
        <a:bodyPr/>
        <a:lstStyle/>
        <a:p>
          <a:endParaRPr lang="en-US"/>
        </a:p>
      </dgm:t>
    </dgm:pt>
    <dgm:pt modelId="{6B4BC505-5BDA-4728-8F73-398C6B56C1AA}" type="sibTrans" cxnId="{AE8ABCE0-0F49-4A16-AD74-499E7256157C}">
      <dgm:prSet/>
      <dgm:spPr/>
      <dgm:t>
        <a:bodyPr/>
        <a:lstStyle/>
        <a:p>
          <a:endParaRPr lang="en-US"/>
        </a:p>
      </dgm:t>
    </dgm:pt>
    <dgm:pt modelId="{0720CEBE-8523-458A-8A6E-5CA7F1D5F161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Benefits Employer Portion</a:t>
          </a:r>
          <a:endParaRPr lang="en-US" dirty="0"/>
        </a:p>
      </dgm:t>
    </dgm:pt>
    <dgm:pt modelId="{EB616720-EB74-465B-9D48-8D4256CF60FF}" type="parTrans" cxnId="{29DB091D-C0E2-4BB7-AE04-36C6E5AE5930}">
      <dgm:prSet/>
      <dgm:spPr/>
      <dgm:t>
        <a:bodyPr/>
        <a:lstStyle/>
        <a:p>
          <a:endParaRPr lang="en-US"/>
        </a:p>
      </dgm:t>
    </dgm:pt>
    <dgm:pt modelId="{AEC02E55-1D04-46C8-90E8-644DABDB1483}" type="sibTrans" cxnId="{29DB091D-C0E2-4BB7-AE04-36C6E5AE5930}">
      <dgm:prSet/>
      <dgm:spPr/>
      <dgm:t>
        <a:bodyPr/>
        <a:lstStyle/>
        <a:p>
          <a:endParaRPr lang="en-US"/>
        </a:p>
      </dgm:t>
    </dgm:pt>
    <dgm:pt modelId="{6B160DD2-B50D-4A10-B996-11BE1A5BC41A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Retirement</a:t>
          </a:r>
          <a:endParaRPr lang="en-US" sz="1500" dirty="0"/>
        </a:p>
      </dgm:t>
    </dgm:pt>
    <dgm:pt modelId="{E068B67F-4A0A-4D68-9DB5-1D3E7BF2DF1F}" type="parTrans" cxnId="{79861938-EC31-44FD-A50B-44823E1708E8}">
      <dgm:prSet/>
      <dgm:spPr/>
      <dgm:t>
        <a:bodyPr/>
        <a:lstStyle/>
        <a:p>
          <a:endParaRPr lang="en-US"/>
        </a:p>
      </dgm:t>
    </dgm:pt>
    <dgm:pt modelId="{3AEEA42F-F411-4576-AB6E-7DE6ED67DC75}" type="sibTrans" cxnId="{79861938-EC31-44FD-A50B-44823E1708E8}">
      <dgm:prSet/>
      <dgm:spPr/>
      <dgm:t>
        <a:bodyPr/>
        <a:lstStyle/>
        <a:p>
          <a:endParaRPr lang="en-US"/>
        </a:p>
      </dgm:t>
    </dgm:pt>
    <dgm:pt modelId="{B44FAF80-4058-4DC1-AC17-EE1EBC901CCA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Federal Unemployment 6%</a:t>
          </a:r>
          <a:endParaRPr lang="en-US" sz="1500" dirty="0"/>
        </a:p>
      </dgm:t>
    </dgm:pt>
    <dgm:pt modelId="{718BE317-232C-4853-BBCE-8402FF6ECE55}" type="parTrans" cxnId="{B7A76628-57BA-46A1-8842-20DF81911F0C}">
      <dgm:prSet/>
      <dgm:spPr/>
      <dgm:t>
        <a:bodyPr/>
        <a:lstStyle/>
        <a:p>
          <a:endParaRPr lang="en-US"/>
        </a:p>
      </dgm:t>
    </dgm:pt>
    <dgm:pt modelId="{B4CA237B-FE1F-4D3D-96E3-4135BE3C32C5}" type="sibTrans" cxnId="{B7A76628-57BA-46A1-8842-20DF81911F0C}">
      <dgm:prSet/>
      <dgm:spPr/>
      <dgm:t>
        <a:bodyPr/>
        <a:lstStyle/>
        <a:p>
          <a:endParaRPr lang="en-US"/>
        </a:p>
      </dgm:t>
    </dgm:pt>
    <dgm:pt modelId="{D1971C08-DD71-4EEE-9D1C-765185444D71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State Unemployment 3.175%*</a:t>
          </a:r>
          <a:endParaRPr lang="en-US" sz="1500" dirty="0"/>
        </a:p>
      </dgm:t>
    </dgm:pt>
    <dgm:pt modelId="{CBA143BB-1057-49D2-AC6B-A31F7DF444BD}" type="parTrans" cxnId="{C7AB6E8F-90BD-4552-8100-4401F9B9DABB}">
      <dgm:prSet/>
      <dgm:spPr/>
      <dgm:t>
        <a:bodyPr/>
        <a:lstStyle/>
        <a:p>
          <a:endParaRPr lang="en-US"/>
        </a:p>
      </dgm:t>
    </dgm:pt>
    <dgm:pt modelId="{8231B19A-06C0-420E-BB3C-F8D2D66EF86B}" type="sibTrans" cxnId="{C7AB6E8F-90BD-4552-8100-4401F9B9DABB}">
      <dgm:prSet/>
      <dgm:spPr/>
      <dgm:t>
        <a:bodyPr/>
        <a:lstStyle/>
        <a:p>
          <a:endParaRPr lang="en-US"/>
        </a:p>
      </dgm:t>
    </dgm:pt>
    <dgm:pt modelId="{129074DF-6A06-4CB4-8BA3-B77A3DE02D1A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Health</a:t>
          </a:r>
          <a:endParaRPr lang="en-US" sz="1500" dirty="0"/>
        </a:p>
      </dgm:t>
    </dgm:pt>
    <dgm:pt modelId="{5D144560-1D43-49C6-BF4B-F189738E2097}" type="parTrans" cxnId="{0D0682A7-88B9-4685-992B-B6B198DCD1B6}">
      <dgm:prSet/>
      <dgm:spPr/>
      <dgm:t>
        <a:bodyPr/>
        <a:lstStyle/>
        <a:p>
          <a:endParaRPr lang="en-US"/>
        </a:p>
      </dgm:t>
    </dgm:pt>
    <dgm:pt modelId="{18B7780A-6192-49DF-AB99-8750198E6662}" type="sibTrans" cxnId="{0D0682A7-88B9-4685-992B-B6B198DCD1B6}">
      <dgm:prSet/>
      <dgm:spPr/>
      <dgm:t>
        <a:bodyPr/>
        <a:lstStyle/>
        <a:p>
          <a:endParaRPr lang="en-US"/>
        </a:p>
      </dgm:t>
    </dgm:pt>
    <dgm:pt modelId="{737C6829-2C60-4828-8275-6E224E5AB035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Other</a:t>
          </a:r>
          <a:endParaRPr lang="en-US" sz="1500" dirty="0"/>
        </a:p>
      </dgm:t>
    </dgm:pt>
    <dgm:pt modelId="{CFC5362A-4382-462B-8A26-7245DD665BED}" type="parTrans" cxnId="{A79BB720-6715-4134-8148-B9F6F3D658A4}">
      <dgm:prSet/>
      <dgm:spPr/>
      <dgm:t>
        <a:bodyPr/>
        <a:lstStyle/>
        <a:p>
          <a:endParaRPr lang="en-US"/>
        </a:p>
      </dgm:t>
    </dgm:pt>
    <dgm:pt modelId="{0D0DD83D-7560-4DF6-8399-7C9707D07E4C}" type="sibTrans" cxnId="{A79BB720-6715-4134-8148-B9F6F3D658A4}">
      <dgm:prSet/>
      <dgm:spPr/>
      <dgm:t>
        <a:bodyPr/>
        <a:lstStyle/>
        <a:p>
          <a:endParaRPr lang="en-US"/>
        </a:p>
      </dgm:t>
    </dgm:pt>
    <dgm:pt modelId="{B672A179-8A33-43A4-96E9-058CB66BFEAC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Payroll per person</a:t>
          </a:r>
          <a:endParaRPr lang="en-US" dirty="0"/>
        </a:p>
      </dgm:t>
    </dgm:pt>
    <dgm:pt modelId="{3B9323F8-174E-4126-9CC1-F266933218DA}" type="parTrans" cxnId="{0F7C59AB-2D74-4FC2-9278-BDE76CDD7938}">
      <dgm:prSet/>
      <dgm:spPr/>
      <dgm:t>
        <a:bodyPr/>
        <a:lstStyle/>
        <a:p>
          <a:endParaRPr lang="en-US"/>
        </a:p>
      </dgm:t>
    </dgm:pt>
    <dgm:pt modelId="{21A436B0-B0AA-4778-B17A-CC2040CD281E}" type="sibTrans" cxnId="{0F7C59AB-2D74-4FC2-9278-BDE76CDD7938}">
      <dgm:prSet/>
      <dgm:spPr/>
      <dgm:t>
        <a:bodyPr/>
        <a:lstStyle/>
        <a:p>
          <a:endParaRPr lang="en-US"/>
        </a:p>
      </dgm:t>
    </dgm:pt>
    <dgm:pt modelId="{025D511F-32C4-47C9-82A9-18968B98A737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Total of everything above</a:t>
          </a:r>
          <a:endParaRPr lang="en-US" sz="1500" dirty="0"/>
        </a:p>
      </dgm:t>
    </dgm:pt>
    <dgm:pt modelId="{61526336-C5F7-41A9-9D3B-AAD0492DE0B2}" type="parTrans" cxnId="{9584EB45-1A7B-4D8C-884D-04F32D97FC82}">
      <dgm:prSet/>
      <dgm:spPr/>
      <dgm:t>
        <a:bodyPr/>
        <a:lstStyle/>
        <a:p>
          <a:endParaRPr lang="en-US"/>
        </a:p>
      </dgm:t>
    </dgm:pt>
    <dgm:pt modelId="{F41EFC6F-F132-4E23-ABB8-09D67348D177}" type="sibTrans" cxnId="{9584EB45-1A7B-4D8C-884D-04F32D97FC82}">
      <dgm:prSet/>
      <dgm:spPr/>
      <dgm:t>
        <a:bodyPr/>
        <a:lstStyle/>
        <a:p>
          <a:endParaRPr lang="en-US"/>
        </a:p>
      </dgm:t>
    </dgm:pt>
    <dgm:pt modelId="{2ADDC756-248A-4803-9CA7-CC0D62C901F9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500" dirty="0" smtClean="0"/>
            <a:t>Vacation and Sick Days</a:t>
          </a:r>
          <a:endParaRPr lang="en-US" sz="1500" dirty="0"/>
        </a:p>
      </dgm:t>
    </dgm:pt>
    <dgm:pt modelId="{C720E5F4-5EDD-45DF-8958-6ED90ECC4C4B}" type="parTrans" cxnId="{C44C2BD8-8542-471E-95FE-38CA28C3C52B}">
      <dgm:prSet/>
      <dgm:spPr/>
      <dgm:t>
        <a:bodyPr/>
        <a:lstStyle/>
        <a:p>
          <a:endParaRPr lang="en-US"/>
        </a:p>
      </dgm:t>
    </dgm:pt>
    <dgm:pt modelId="{49C42691-BC64-4C04-87EA-E69F9587E2ED}" type="sibTrans" cxnId="{C44C2BD8-8542-471E-95FE-38CA28C3C52B}">
      <dgm:prSet/>
      <dgm:spPr/>
      <dgm:t>
        <a:bodyPr/>
        <a:lstStyle/>
        <a:p>
          <a:endParaRPr lang="en-US"/>
        </a:p>
      </dgm:t>
    </dgm:pt>
    <dgm:pt modelId="{26F861E9-5FEB-431A-B32A-9515FA7EED5B}" type="pres">
      <dgm:prSet presAssocID="{CCC964D1-9DD5-495A-BF25-D153B8EC47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29A14C-98D3-4007-800A-439EA1C4061E}" type="pres">
      <dgm:prSet presAssocID="{8995AA4E-D807-472C-91BA-A173D006FA4F}" presName="linNode" presStyleCnt="0"/>
      <dgm:spPr/>
    </dgm:pt>
    <dgm:pt modelId="{3BF07980-48EC-453D-9C7B-39A538ECB682}" type="pres">
      <dgm:prSet presAssocID="{8995AA4E-D807-472C-91BA-A173D006FA4F}" presName="parentText" presStyleLbl="node1" presStyleIdx="0" presStyleCnt="4" custLinFactNeighborX="-143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11ACB-664B-449C-B2C8-6851B8B159AB}" type="pres">
      <dgm:prSet presAssocID="{8995AA4E-D807-472C-91BA-A173D006FA4F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765308-8D6C-447C-80BB-3F9428C390F0}" type="pres">
      <dgm:prSet presAssocID="{E81F3162-BC0C-4448-9CE7-1E09230299E9}" presName="sp" presStyleCnt="0"/>
      <dgm:spPr/>
    </dgm:pt>
    <dgm:pt modelId="{A98B5B1C-BE88-45D3-86C4-C806BCE22F6A}" type="pres">
      <dgm:prSet presAssocID="{558F056B-1502-4EDF-AA0E-46199B600F9B}" presName="linNode" presStyleCnt="0"/>
      <dgm:spPr/>
    </dgm:pt>
    <dgm:pt modelId="{2718FE5F-F10D-49C0-9BCE-77F848FEC8F4}" type="pres">
      <dgm:prSet presAssocID="{558F056B-1502-4EDF-AA0E-46199B600F9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9B0DF-E7FD-4401-BB85-A670344368B5}" type="pres">
      <dgm:prSet presAssocID="{558F056B-1502-4EDF-AA0E-46199B600F9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7BDA03-C4A5-46EE-86E0-5E2FEF9D4BF3}" type="pres">
      <dgm:prSet presAssocID="{67E5C2E0-6C90-49BD-8921-528C2B932F40}" presName="sp" presStyleCnt="0"/>
      <dgm:spPr/>
    </dgm:pt>
    <dgm:pt modelId="{6BA4D9B9-5EC2-4609-8865-8B2B29BDF52F}" type="pres">
      <dgm:prSet presAssocID="{0720CEBE-8523-458A-8A6E-5CA7F1D5F161}" presName="linNode" presStyleCnt="0"/>
      <dgm:spPr/>
    </dgm:pt>
    <dgm:pt modelId="{C06E93C9-64AD-48D8-B7EC-1EE11A496197}" type="pres">
      <dgm:prSet presAssocID="{0720CEBE-8523-458A-8A6E-5CA7F1D5F16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873B45-0DDF-4E53-8CA7-4726A4B53DF0}" type="pres">
      <dgm:prSet presAssocID="{0720CEBE-8523-458A-8A6E-5CA7F1D5F16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C8E15-B01A-45A6-8C63-E242AADD981B}" type="pres">
      <dgm:prSet presAssocID="{AEC02E55-1D04-46C8-90E8-644DABDB1483}" presName="sp" presStyleCnt="0"/>
      <dgm:spPr/>
    </dgm:pt>
    <dgm:pt modelId="{897E6EB6-8B7A-4CD5-BC30-E533977B7434}" type="pres">
      <dgm:prSet presAssocID="{B672A179-8A33-43A4-96E9-058CB66BFEAC}" presName="linNode" presStyleCnt="0"/>
      <dgm:spPr/>
    </dgm:pt>
    <dgm:pt modelId="{2DAD0DCF-8AEB-46C4-9AD6-FEF3D4AB35FF}" type="pres">
      <dgm:prSet presAssocID="{B672A179-8A33-43A4-96E9-058CB66BFEAC}" presName="parentText" presStyleLbl="node1" presStyleIdx="3" presStyleCnt="4" custLinFactNeighborX="-143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FD5736-C9ED-4F9F-8F3C-71CDF0D214A2}" type="pres">
      <dgm:prSet presAssocID="{B672A179-8A33-43A4-96E9-058CB66BFEAC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33BAB0-CD5E-436A-BC0B-579002EAF046}" type="presOf" srcId="{129074DF-6A06-4CB4-8BA3-B77A3DE02D1A}" destId="{3E873B45-0DDF-4E53-8CA7-4726A4B53DF0}" srcOrd="0" destOrd="1" presId="urn:microsoft.com/office/officeart/2005/8/layout/vList5"/>
    <dgm:cxn modelId="{C7AB6E8F-90BD-4552-8100-4401F9B9DABB}" srcId="{558F056B-1502-4EDF-AA0E-46199B600F9B}" destId="{D1971C08-DD71-4EEE-9D1C-765185444D71}" srcOrd="2" destOrd="0" parTransId="{CBA143BB-1057-49D2-AC6B-A31F7DF444BD}" sibTransId="{8231B19A-06C0-420E-BB3C-F8D2D66EF86B}"/>
    <dgm:cxn modelId="{29DB091D-C0E2-4BB7-AE04-36C6E5AE5930}" srcId="{CCC964D1-9DD5-495A-BF25-D153B8EC47A2}" destId="{0720CEBE-8523-458A-8A6E-5CA7F1D5F161}" srcOrd="2" destOrd="0" parTransId="{EB616720-EB74-465B-9D48-8D4256CF60FF}" sibTransId="{AEC02E55-1D04-46C8-90E8-644DABDB1483}"/>
    <dgm:cxn modelId="{9584EB45-1A7B-4D8C-884D-04F32D97FC82}" srcId="{B672A179-8A33-43A4-96E9-058CB66BFEAC}" destId="{025D511F-32C4-47C9-82A9-18968B98A737}" srcOrd="0" destOrd="0" parTransId="{61526336-C5F7-41A9-9D3B-AAD0492DE0B2}" sibTransId="{F41EFC6F-F132-4E23-ABB8-09D67348D177}"/>
    <dgm:cxn modelId="{8EDC3D85-B1FD-4EEB-973C-B67210E41F95}" srcId="{CCC964D1-9DD5-495A-BF25-D153B8EC47A2}" destId="{558F056B-1502-4EDF-AA0E-46199B600F9B}" srcOrd="1" destOrd="0" parTransId="{0589FC28-21C3-48FB-9DD2-5A971A486F0A}" sibTransId="{67E5C2E0-6C90-49BD-8921-528C2B932F40}"/>
    <dgm:cxn modelId="{1D6F5C6D-C4CA-4BA9-B066-D2E4D4011965}" type="presOf" srcId="{EE55199E-62AA-42B0-8583-051EAFA88E87}" destId="{1AA11ACB-664B-449C-B2C8-6851B8B159AB}" srcOrd="0" destOrd="1" presId="urn:microsoft.com/office/officeart/2005/8/layout/vList5"/>
    <dgm:cxn modelId="{EC5D8CA8-685E-446E-BC46-7DAB9AC4D57F}" type="presOf" srcId="{2ADDC756-248A-4803-9CA7-CC0D62C901F9}" destId="{3E873B45-0DDF-4E53-8CA7-4726A4B53DF0}" srcOrd="0" destOrd="2" presId="urn:microsoft.com/office/officeart/2005/8/layout/vList5"/>
    <dgm:cxn modelId="{0F7C59AB-2D74-4FC2-9278-BDE76CDD7938}" srcId="{CCC964D1-9DD5-495A-BF25-D153B8EC47A2}" destId="{B672A179-8A33-43A4-96E9-058CB66BFEAC}" srcOrd="3" destOrd="0" parTransId="{3B9323F8-174E-4126-9CC1-F266933218DA}" sibTransId="{21A436B0-B0AA-4778-B17A-CC2040CD281E}"/>
    <dgm:cxn modelId="{8B5A4D1C-457B-489D-A977-C2FA7A4DCF6B}" type="presOf" srcId="{0720CEBE-8523-458A-8A6E-5CA7F1D5F161}" destId="{C06E93C9-64AD-48D8-B7EC-1EE11A496197}" srcOrd="0" destOrd="0" presId="urn:microsoft.com/office/officeart/2005/8/layout/vList5"/>
    <dgm:cxn modelId="{31A6F37D-777D-4282-B834-9B20677FF54D}" type="presOf" srcId="{025D511F-32C4-47C9-82A9-18968B98A737}" destId="{5CFD5736-C9ED-4F9F-8F3C-71CDF0D214A2}" srcOrd="0" destOrd="0" presId="urn:microsoft.com/office/officeart/2005/8/layout/vList5"/>
    <dgm:cxn modelId="{FD6E0B97-9A2B-4FB4-ADC7-CCC652ED19A3}" type="presOf" srcId="{CCC964D1-9DD5-495A-BF25-D153B8EC47A2}" destId="{26F861E9-5FEB-431A-B32A-9515FA7EED5B}" srcOrd="0" destOrd="0" presId="urn:microsoft.com/office/officeart/2005/8/layout/vList5"/>
    <dgm:cxn modelId="{6440F473-C9FC-40B9-AE09-93CE4D205C81}" srcId="{CCC964D1-9DD5-495A-BF25-D153B8EC47A2}" destId="{8995AA4E-D807-472C-91BA-A173D006FA4F}" srcOrd="0" destOrd="0" parTransId="{52BB71F1-0081-4074-94F4-1FB7B07D4372}" sibTransId="{E81F3162-BC0C-4448-9CE7-1E09230299E9}"/>
    <dgm:cxn modelId="{0D0682A7-88B9-4685-992B-B6B198DCD1B6}" srcId="{0720CEBE-8523-458A-8A6E-5CA7F1D5F161}" destId="{129074DF-6A06-4CB4-8BA3-B77A3DE02D1A}" srcOrd="1" destOrd="0" parTransId="{5D144560-1D43-49C6-BF4B-F189738E2097}" sibTransId="{18B7780A-6192-49DF-AB99-8750198E6662}"/>
    <dgm:cxn modelId="{45C90BE8-EE97-44DB-9580-8B4CACAE5594}" type="presOf" srcId="{378EA71F-399B-4424-B58A-B8AC46DEBAB4}" destId="{1AA11ACB-664B-449C-B2C8-6851B8B159AB}" srcOrd="0" destOrd="0" presId="urn:microsoft.com/office/officeart/2005/8/layout/vList5"/>
    <dgm:cxn modelId="{74331050-D090-4F42-9E4C-337D86D71A88}" type="presOf" srcId="{558F056B-1502-4EDF-AA0E-46199B600F9B}" destId="{2718FE5F-F10D-49C0-9BCE-77F848FEC8F4}" srcOrd="0" destOrd="0" presId="urn:microsoft.com/office/officeart/2005/8/layout/vList5"/>
    <dgm:cxn modelId="{79861938-EC31-44FD-A50B-44823E1708E8}" srcId="{0720CEBE-8523-458A-8A6E-5CA7F1D5F161}" destId="{6B160DD2-B50D-4A10-B996-11BE1A5BC41A}" srcOrd="0" destOrd="0" parTransId="{E068B67F-4A0A-4D68-9DB5-1D3E7BF2DF1F}" sibTransId="{3AEEA42F-F411-4576-AB6E-7DE6ED67DC75}"/>
    <dgm:cxn modelId="{2EC032A9-F5F2-4F04-8CD2-371B2D46C439}" srcId="{8995AA4E-D807-472C-91BA-A173D006FA4F}" destId="{EE55199E-62AA-42B0-8583-051EAFA88E87}" srcOrd="1" destOrd="0" parTransId="{D28066ED-ECC7-4121-B9E5-4B4FA84A9144}" sibTransId="{8D3FDC74-C6C0-4B25-A2DF-2956328ADD80}"/>
    <dgm:cxn modelId="{863CCA6D-606F-40CA-A139-240FBFE71B1E}" type="presOf" srcId="{6B160DD2-B50D-4A10-B996-11BE1A5BC41A}" destId="{3E873B45-0DDF-4E53-8CA7-4726A4B53DF0}" srcOrd="0" destOrd="0" presId="urn:microsoft.com/office/officeart/2005/8/layout/vList5"/>
    <dgm:cxn modelId="{B7A76628-57BA-46A1-8842-20DF81911F0C}" srcId="{558F056B-1502-4EDF-AA0E-46199B600F9B}" destId="{B44FAF80-4058-4DC1-AC17-EE1EBC901CCA}" srcOrd="1" destOrd="0" parTransId="{718BE317-232C-4853-BBCE-8402FF6ECE55}" sibTransId="{B4CA237B-FE1F-4D3D-96E3-4135BE3C32C5}"/>
    <dgm:cxn modelId="{C44C2BD8-8542-471E-95FE-38CA28C3C52B}" srcId="{0720CEBE-8523-458A-8A6E-5CA7F1D5F161}" destId="{2ADDC756-248A-4803-9CA7-CC0D62C901F9}" srcOrd="2" destOrd="0" parTransId="{C720E5F4-5EDD-45DF-8958-6ED90ECC4C4B}" sibTransId="{49C42691-BC64-4C04-87EA-E69F9587E2ED}"/>
    <dgm:cxn modelId="{423B8301-6F84-4EBE-8C75-79991914035E}" type="presOf" srcId="{B44FAF80-4058-4DC1-AC17-EE1EBC901CCA}" destId="{7E09B0DF-E7FD-4401-BB85-A670344368B5}" srcOrd="0" destOrd="1" presId="urn:microsoft.com/office/officeart/2005/8/layout/vList5"/>
    <dgm:cxn modelId="{A79BB720-6715-4134-8148-B9F6F3D658A4}" srcId="{0720CEBE-8523-458A-8A6E-5CA7F1D5F161}" destId="{737C6829-2C60-4828-8275-6E224E5AB035}" srcOrd="3" destOrd="0" parTransId="{CFC5362A-4382-462B-8A26-7245DD665BED}" sibTransId="{0D0DD83D-7560-4DF6-8399-7C9707D07E4C}"/>
    <dgm:cxn modelId="{6E703145-9234-495E-8094-5CC174E1AE01}" srcId="{8995AA4E-D807-472C-91BA-A173D006FA4F}" destId="{378EA71F-399B-4424-B58A-B8AC46DEBAB4}" srcOrd="0" destOrd="0" parTransId="{77468D41-30EA-4762-A9F9-641BD613F3DF}" sibTransId="{ED0D5B48-C395-4C9C-B833-CEACFFB27696}"/>
    <dgm:cxn modelId="{AE8ABCE0-0F49-4A16-AD74-499E7256157C}" srcId="{558F056B-1502-4EDF-AA0E-46199B600F9B}" destId="{F21FD109-E2CA-495C-9750-FDECEBF1A3AF}" srcOrd="0" destOrd="0" parTransId="{0582313F-B51A-4D7E-AC1A-C0CC954603D1}" sibTransId="{6B4BC505-5BDA-4728-8F73-398C6B56C1AA}"/>
    <dgm:cxn modelId="{6F753132-9580-46BF-8BAF-D1D2EE67D30E}" type="presOf" srcId="{737C6829-2C60-4828-8275-6E224E5AB035}" destId="{3E873B45-0DDF-4E53-8CA7-4726A4B53DF0}" srcOrd="0" destOrd="3" presId="urn:microsoft.com/office/officeart/2005/8/layout/vList5"/>
    <dgm:cxn modelId="{F22A34B1-4DAA-40F6-9C98-493FDB05C741}" type="presOf" srcId="{8995AA4E-D807-472C-91BA-A173D006FA4F}" destId="{3BF07980-48EC-453D-9C7B-39A538ECB682}" srcOrd="0" destOrd="0" presId="urn:microsoft.com/office/officeart/2005/8/layout/vList5"/>
    <dgm:cxn modelId="{F77B1A06-B5BE-41FB-99EC-B1BB3C5D01E8}" type="presOf" srcId="{B672A179-8A33-43A4-96E9-058CB66BFEAC}" destId="{2DAD0DCF-8AEB-46C4-9AD6-FEF3D4AB35FF}" srcOrd="0" destOrd="0" presId="urn:microsoft.com/office/officeart/2005/8/layout/vList5"/>
    <dgm:cxn modelId="{15B3467D-E358-46C0-B4AC-8315B6312E6F}" type="presOf" srcId="{D1971C08-DD71-4EEE-9D1C-765185444D71}" destId="{7E09B0DF-E7FD-4401-BB85-A670344368B5}" srcOrd="0" destOrd="2" presId="urn:microsoft.com/office/officeart/2005/8/layout/vList5"/>
    <dgm:cxn modelId="{5E8232F7-030E-4556-A83B-B6083D3862E8}" type="presOf" srcId="{F21FD109-E2CA-495C-9750-FDECEBF1A3AF}" destId="{7E09B0DF-E7FD-4401-BB85-A670344368B5}" srcOrd="0" destOrd="0" presId="urn:microsoft.com/office/officeart/2005/8/layout/vList5"/>
    <dgm:cxn modelId="{C270B4EF-CACB-4B5B-8591-30400C3153DC}" type="presParOf" srcId="{26F861E9-5FEB-431A-B32A-9515FA7EED5B}" destId="{D229A14C-98D3-4007-800A-439EA1C4061E}" srcOrd="0" destOrd="0" presId="urn:microsoft.com/office/officeart/2005/8/layout/vList5"/>
    <dgm:cxn modelId="{F5DC90E5-B6F2-4374-9249-E7D240686E3A}" type="presParOf" srcId="{D229A14C-98D3-4007-800A-439EA1C4061E}" destId="{3BF07980-48EC-453D-9C7B-39A538ECB682}" srcOrd="0" destOrd="0" presId="urn:microsoft.com/office/officeart/2005/8/layout/vList5"/>
    <dgm:cxn modelId="{974ACE5C-490F-4AC0-AB00-DCFD6FCA6A6F}" type="presParOf" srcId="{D229A14C-98D3-4007-800A-439EA1C4061E}" destId="{1AA11ACB-664B-449C-B2C8-6851B8B159AB}" srcOrd="1" destOrd="0" presId="urn:microsoft.com/office/officeart/2005/8/layout/vList5"/>
    <dgm:cxn modelId="{2830610E-675F-4E46-88E1-79B12C67EB0D}" type="presParOf" srcId="{26F861E9-5FEB-431A-B32A-9515FA7EED5B}" destId="{09765308-8D6C-447C-80BB-3F9428C390F0}" srcOrd="1" destOrd="0" presId="urn:microsoft.com/office/officeart/2005/8/layout/vList5"/>
    <dgm:cxn modelId="{6F396BA8-1B60-4DF3-809C-ADB0A8E1AF84}" type="presParOf" srcId="{26F861E9-5FEB-431A-B32A-9515FA7EED5B}" destId="{A98B5B1C-BE88-45D3-86C4-C806BCE22F6A}" srcOrd="2" destOrd="0" presId="urn:microsoft.com/office/officeart/2005/8/layout/vList5"/>
    <dgm:cxn modelId="{A36535B7-4CE6-4218-B062-9022813CD13F}" type="presParOf" srcId="{A98B5B1C-BE88-45D3-86C4-C806BCE22F6A}" destId="{2718FE5F-F10D-49C0-9BCE-77F848FEC8F4}" srcOrd="0" destOrd="0" presId="urn:microsoft.com/office/officeart/2005/8/layout/vList5"/>
    <dgm:cxn modelId="{C4B71511-0886-4FEE-9E8E-52FD638683CE}" type="presParOf" srcId="{A98B5B1C-BE88-45D3-86C4-C806BCE22F6A}" destId="{7E09B0DF-E7FD-4401-BB85-A670344368B5}" srcOrd="1" destOrd="0" presId="urn:microsoft.com/office/officeart/2005/8/layout/vList5"/>
    <dgm:cxn modelId="{47F0ACD5-401D-4EF8-8759-5BB38C6C3360}" type="presParOf" srcId="{26F861E9-5FEB-431A-B32A-9515FA7EED5B}" destId="{AC7BDA03-C4A5-46EE-86E0-5E2FEF9D4BF3}" srcOrd="3" destOrd="0" presId="urn:microsoft.com/office/officeart/2005/8/layout/vList5"/>
    <dgm:cxn modelId="{CB16CAEB-F1AD-43CF-B822-06ADD8F04596}" type="presParOf" srcId="{26F861E9-5FEB-431A-B32A-9515FA7EED5B}" destId="{6BA4D9B9-5EC2-4609-8865-8B2B29BDF52F}" srcOrd="4" destOrd="0" presId="urn:microsoft.com/office/officeart/2005/8/layout/vList5"/>
    <dgm:cxn modelId="{8C6C7B94-DA43-4B49-BF98-A91DFFFC8E4B}" type="presParOf" srcId="{6BA4D9B9-5EC2-4609-8865-8B2B29BDF52F}" destId="{C06E93C9-64AD-48D8-B7EC-1EE11A496197}" srcOrd="0" destOrd="0" presId="urn:microsoft.com/office/officeart/2005/8/layout/vList5"/>
    <dgm:cxn modelId="{5DE1F45D-60E8-4CC8-B244-A8D7174C1E01}" type="presParOf" srcId="{6BA4D9B9-5EC2-4609-8865-8B2B29BDF52F}" destId="{3E873B45-0DDF-4E53-8CA7-4726A4B53DF0}" srcOrd="1" destOrd="0" presId="urn:microsoft.com/office/officeart/2005/8/layout/vList5"/>
    <dgm:cxn modelId="{8325A254-4169-4A7F-AA3D-06E3AA914A2B}" type="presParOf" srcId="{26F861E9-5FEB-431A-B32A-9515FA7EED5B}" destId="{367C8E15-B01A-45A6-8C63-E242AADD981B}" srcOrd="5" destOrd="0" presId="urn:microsoft.com/office/officeart/2005/8/layout/vList5"/>
    <dgm:cxn modelId="{9226D808-C9FE-49C2-AF0B-4A832FB436B3}" type="presParOf" srcId="{26F861E9-5FEB-431A-B32A-9515FA7EED5B}" destId="{897E6EB6-8B7A-4CD5-BC30-E533977B7434}" srcOrd="6" destOrd="0" presId="urn:microsoft.com/office/officeart/2005/8/layout/vList5"/>
    <dgm:cxn modelId="{8A86DE45-C3D6-47F0-BC11-6FE1970EC9F3}" type="presParOf" srcId="{897E6EB6-8B7A-4CD5-BC30-E533977B7434}" destId="{2DAD0DCF-8AEB-46C4-9AD6-FEF3D4AB35FF}" srcOrd="0" destOrd="0" presId="urn:microsoft.com/office/officeart/2005/8/layout/vList5"/>
    <dgm:cxn modelId="{ABC4B6A7-5CBB-46C2-9B99-4DC7D5CCE6C3}" type="presParOf" srcId="{897E6EB6-8B7A-4CD5-BC30-E533977B7434}" destId="{5CFD5736-C9ED-4F9F-8F3C-71CDF0D214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A11ACB-664B-449C-B2C8-6851B8B159AB}">
      <dsp:nvSpPr>
        <dsp:cNvPr id="0" name=""/>
        <dsp:cNvSpPr/>
      </dsp:nvSpPr>
      <dsp:spPr>
        <a:xfrm rot="5400000">
          <a:off x="3561855" y="-1219228"/>
          <a:ext cx="1166849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Wage per hour or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Salary</a:t>
          </a:r>
          <a:endParaRPr lang="en-US" sz="2300" kern="1200" dirty="0"/>
        </a:p>
      </dsp:txBody>
      <dsp:txXfrm rot="5400000">
        <a:off x="3561855" y="-1219228"/>
        <a:ext cx="1166849" cy="3901440"/>
      </dsp:txXfrm>
    </dsp:sp>
    <dsp:sp modelId="{3BF07980-48EC-453D-9C7B-39A538ECB682}">
      <dsp:nvSpPr>
        <dsp:cNvPr id="0" name=""/>
        <dsp:cNvSpPr/>
      </dsp:nvSpPr>
      <dsp:spPr>
        <a:xfrm>
          <a:off x="0" y="2209"/>
          <a:ext cx="2194560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Gross Pay</a:t>
          </a:r>
          <a:endParaRPr lang="en-US" sz="2400" kern="1200" dirty="0"/>
        </a:p>
      </dsp:txBody>
      <dsp:txXfrm>
        <a:off x="0" y="2209"/>
        <a:ext cx="2194560" cy="1458562"/>
      </dsp:txXfrm>
    </dsp:sp>
    <dsp:sp modelId="{7E09B0DF-E7FD-4401-BB85-A670344368B5}">
      <dsp:nvSpPr>
        <dsp:cNvPr id="0" name=""/>
        <dsp:cNvSpPr/>
      </dsp:nvSpPr>
      <dsp:spPr>
        <a:xfrm rot="5400000">
          <a:off x="3561855" y="312261"/>
          <a:ext cx="1166849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Various</a:t>
          </a:r>
          <a:endParaRPr lang="en-US" sz="2300" kern="1200" dirty="0"/>
        </a:p>
      </dsp:txBody>
      <dsp:txXfrm rot="5400000">
        <a:off x="3561855" y="312261"/>
        <a:ext cx="1166849" cy="3901440"/>
      </dsp:txXfrm>
    </dsp:sp>
    <dsp:sp modelId="{2718FE5F-F10D-49C0-9BCE-77F848FEC8F4}">
      <dsp:nvSpPr>
        <dsp:cNvPr id="0" name=""/>
        <dsp:cNvSpPr/>
      </dsp:nvSpPr>
      <dsp:spPr>
        <a:xfrm>
          <a:off x="0" y="1533700"/>
          <a:ext cx="2194560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Benefits	/ Requirements</a:t>
          </a:r>
          <a:endParaRPr lang="en-US" sz="2400" kern="1200" dirty="0"/>
        </a:p>
      </dsp:txBody>
      <dsp:txXfrm>
        <a:off x="0" y="1533700"/>
        <a:ext cx="2194560" cy="1458562"/>
      </dsp:txXfrm>
    </dsp:sp>
    <dsp:sp modelId="{3E873B45-0DDF-4E53-8CA7-4726A4B53DF0}">
      <dsp:nvSpPr>
        <dsp:cNvPr id="0" name=""/>
        <dsp:cNvSpPr/>
      </dsp:nvSpPr>
      <dsp:spPr>
        <a:xfrm rot="5400000">
          <a:off x="3561855" y="1843751"/>
          <a:ext cx="1166849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Take home after benefits are deducted from the gross amount</a:t>
          </a:r>
          <a:endParaRPr lang="en-US" sz="2300" kern="1200" dirty="0"/>
        </a:p>
      </dsp:txBody>
      <dsp:txXfrm rot="5400000">
        <a:off x="3561855" y="1843751"/>
        <a:ext cx="1166849" cy="3901440"/>
      </dsp:txXfrm>
    </dsp:sp>
    <dsp:sp modelId="{C06E93C9-64AD-48D8-B7EC-1EE11A496197}">
      <dsp:nvSpPr>
        <dsp:cNvPr id="0" name=""/>
        <dsp:cNvSpPr/>
      </dsp:nvSpPr>
      <dsp:spPr>
        <a:xfrm>
          <a:off x="0" y="3065190"/>
          <a:ext cx="2194560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Net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Pay</a:t>
          </a:r>
          <a:endParaRPr lang="en-US" sz="2400" kern="1200" dirty="0"/>
        </a:p>
      </dsp:txBody>
      <dsp:txXfrm>
        <a:off x="0" y="3065190"/>
        <a:ext cx="2194560" cy="14585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A11ACB-664B-449C-B2C8-6851B8B159AB}">
      <dsp:nvSpPr>
        <dsp:cNvPr id="0" name=""/>
        <dsp:cNvSpPr/>
      </dsp:nvSpPr>
      <dsp:spPr>
        <a:xfrm rot="5400000">
          <a:off x="5141675" y="-2022388"/>
          <a:ext cx="1012537" cy="5315712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Wage per hour or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Salary</a:t>
          </a:r>
          <a:endParaRPr lang="en-US" sz="1500" kern="1200" dirty="0"/>
        </a:p>
      </dsp:txBody>
      <dsp:txXfrm rot="5400000">
        <a:off x="5141675" y="-2022388"/>
        <a:ext cx="1012537" cy="5315712"/>
      </dsp:txXfrm>
    </dsp:sp>
    <dsp:sp modelId="{3BF07980-48EC-453D-9C7B-39A538ECB682}">
      <dsp:nvSpPr>
        <dsp:cNvPr id="0" name=""/>
        <dsp:cNvSpPr/>
      </dsp:nvSpPr>
      <dsp:spPr>
        <a:xfrm>
          <a:off x="0" y="720"/>
          <a:ext cx="2990088" cy="1265671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Gross Pay</a:t>
          </a:r>
          <a:endParaRPr lang="en-US" sz="2900" kern="1200" dirty="0"/>
        </a:p>
      </dsp:txBody>
      <dsp:txXfrm>
        <a:off x="0" y="720"/>
        <a:ext cx="2990088" cy="1265671"/>
      </dsp:txXfrm>
    </dsp:sp>
    <dsp:sp modelId="{7E09B0DF-E7FD-4401-BB85-A670344368B5}">
      <dsp:nvSpPr>
        <dsp:cNvPr id="0" name=""/>
        <dsp:cNvSpPr/>
      </dsp:nvSpPr>
      <dsp:spPr>
        <a:xfrm rot="5400000">
          <a:off x="5141675" y="-693433"/>
          <a:ext cx="1012537" cy="5315712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FDIC 7.65 % Currently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Federal Unemployment 6%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State Unemployment 3.175%*</a:t>
          </a:r>
          <a:endParaRPr lang="en-US" sz="1500" kern="1200" dirty="0"/>
        </a:p>
      </dsp:txBody>
      <dsp:txXfrm rot="5400000">
        <a:off x="5141675" y="-693433"/>
        <a:ext cx="1012537" cy="5315712"/>
      </dsp:txXfrm>
    </dsp:sp>
    <dsp:sp modelId="{2718FE5F-F10D-49C0-9BCE-77F848FEC8F4}">
      <dsp:nvSpPr>
        <dsp:cNvPr id="0" name=""/>
        <dsp:cNvSpPr/>
      </dsp:nvSpPr>
      <dsp:spPr>
        <a:xfrm>
          <a:off x="0" y="1331586"/>
          <a:ext cx="2990088" cy="1265671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Required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Employer Portion</a:t>
          </a:r>
          <a:endParaRPr lang="en-US" sz="2900" kern="1200" dirty="0"/>
        </a:p>
      </dsp:txBody>
      <dsp:txXfrm>
        <a:off x="0" y="1331586"/>
        <a:ext cx="2990088" cy="1265671"/>
      </dsp:txXfrm>
    </dsp:sp>
    <dsp:sp modelId="{3E873B45-0DDF-4E53-8CA7-4726A4B53DF0}">
      <dsp:nvSpPr>
        <dsp:cNvPr id="0" name=""/>
        <dsp:cNvSpPr/>
      </dsp:nvSpPr>
      <dsp:spPr>
        <a:xfrm rot="5400000">
          <a:off x="5141675" y="635520"/>
          <a:ext cx="1012537" cy="5315712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Retirement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Health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Vacation and Sick Days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Other</a:t>
          </a:r>
          <a:endParaRPr lang="en-US" sz="1500" kern="1200" dirty="0"/>
        </a:p>
      </dsp:txBody>
      <dsp:txXfrm rot="5400000">
        <a:off x="5141675" y="635520"/>
        <a:ext cx="1012537" cy="5315712"/>
      </dsp:txXfrm>
    </dsp:sp>
    <dsp:sp modelId="{C06E93C9-64AD-48D8-B7EC-1EE11A496197}">
      <dsp:nvSpPr>
        <dsp:cNvPr id="0" name=""/>
        <dsp:cNvSpPr/>
      </dsp:nvSpPr>
      <dsp:spPr>
        <a:xfrm>
          <a:off x="0" y="2660541"/>
          <a:ext cx="2990088" cy="1265671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Benefits Employer Portion</a:t>
          </a:r>
          <a:endParaRPr lang="en-US" sz="2900" kern="1200" dirty="0"/>
        </a:p>
      </dsp:txBody>
      <dsp:txXfrm>
        <a:off x="0" y="2660541"/>
        <a:ext cx="2990088" cy="1265671"/>
      </dsp:txXfrm>
    </dsp:sp>
    <dsp:sp modelId="{5CFD5736-C9ED-4F9F-8F3C-71CDF0D214A2}">
      <dsp:nvSpPr>
        <dsp:cNvPr id="0" name=""/>
        <dsp:cNvSpPr/>
      </dsp:nvSpPr>
      <dsp:spPr>
        <a:xfrm rot="5400000">
          <a:off x="5141675" y="1964475"/>
          <a:ext cx="1012537" cy="5315712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Total of everything above</a:t>
          </a:r>
          <a:endParaRPr lang="en-US" sz="1500" kern="1200" dirty="0"/>
        </a:p>
      </dsp:txBody>
      <dsp:txXfrm rot="5400000">
        <a:off x="5141675" y="1964475"/>
        <a:ext cx="1012537" cy="5315712"/>
      </dsp:txXfrm>
    </dsp:sp>
    <dsp:sp modelId="{2DAD0DCF-8AEB-46C4-9AD6-FEF3D4AB35FF}">
      <dsp:nvSpPr>
        <dsp:cNvPr id="0" name=""/>
        <dsp:cNvSpPr/>
      </dsp:nvSpPr>
      <dsp:spPr>
        <a:xfrm>
          <a:off x="0" y="3987585"/>
          <a:ext cx="2990088" cy="1265671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Payroll per person</a:t>
          </a:r>
          <a:endParaRPr lang="en-US" sz="2900" kern="1200" dirty="0"/>
        </a:p>
      </dsp:txBody>
      <dsp:txXfrm>
        <a:off x="0" y="3987585"/>
        <a:ext cx="2990088" cy="1265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851DF-890C-46C1-80E7-251E0312E716}" type="datetimeFigureOut">
              <a:rPr lang="en-US" smtClean="0"/>
              <a:pPr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DE6A9-A1BF-47BB-85FB-6F6349A27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By the Numbers: </a:t>
            </a:r>
            <a:br>
              <a:rPr lang="en-US" dirty="0" smtClean="0"/>
            </a:br>
            <a:r>
              <a:rPr lang="en-US" dirty="0" smtClean="0"/>
              <a:t>Explaining the Minimum Wage Increase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Ryan A. Franklin</a:t>
            </a:r>
          </a:p>
          <a:p>
            <a:r>
              <a:rPr lang="en-US" sz="2000" dirty="0" smtClean="0"/>
              <a:t>Illinois State Library</a:t>
            </a:r>
          </a:p>
          <a:p>
            <a:endParaRPr lang="en-US" sz="2000" dirty="0" smtClean="0"/>
          </a:p>
          <a:p>
            <a:r>
              <a:rPr lang="en-US" sz="2000" dirty="0" smtClean="0"/>
              <a:t>Michael Baumann</a:t>
            </a:r>
          </a:p>
          <a:p>
            <a:r>
              <a:rPr lang="en-US" sz="2000" dirty="0" smtClean="0"/>
              <a:t>Toulon Public Library</a:t>
            </a:r>
          </a:p>
          <a:p>
            <a:endParaRPr lang="en-US" dirty="0"/>
          </a:p>
        </p:txBody>
      </p:sp>
      <p:pic>
        <p:nvPicPr>
          <p:cNvPr id="6" name="Picture 5" descr="Fight-for-1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 % Increase Across Staff</a:t>
            </a:r>
            <a:endParaRPr lang="en-US" dirty="0"/>
          </a:p>
        </p:txBody>
      </p:sp>
      <p:pic>
        <p:nvPicPr>
          <p:cNvPr id="4" name="Picture 3" descr="Mint 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4572000"/>
            <a:ext cx="606936" cy="628926"/>
          </a:xfrm>
          <a:prstGeom prst="rect">
            <a:avLst/>
          </a:prstGeom>
        </p:spPr>
      </p:pic>
      <p:pic>
        <p:nvPicPr>
          <p:cNvPr id="5" name="Picture 4" descr="Orange Bo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29600" y="3356281"/>
            <a:ext cx="457200" cy="696244"/>
          </a:xfrm>
          <a:prstGeom prst="rect">
            <a:avLst/>
          </a:prstGeom>
        </p:spPr>
      </p:pic>
      <p:pic>
        <p:nvPicPr>
          <p:cNvPr id="6" name="Picture 5" descr="Purple Boo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29600" y="2286000"/>
            <a:ext cx="475885" cy="542383"/>
          </a:xfrm>
          <a:prstGeom prst="rect">
            <a:avLst/>
          </a:prstGeom>
        </p:spPr>
      </p:pic>
      <p:pic>
        <p:nvPicPr>
          <p:cNvPr id="7" name="Picture 6" descr="Red Boo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29600" y="1211086"/>
            <a:ext cx="533400" cy="62872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5867400"/>
            <a:ext cx="3124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C00000"/>
                </a:solidFill>
              </a:rPr>
              <a:t>$77,238.17</a:t>
            </a:r>
            <a:endParaRPr lang="en-US" sz="50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6248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Increase in staffing over 6 years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06603" y="6611779"/>
            <a:ext cx="3137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*Assumes retirement and medical benefits stay constant</a:t>
            </a:r>
            <a:endParaRPr lang="en-US" sz="1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2403" y="1219200"/>
          <a:ext cx="8915399" cy="4561700"/>
        </p:xfrm>
        <a:graphic>
          <a:graphicData uri="http://schemas.openxmlformats.org/drawingml/2006/table">
            <a:tbl>
              <a:tblPr/>
              <a:tblGrid>
                <a:gridCol w="1676397"/>
                <a:gridCol w="838200"/>
                <a:gridCol w="762000"/>
                <a:gridCol w="838200"/>
                <a:gridCol w="762000"/>
                <a:gridCol w="762000"/>
                <a:gridCol w="762000"/>
                <a:gridCol w="838200"/>
                <a:gridCol w="838200"/>
                <a:gridCol w="838202"/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Part Time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$9,752.82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$10,934.78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$11,821.25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$13,003.21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$14,185.17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$15,367.13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$16,549.09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$17,731.05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$7,978.23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426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Full Time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$33,219.99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$35,791.91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$37,720.85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$40,292.77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$42,864.69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$45,436.61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$48,008.53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$50,580.45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$17,360.46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655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Longevity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 (12%)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 (7.5%)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 (9.09%)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 (8.33%)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 (7.69%)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 (7.14%)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 (6.66%)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$12.32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$14.45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$15.65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$16.85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$18.06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$19.26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$40,292.77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$43,687.71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$46,064.16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$49,160.44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$52,255.77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$55,351.31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$58,446.48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$61,539.70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$21,246.93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579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Director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 (12%)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 (7.5%)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 (9.09%)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 (8.33%)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 (7.69%)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 (7.14%)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 (6.66%)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$22.40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$24.08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$26.27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$28.46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$30.65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$32.83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$35.02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$69,612.66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$73,933.48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$79,563.09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$85,190.96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$90,819.21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$96,446.79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$102,070.83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$38,630.78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$12,139.46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$8,626.22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$11,297.81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$11,295.11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$11,295.72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$11,294.66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$11,289.19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$77,238.17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“Standard” Library Budget Breakdowns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70% Staffing</a:t>
            </a:r>
          </a:p>
          <a:p>
            <a:pPr lvl="1"/>
            <a:r>
              <a:rPr lang="en-US" dirty="0" smtClean="0"/>
              <a:t>45% Salary</a:t>
            </a:r>
          </a:p>
          <a:p>
            <a:pPr lvl="1"/>
            <a:r>
              <a:rPr lang="en-US" dirty="0" smtClean="0"/>
              <a:t>25% Benefits</a:t>
            </a:r>
          </a:p>
          <a:p>
            <a:r>
              <a:rPr lang="en-US" dirty="0" smtClean="0"/>
              <a:t>12% Collection</a:t>
            </a:r>
          </a:p>
          <a:p>
            <a:r>
              <a:rPr lang="en-US" dirty="0" smtClean="0"/>
              <a:t>18% Everything 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Example $100,000</a:t>
            </a:r>
          </a:p>
          <a:p>
            <a:pPr lvl="1"/>
            <a:r>
              <a:rPr lang="en-US" dirty="0" smtClean="0"/>
              <a:t>$70,000 Staff</a:t>
            </a:r>
          </a:p>
          <a:p>
            <a:pPr lvl="1"/>
            <a:r>
              <a:rPr lang="en-US" dirty="0" smtClean="0"/>
              <a:t>$12,000 Collection</a:t>
            </a:r>
          </a:p>
          <a:p>
            <a:pPr lvl="1"/>
            <a:r>
              <a:rPr lang="en-US" dirty="0" smtClean="0"/>
              <a:t>$18,000 Everything Else</a:t>
            </a:r>
          </a:p>
          <a:p>
            <a:r>
              <a:rPr lang="en-US" dirty="0" smtClean="0"/>
              <a:t>Example $500,000</a:t>
            </a:r>
          </a:p>
          <a:p>
            <a:pPr lvl="1"/>
            <a:r>
              <a:rPr lang="en-US" dirty="0" smtClean="0"/>
              <a:t>$350,000 Staff</a:t>
            </a:r>
          </a:p>
          <a:p>
            <a:pPr lvl="1"/>
            <a:r>
              <a:rPr lang="en-US" dirty="0" smtClean="0"/>
              <a:t>$60,000 Collection</a:t>
            </a:r>
          </a:p>
          <a:p>
            <a:pPr lvl="1"/>
            <a:r>
              <a:rPr lang="en-US" dirty="0" smtClean="0"/>
              <a:t>$90,000 Everything Else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477000"/>
            <a:ext cx="2377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*% from Standards for Illinois Libraries 3.0</a:t>
            </a:r>
            <a:endParaRPr lang="en-US" sz="1000" dirty="0"/>
          </a:p>
        </p:txBody>
      </p:sp>
      <p:pic>
        <p:nvPicPr>
          <p:cNvPr id="7" name="Picture 6" descr="fight-for-15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267200"/>
            <a:ext cx="22098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Library Budget Increase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524000"/>
            <a:ext cx="800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/>
              <a:t>0-5% per year</a:t>
            </a:r>
            <a:endParaRPr lang="en-US" sz="10000" dirty="0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609600" y="3505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Minimum Wage Increase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4495800"/>
            <a:ext cx="800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smtClean="0"/>
              <a:t>6-12% per year</a:t>
            </a:r>
            <a:endParaRPr lang="en-US" sz="10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Barriers in increasing the Library Budget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676400"/>
            <a:ext cx="7696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PTELL/Tax Caps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Referenda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Elections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Public Outcry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4" name="Picture 3" descr="fight_for_fifteen_f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2438400"/>
            <a:ext cx="274320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Afford the increase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371600"/>
            <a:ext cx="4114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Payoff longstanding debt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Building maintenance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New Structures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Put off big projects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New structures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Department updating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Realign budget percentages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Put of long term maintenance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Lower collection budget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Decrease in programs or program spending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Realign workflow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Decrease staff and/or staff hours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Remove/lower benefits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Add more self service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Decrease service desks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648200" y="1371600"/>
            <a:ext cx="4038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Adjust Hours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Longer hours in winter, shorter in summer (or vice versa)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Permanent change in hours to shorter days, or fewer days open (pushes against current standards or various rules)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Other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Climatic changes in building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Decrease services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Increase or introduce fess for certain services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MASSIVE FUNDRAISING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Portion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629400" y="2057401"/>
            <a:ext cx="2286000" cy="3352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Employee Benefits and Requirements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Federal Tax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State Tax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FDIC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Medical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Retirement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Union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etc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33400" y="1600200"/>
          <a:ext cx="6096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 Portion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6477000"/>
            <a:ext cx="8610600" cy="38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/>
              <a:t>* State unemployment rate various by business type, how long in business, number of employees, etc.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33400" y="1219200"/>
          <a:ext cx="8305800" cy="525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Employee Example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4648200"/>
          <a:ext cx="5181600" cy="1744692"/>
        </p:xfrm>
        <a:graphic>
          <a:graphicData uri="http://schemas.openxmlformats.org/drawingml/2006/table">
            <a:tbl>
              <a:tblPr/>
              <a:tblGrid>
                <a:gridCol w="3729860"/>
                <a:gridCol w="1451740"/>
              </a:tblGrid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Other Added Benefits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Retirement (varies) (EX 10%)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$0.00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8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Health (Varies, Normally flat fee for single another for family) (EX $300 S, $1000Family)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$9,752.82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371600"/>
          <a:ext cx="5181600" cy="1356072"/>
        </p:xfrm>
        <a:graphic>
          <a:graphicData uri="http://schemas.openxmlformats.org/drawingml/2006/table">
            <a:tbl>
              <a:tblPr/>
              <a:tblGrid>
                <a:gridCol w="3729860"/>
                <a:gridCol w="1451740"/>
              </a:tblGrid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Work Schedule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Title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Time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Wage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Hours Worked per week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Weeks in the year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Wage (gross)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$8,580.00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2895600"/>
          <a:ext cx="5181600" cy="1600918"/>
        </p:xfrm>
        <a:graphic>
          <a:graphicData uri="http://schemas.openxmlformats.org/drawingml/2006/table">
            <a:tbl>
              <a:tblPr/>
              <a:tblGrid>
                <a:gridCol w="3729860"/>
                <a:gridCol w="1451740"/>
              </a:tblGrid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Employer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Portions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FICA Rate: 7.65%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$656.37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Fed. Unemployment: 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$514.80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State unemployment 3.175%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Employer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$1,172.82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60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4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 funds from Library budget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$9,752.82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1" descr="Red Boo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2177" y="2514600"/>
            <a:ext cx="3361823" cy="39626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Staff Example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5105400"/>
          <a:ext cx="8153401" cy="1404085"/>
        </p:xfrm>
        <a:graphic>
          <a:graphicData uri="http://schemas.openxmlformats.org/drawingml/2006/table">
            <a:tbl>
              <a:tblPr/>
              <a:tblGrid>
                <a:gridCol w="2286000"/>
                <a:gridCol w="1073838"/>
                <a:gridCol w="297762"/>
                <a:gridCol w="1193890"/>
                <a:gridCol w="695139"/>
                <a:gridCol w="1100637"/>
                <a:gridCol w="363134"/>
                <a:gridCol w="1143001"/>
              </a:tblGrid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Other Added Benefits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Retirement (varies) (EX 10%)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$0.00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$1,716.00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$2,288.00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$4,160.00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7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Health (Varies, Normally flat fee for single another for family) (EX $300 S, $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1000Family a month)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12,000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$12,000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12,000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$9,752.82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$33,219.99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$40,292.77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$63,440.05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2286000"/>
          <a:ext cx="8153401" cy="1239233"/>
        </p:xfrm>
        <a:graphic>
          <a:graphicData uri="http://schemas.openxmlformats.org/drawingml/2006/table">
            <a:tbl>
              <a:tblPr/>
              <a:tblGrid>
                <a:gridCol w="2418504"/>
                <a:gridCol w="941334"/>
                <a:gridCol w="695139"/>
                <a:gridCol w="796513"/>
                <a:gridCol w="695139"/>
                <a:gridCol w="1100637"/>
                <a:gridCol w="695139"/>
                <a:gridCol w="810996"/>
              </a:tblGrid>
              <a:tr h="369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Work Schedule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923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Title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Time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Full Time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Longevity/Level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Director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Wage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Hours Worked per week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Weeks in the year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Wage (gross)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$8,580.00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$17,160.00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$22,880.00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$41,600.00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657600"/>
          <a:ext cx="8153401" cy="1325639"/>
        </p:xfrm>
        <a:graphic>
          <a:graphicData uri="http://schemas.openxmlformats.org/drawingml/2006/table">
            <a:tbl>
              <a:tblPr/>
              <a:tblGrid>
                <a:gridCol w="2418504"/>
                <a:gridCol w="941334"/>
                <a:gridCol w="695139"/>
                <a:gridCol w="796513"/>
                <a:gridCol w="695139"/>
                <a:gridCol w="1100637"/>
                <a:gridCol w="695139"/>
                <a:gridCol w="810996"/>
              </a:tblGrid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Employer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Portions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FICA Rate: 7.65%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$656.37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$1,312.74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$1,750.32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$3,182.40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Fed. Unemployment: 6%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$514.80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$1,029.60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$1,372.80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$2,496.00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State unemployment 3.175%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Employer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Portion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$1,172.82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$2,343.99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$3,124.77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$5,680.05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591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 funds from Library budget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$9,752.82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$19,503.99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$26,004.77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$47,280.05</a:t>
                      </a:r>
                    </a:p>
                  </a:txBody>
                  <a:tcPr marL="6497" marR="6497" marT="64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7" descr="Mint 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2400" y="1295400"/>
            <a:ext cx="914399" cy="947530"/>
          </a:xfrm>
          <a:prstGeom prst="rect">
            <a:avLst/>
          </a:prstGeom>
        </p:spPr>
      </p:pic>
      <p:pic>
        <p:nvPicPr>
          <p:cNvPr id="10" name="Picture 9" descr="Orange Bo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1291919"/>
            <a:ext cx="609600" cy="928325"/>
          </a:xfrm>
          <a:prstGeom prst="rect">
            <a:avLst/>
          </a:prstGeom>
        </p:spPr>
      </p:pic>
      <p:pic>
        <p:nvPicPr>
          <p:cNvPr id="11" name="Picture 10" descr="Purple Boo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8200" y="1263457"/>
            <a:ext cx="838200" cy="955327"/>
          </a:xfrm>
          <a:prstGeom prst="rect">
            <a:avLst/>
          </a:prstGeom>
        </p:spPr>
      </p:pic>
      <p:pic>
        <p:nvPicPr>
          <p:cNvPr id="12" name="Picture 11" descr="Red Boo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24200" y="1143000"/>
            <a:ext cx="914400" cy="10778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$15 per hour by 2025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6858000" y="2597868"/>
          <a:ext cx="2133600" cy="3990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222"/>
                <a:gridCol w="632178"/>
                <a:gridCol w="711200"/>
              </a:tblGrid>
              <a:tr h="3637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%  ^</a:t>
                      </a:r>
                    </a:p>
                  </a:txBody>
                  <a:tcPr/>
                </a:tc>
              </a:tr>
              <a:tr h="5082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January</a:t>
                      </a:r>
                      <a:r>
                        <a:rPr lang="en-US" sz="1400" baseline="0" dirty="0" smtClean="0"/>
                        <a:t> 1, 2020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$9.25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12%</a:t>
                      </a:r>
                      <a:endParaRPr lang="en-US" sz="1400" dirty="0"/>
                    </a:p>
                  </a:txBody>
                  <a:tcPr/>
                </a:tc>
              </a:tr>
              <a:tr h="508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July</a:t>
                      </a:r>
                      <a:r>
                        <a:rPr lang="en-US" sz="1400" baseline="0" dirty="0" smtClean="0"/>
                        <a:t> 1, 2020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7.50%</a:t>
                      </a:r>
                      <a:endParaRPr lang="en-US" sz="1400" dirty="0"/>
                    </a:p>
                  </a:txBody>
                  <a:tcPr/>
                </a:tc>
              </a:tr>
              <a:tr h="508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January</a:t>
                      </a:r>
                      <a:r>
                        <a:rPr lang="en-US" sz="1400" baseline="0" dirty="0" smtClean="0"/>
                        <a:t> 1, 2021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9.09%</a:t>
                      </a:r>
                      <a:endParaRPr lang="en-US" sz="1400" dirty="0"/>
                    </a:p>
                  </a:txBody>
                  <a:tcPr/>
                </a:tc>
              </a:tr>
              <a:tr h="508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January</a:t>
                      </a:r>
                      <a:r>
                        <a:rPr lang="en-US" sz="1400" baseline="0" dirty="0" smtClean="0"/>
                        <a:t> 1, 2022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8.33%</a:t>
                      </a:r>
                      <a:endParaRPr lang="en-US" sz="1400" dirty="0"/>
                    </a:p>
                  </a:txBody>
                  <a:tcPr/>
                </a:tc>
              </a:tr>
              <a:tr h="508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January</a:t>
                      </a:r>
                      <a:r>
                        <a:rPr lang="en-US" sz="1400" baseline="0" dirty="0" smtClean="0"/>
                        <a:t> 1, 2023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7.69%</a:t>
                      </a:r>
                      <a:endParaRPr lang="en-US" sz="1400" dirty="0"/>
                    </a:p>
                  </a:txBody>
                  <a:tcPr/>
                </a:tc>
              </a:tr>
              <a:tr h="508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January</a:t>
                      </a:r>
                      <a:r>
                        <a:rPr lang="en-US" sz="1400" baseline="0" dirty="0" smtClean="0"/>
                        <a:t> 1, 2024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7.14%</a:t>
                      </a:r>
                      <a:endParaRPr lang="en-US" sz="1400" dirty="0"/>
                    </a:p>
                  </a:txBody>
                  <a:tcPr/>
                </a:tc>
              </a:tr>
              <a:tr h="508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January</a:t>
                      </a:r>
                      <a:r>
                        <a:rPr lang="en-US" sz="1400" baseline="0" dirty="0" smtClean="0"/>
                        <a:t> 1, 2025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6.66%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295400"/>
            <a:ext cx="8001000" cy="114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Lifting Up American Working Families Act</a:t>
            </a:r>
          </a:p>
          <a:p>
            <a:pPr lvl="1"/>
            <a:r>
              <a:rPr lang="en-US" dirty="0" smtClean="0"/>
              <a:t>Signed by Governor </a:t>
            </a:r>
            <a:r>
              <a:rPr lang="en-US" dirty="0" err="1" smtClean="0"/>
              <a:t>Pritzker</a:t>
            </a:r>
            <a:r>
              <a:rPr lang="en-US" dirty="0" smtClean="0"/>
              <a:t> 2.19.19</a:t>
            </a:r>
          </a:p>
          <a:p>
            <a:pPr lvl="2"/>
            <a:r>
              <a:rPr lang="en-US" dirty="0" smtClean="0"/>
              <a:t>SB-0001</a:t>
            </a:r>
          </a:p>
          <a:p>
            <a:pPr lvl="2"/>
            <a:r>
              <a:rPr lang="en-US" dirty="0" smtClean="0"/>
              <a:t>PA 101-0001</a:t>
            </a:r>
            <a:endParaRPr lang="en-US" dirty="0"/>
          </a:p>
        </p:txBody>
      </p:sp>
      <p:pic>
        <p:nvPicPr>
          <p:cNvPr id="6" name="Picture 5" descr="ct-illinois-minimum-wage-2019-2025-201902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90800"/>
            <a:ext cx="7162800" cy="402985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Wage Outlook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4" y="1371604"/>
          <a:ext cx="8686795" cy="3718260"/>
        </p:xfrm>
        <a:graphic>
          <a:graphicData uri="http://schemas.openxmlformats.org/drawingml/2006/table">
            <a:tbl>
              <a:tblPr/>
              <a:tblGrid>
                <a:gridCol w="2616507"/>
                <a:gridCol w="758786"/>
                <a:gridCol w="758786"/>
                <a:gridCol w="758786"/>
                <a:gridCol w="758786"/>
                <a:gridCol w="758786"/>
                <a:gridCol w="758786"/>
                <a:gridCol w="758786"/>
                <a:gridCol w="758786"/>
              </a:tblGrid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Work Schedule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Part Time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Wage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$9.25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Hours Worked per week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Weeks in the year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Wage (gross)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$8,580.00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$9,620.00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$10,400.00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$11,440.00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$12,480.00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$13,520.00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$14,560.00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$15,600.00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Employer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Portions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FICA Rate: 7.65%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$656.37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$735.93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$795.60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$875.16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$954.72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$1,034.28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$1,113.84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$1,193.40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Fed. Unemployment: 6%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$514.80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$577.20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$624.00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$686.40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$748.80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$811.20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$873.60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$936.00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State unemployment 3.175%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$1.65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Employer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Portion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$1,172.82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$1,314.78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$1,421.25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$1,563.21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$1,705.17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$1,847.13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$1,989.09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$2,131.05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Total funds from Library budget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$9,752.82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$10,934.78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$11,821.25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$13,003.21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$14,185.17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$15,367.13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$16,549.09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$17,731.05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Additional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 funds needed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$1181.96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$887.00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$1181.96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$1181.96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$1181.96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$1181.96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$1181.96</a:t>
                      </a:r>
                    </a:p>
                  </a:txBody>
                  <a:tcPr marL="5508" marR="5508" marT="55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0" y="54864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$7978.76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8" name="Picture 7" descr="Red Boo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257800"/>
            <a:ext cx="1219200" cy="14370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24200" y="6324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Increase in staffing budget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 Across Staff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1219200"/>
          <a:ext cx="8610603" cy="4617364"/>
        </p:xfrm>
        <a:graphic>
          <a:graphicData uri="http://schemas.openxmlformats.org/drawingml/2006/table">
            <a:tbl>
              <a:tblPr/>
              <a:tblGrid>
                <a:gridCol w="1676400"/>
                <a:gridCol w="770467"/>
                <a:gridCol w="770467"/>
                <a:gridCol w="770467"/>
                <a:gridCol w="770467"/>
                <a:gridCol w="770467"/>
                <a:gridCol w="770467"/>
                <a:gridCol w="770467"/>
                <a:gridCol w="770467"/>
                <a:gridCol w="770467"/>
              </a:tblGrid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Work Schedule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Part Time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$9,752.82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$10,934.78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$11,821.25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$13,003.21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$14,185.17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$15,367.13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$16,549.09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$17,731.05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$7,978.23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1954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Full Time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$33,219.99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$35,791.91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$37,720.85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$40,292.77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$42,864.69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$45,436.61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$48,008.53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$50,580.45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$17,360.46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3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Longevity/Level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$40,292.77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$40,292.77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$40,292.77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$40,292.77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$42,864.69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$45,436.61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$48,008.53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$50,580.45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$10,287.68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18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Director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$3,753.88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$2,815.41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$3,753.88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$6,325.80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$6,325.80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$6,325.80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$6,325.80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$35,626.37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9" descr="Mint 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4648200"/>
            <a:ext cx="533400" cy="552726"/>
          </a:xfrm>
          <a:prstGeom prst="rect">
            <a:avLst/>
          </a:prstGeom>
        </p:spPr>
      </p:pic>
      <p:pic>
        <p:nvPicPr>
          <p:cNvPr id="11" name="Picture 10" descr="Orange Bo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05800" y="3429000"/>
            <a:ext cx="457200" cy="696244"/>
          </a:xfrm>
          <a:prstGeom prst="rect">
            <a:avLst/>
          </a:prstGeom>
        </p:spPr>
      </p:pic>
      <p:pic>
        <p:nvPicPr>
          <p:cNvPr id="12" name="Picture 11" descr="Purple Boo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0" y="2438400"/>
            <a:ext cx="457200" cy="521087"/>
          </a:xfrm>
          <a:prstGeom prst="rect">
            <a:avLst/>
          </a:prstGeom>
        </p:spPr>
      </p:pic>
      <p:pic>
        <p:nvPicPr>
          <p:cNvPr id="13" name="Picture 12" descr="Red Boo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05800" y="1295400"/>
            <a:ext cx="533400" cy="62872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28600" y="5867400"/>
            <a:ext cx="320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C00000"/>
                </a:solidFill>
              </a:rPr>
              <a:t>$35,626.37</a:t>
            </a:r>
            <a:endParaRPr lang="en-US" sz="50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6248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Increase in staffing over 6 years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06603" y="6611779"/>
            <a:ext cx="3137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*Assumes retirement and medical benefits stay constant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 Wage Increase Across Staff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4" y="1447800"/>
          <a:ext cx="8534396" cy="3952100"/>
        </p:xfrm>
        <a:graphic>
          <a:graphicData uri="http://schemas.openxmlformats.org/drawingml/2006/table">
            <a:tbl>
              <a:tblPr/>
              <a:tblGrid>
                <a:gridCol w="1659467"/>
                <a:gridCol w="763881"/>
                <a:gridCol w="763881"/>
                <a:gridCol w="763881"/>
                <a:gridCol w="763881"/>
                <a:gridCol w="763881"/>
                <a:gridCol w="763881"/>
                <a:gridCol w="763881"/>
                <a:gridCol w="763881"/>
                <a:gridCol w="763881"/>
              </a:tblGrid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Part Time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$9,752.82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$10,934.78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$11,821.25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$13,003.21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$14,185.17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$15,367.13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$16,549.09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$17,731.05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$7,978.23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6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Full Time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$9.25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$33,219.99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$35,791.91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$37,720.85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$40,292.77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$42,864.69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$45,436.61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$48,008.53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$50,580.45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$17,360.46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26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Longevity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$17.75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$40,292.77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$42,864.69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$44,793.63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$47,365.55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$49,937.47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$52,509.39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$55,081.31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$57,653.23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$17,360.46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26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Pay: Director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Current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 pt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Wage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$20.00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$21.75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$22.75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$23.75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$24.75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$25.75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$26.75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Funds From LB 2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$63,440.05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$65,368.99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$67,940.91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$70,512.83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$73,084.75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$75,656.67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$78,228.59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$80,800.51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/>
                        </a:rPr>
                        <a:t>$17,360.46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07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$7072.78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$6429.8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$7715.76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$7715.76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$7715.76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$7715.76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$7715.76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$52,081.38</a:t>
                      </a:r>
                    </a:p>
                  </a:txBody>
                  <a:tcPr marL="5045" marR="5045" marT="5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Mint 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4343400"/>
            <a:ext cx="473185" cy="490330"/>
          </a:xfrm>
          <a:prstGeom prst="rect">
            <a:avLst/>
          </a:prstGeom>
        </p:spPr>
      </p:pic>
      <p:pic>
        <p:nvPicPr>
          <p:cNvPr id="8" name="Picture 7" descr="Orange Bo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05800" y="3276600"/>
            <a:ext cx="357124" cy="543844"/>
          </a:xfrm>
          <a:prstGeom prst="rect">
            <a:avLst/>
          </a:prstGeom>
        </p:spPr>
      </p:pic>
      <p:pic>
        <p:nvPicPr>
          <p:cNvPr id="9" name="Picture 8" descr="Purple Boo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29600" y="2286000"/>
            <a:ext cx="457200" cy="521087"/>
          </a:xfrm>
          <a:prstGeom prst="rect">
            <a:avLst/>
          </a:prstGeom>
        </p:spPr>
      </p:pic>
      <p:pic>
        <p:nvPicPr>
          <p:cNvPr id="10" name="Picture 9" descr="Red Boo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29600" y="1219200"/>
            <a:ext cx="533400" cy="62872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8600" y="5867400"/>
            <a:ext cx="3352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C00000"/>
                </a:solidFill>
              </a:rPr>
              <a:t>$52,081.38</a:t>
            </a:r>
            <a:endParaRPr lang="en-US" sz="5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6248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Increase in staffing over 6 years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06603" y="6611779"/>
            <a:ext cx="3137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*Assumes retirement and medical benefits stay constant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1446</TotalTime>
  <Words>1712</Words>
  <Application>Microsoft Office PowerPoint</Application>
  <PresentationFormat>On-screen Show (4:3)</PresentationFormat>
  <Paragraphs>777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By the Numbers:  Explaining the Minimum Wage Increase</vt:lpstr>
      <vt:lpstr>Employee Portion</vt:lpstr>
      <vt:lpstr>Employer Portion</vt:lpstr>
      <vt:lpstr>Current Employee Example</vt:lpstr>
      <vt:lpstr>Current Staff Example</vt:lpstr>
      <vt:lpstr>$15 per hour by 2025</vt:lpstr>
      <vt:lpstr>Minimum Wage Outlook</vt:lpstr>
      <vt:lpstr>Increase Across Staff</vt:lpstr>
      <vt:lpstr>Equal Wage Increase Across Staff</vt:lpstr>
      <vt:lpstr>Equal % Increase Across Staff</vt:lpstr>
      <vt:lpstr>“Standard” Library Budget Breakdowns</vt:lpstr>
      <vt:lpstr>Standard Library Budget Increase</vt:lpstr>
      <vt:lpstr>Barriers in increasing the Library Budget</vt:lpstr>
      <vt:lpstr>How to Afford the increase</vt:lpstr>
    </vt:vector>
  </TitlesOfParts>
  <Company>Illinois Secretary of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 the Numbers:  Explaining the Minum Wage Increase</dc:title>
  <dc:creator>Ryan Franklin</dc:creator>
  <cp:lastModifiedBy>Ryan Franklin</cp:lastModifiedBy>
  <cp:revision>43</cp:revision>
  <dcterms:created xsi:type="dcterms:W3CDTF">2019-04-08T20:15:30Z</dcterms:created>
  <dcterms:modified xsi:type="dcterms:W3CDTF">2019-05-13T20:48:04Z</dcterms:modified>
</cp:coreProperties>
</file>