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0" r:id="rId6"/>
    <p:sldId id="258" r:id="rId7"/>
    <p:sldId id="263" r:id="rId8"/>
    <p:sldId id="266" r:id="rId9"/>
    <p:sldId id="273" r:id="rId10"/>
    <p:sldId id="264" r:id="rId11"/>
    <p:sldId id="274" r:id="rId12"/>
    <p:sldId id="284" r:id="rId13"/>
    <p:sldId id="265" r:id="rId14"/>
    <p:sldId id="275" r:id="rId15"/>
    <p:sldId id="285" r:id="rId16"/>
    <p:sldId id="267" r:id="rId17"/>
    <p:sldId id="277" r:id="rId18"/>
    <p:sldId id="286" r:id="rId19"/>
    <p:sldId id="268" r:id="rId20"/>
    <p:sldId id="276" r:id="rId21"/>
    <p:sldId id="287" r:id="rId22"/>
    <p:sldId id="269" r:id="rId23"/>
    <p:sldId id="278" r:id="rId24"/>
    <p:sldId id="270" r:id="rId25"/>
    <p:sldId id="279" r:id="rId26"/>
    <p:sldId id="271" r:id="rId27"/>
    <p:sldId id="280" r:id="rId28"/>
    <p:sldId id="272" r:id="rId29"/>
    <p:sldId id="281" r:id="rId30"/>
    <p:sldId id="259" r:id="rId31"/>
    <p:sldId id="257" r:id="rId32"/>
    <p:sldId id="282" r:id="rId33"/>
    <p:sldId id="26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3"/>
    <p:restoredTop sz="94638"/>
  </p:normalViewPr>
  <p:slideViewPr>
    <p:cSldViewPr snapToGrid="0" snapToObjects="1">
      <p:cViewPr varScale="1">
        <p:scale>
          <a:sx n="88" d="100"/>
          <a:sy n="88" d="100"/>
        </p:scale>
        <p:origin x="46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75EE0-B47B-C543-8E0C-AE47390B5C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DA5FE3-D872-3A4E-8A3E-405A3DFA61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C86AB0-6709-6940-89C4-2725BD1141A1}"/>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5" name="Footer Placeholder 4">
            <a:extLst>
              <a:ext uri="{FF2B5EF4-FFF2-40B4-BE49-F238E27FC236}">
                <a16:creationId xmlns:a16="http://schemas.microsoft.com/office/drawing/2014/main" id="{6B1FAE69-333D-FF48-BD08-FDF218853F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F64FF5-B643-8144-89EB-436A4539B183}"/>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182338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08EE5-8095-3349-BE5B-C5C635FF5E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1BF463-9BD4-DD48-B501-71465A20C1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5C29C9-CDBA-444E-BA5A-9074975F6B17}"/>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5" name="Footer Placeholder 4">
            <a:extLst>
              <a:ext uri="{FF2B5EF4-FFF2-40B4-BE49-F238E27FC236}">
                <a16:creationId xmlns:a16="http://schemas.microsoft.com/office/drawing/2014/main" id="{ADE3DB24-3065-C042-ACA7-A9A50265202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6C7AF75-D1A4-1C42-9760-1B09AF9A4CA6}"/>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4123046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5640B7-8FFE-CC4B-BB6B-8A2EE7C742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80D512-4815-8642-8DDB-057939A3C66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1CFD5B-8C75-754E-9270-07E51ECFC516}"/>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5" name="Footer Placeholder 4">
            <a:extLst>
              <a:ext uri="{FF2B5EF4-FFF2-40B4-BE49-F238E27FC236}">
                <a16:creationId xmlns:a16="http://schemas.microsoft.com/office/drawing/2014/main" id="{36E531B5-86FD-A64A-AD9B-682C28390A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1417CD-01E0-1E41-8C72-68029CC46BC5}"/>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233755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91C12-25AE-FA43-8F9E-284367E474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7FFD07-AFC6-5D45-8672-7C031208B4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37B6A-0B1F-F44C-8F75-7D3060F95382}"/>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5" name="Footer Placeholder 4">
            <a:extLst>
              <a:ext uri="{FF2B5EF4-FFF2-40B4-BE49-F238E27FC236}">
                <a16:creationId xmlns:a16="http://schemas.microsoft.com/office/drawing/2014/main" id="{FE181BC1-7FE4-004F-A280-32E71EF78A4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A3B4F7-D91B-3743-A4D0-89825F15DE79}"/>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267662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3847F-9380-9F4E-A0C8-922ADAFAA0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1FABF8-8A2D-C84B-9D12-8ABFFD0FC3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DA866F0-41FF-304A-B4CC-795518D5658B}"/>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5" name="Footer Placeholder 4">
            <a:extLst>
              <a:ext uri="{FF2B5EF4-FFF2-40B4-BE49-F238E27FC236}">
                <a16:creationId xmlns:a16="http://schemas.microsoft.com/office/drawing/2014/main" id="{C1D62065-5D26-0046-AB76-E026D813AF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B24A3E6-4176-7C4B-AEF2-BE16A5D4E62D}"/>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833304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6A311-8B09-D04E-8CAC-6BE1C069C0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20D9C9-9C97-2B45-BDF3-24BBB8FD74C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6031AA-5C9B-AF44-B10B-6DFB1F46504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00D0A0-14D2-D04D-B3DD-E1F8F8E90A0D}"/>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6" name="Footer Placeholder 5">
            <a:extLst>
              <a:ext uri="{FF2B5EF4-FFF2-40B4-BE49-F238E27FC236}">
                <a16:creationId xmlns:a16="http://schemas.microsoft.com/office/drawing/2014/main" id="{4960F71F-7D71-4F46-A137-2DE673B7256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7ABBC8C-E9E9-8D41-94B1-20EC1CC898BA}"/>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3316575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B09E5-CA67-F944-809F-80F018310B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FCB733-2CD2-334E-8F95-073D5C6FB9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3C272B9-5FF3-F047-9276-1CF0A4AC5D8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D6B48B-DBAD-DE49-9774-657B114F17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8540911-4A6B-3B41-92D2-9ED2505EC16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2C7C2E-E205-E44D-ACCF-4B4AA21F9412}"/>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8" name="Footer Placeholder 7">
            <a:extLst>
              <a:ext uri="{FF2B5EF4-FFF2-40B4-BE49-F238E27FC236}">
                <a16:creationId xmlns:a16="http://schemas.microsoft.com/office/drawing/2014/main" id="{C93C4B73-9518-CC4D-8C1F-19F762BD0F1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683A873-DC82-ED48-B1FF-4DEBAAF7D6E2}"/>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217625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9127D-0632-B84F-9245-6516896D4E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5A1412-48BD-154E-8C7C-D2846F44C647}"/>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4" name="Footer Placeholder 3">
            <a:extLst>
              <a:ext uri="{FF2B5EF4-FFF2-40B4-BE49-F238E27FC236}">
                <a16:creationId xmlns:a16="http://schemas.microsoft.com/office/drawing/2014/main" id="{FF83AA53-7E7F-1047-9C9B-D37FE40F31A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1E1FC4C-6D7F-A54B-AE7B-D123D21D3A28}"/>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637910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3A89C9-69CF-2842-A5B8-C9FF1441AF02}"/>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3" name="Footer Placeholder 2">
            <a:extLst>
              <a:ext uri="{FF2B5EF4-FFF2-40B4-BE49-F238E27FC236}">
                <a16:creationId xmlns:a16="http://schemas.microsoft.com/office/drawing/2014/main" id="{A97D294A-9DC7-5D41-9F0E-ADE0AC1685B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8BA95C-9676-314E-8B95-4EA106B49549}"/>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3473505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B6989-0F42-E54E-B8C6-17DE0D6E08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33E799-00BD-F74E-A6A9-670055EF70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509C35-1A92-CC40-B809-61113A37D8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5E7CEC-2101-1540-87AE-0F331F4CFF77}"/>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6" name="Footer Placeholder 5">
            <a:extLst>
              <a:ext uri="{FF2B5EF4-FFF2-40B4-BE49-F238E27FC236}">
                <a16:creationId xmlns:a16="http://schemas.microsoft.com/office/drawing/2014/main" id="{CDC4A85F-D54C-4341-88DC-B33169D0A0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20736A-A3CA-4144-BC56-10B50CB01221}"/>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2424354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C07C-1ACD-BA46-9909-70F6991931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2B51F1-DE8F-BA4B-B81D-EDBFBCD54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C4F0F837-34B5-554F-A400-4D56AAB86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6A1C83-24C2-D642-A082-A449E70A85CC}"/>
              </a:ext>
            </a:extLst>
          </p:cNvPr>
          <p:cNvSpPr>
            <a:spLocks noGrp="1"/>
          </p:cNvSpPr>
          <p:nvPr>
            <p:ph type="dt" sz="half" idx="10"/>
          </p:nvPr>
        </p:nvSpPr>
        <p:spPr/>
        <p:txBody>
          <a:bodyPr/>
          <a:lstStyle/>
          <a:p>
            <a:fld id="{80329D1E-4422-994E-8A7E-3E5995C7637F}" type="datetimeFigureOut">
              <a:rPr lang="en-US" smtClean="0"/>
              <a:t>10/19/2022</a:t>
            </a:fld>
            <a:endParaRPr lang="en-US" dirty="0"/>
          </a:p>
        </p:txBody>
      </p:sp>
      <p:sp>
        <p:nvSpPr>
          <p:cNvPr id="6" name="Footer Placeholder 5">
            <a:extLst>
              <a:ext uri="{FF2B5EF4-FFF2-40B4-BE49-F238E27FC236}">
                <a16:creationId xmlns:a16="http://schemas.microsoft.com/office/drawing/2014/main" id="{1296F138-1B08-7D4D-87A7-27F50EDD6C9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B804A84-90FA-D747-BAC6-348BE6F53CF2}"/>
              </a:ext>
            </a:extLst>
          </p:cNvPr>
          <p:cNvSpPr>
            <a:spLocks noGrp="1"/>
          </p:cNvSpPr>
          <p:nvPr>
            <p:ph type="sldNum" sz="quarter" idx="12"/>
          </p:nvPr>
        </p:nvSpPr>
        <p:spPr/>
        <p:txBody>
          <a:bodyPr/>
          <a:lstStyle/>
          <a:p>
            <a:fld id="{31C3B3B7-95ED-D64D-9BA4-7140B3AE711F}" type="slidenum">
              <a:rPr lang="en-US" smtClean="0"/>
              <a:t>‹#›</a:t>
            </a:fld>
            <a:endParaRPr lang="en-US" dirty="0"/>
          </a:p>
        </p:txBody>
      </p:sp>
    </p:spTree>
    <p:extLst>
      <p:ext uri="{BB962C8B-B14F-4D97-AF65-F5344CB8AC3E}">
        <p14:creationId xmlns:p14="http://schemas.microsoft.com/office/powerpoint/2010/main" val="96695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6D91D1-5035-CF4D-8985-82D94D9DAE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8B22F7-9729-F742-B1AB-596AEDC22E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C04911-6623-8B4F-897A-91D9E6AB5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29D1E-4422-994E-8A7E-3E5995C7637F}" type="datetimeFigureOut">
              <a:rPr lang="en-US" smtClean="0"/>
              <a:t>10/19/2022</a:t>
            </a:fld>
            <a:endParaRPr lang="en-US" dirty="0"/>
          </a:p>
        </p:txBody>
      </p:sp>
      <p:sp>
        <p:nvSpPr>
          <p:cNvPr id="5" name="Footer Placeholder 4">
            <a:extLst>
              <a:ext uri="{FF2B5EF4-FFF2-40B4-BE49-F238E27FC236}">
                <a16:creationId xmlns:a16="http://schemas.microsoft.com/office/drawing/2014/main" id="{BA990C60-778A-5B49-952F-AE954C12CB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35C05AF-E59B-3440-9F37-1C18A29446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3B3B7-95ED-D64D-9BA4-7140B3AE711F}" type="slidenum">
              <a:rPr lang="en-US" smtClean="0"/>
              <a:t>‹#›</a:t>
            </a:fld>
            <a:endParaRPr lang="en-US" dirty="0"/>
          </a:p>
        </p:txBody>
      </p:sp>
    </p:spTree>
    <p:extLst>
      <p:ext uri="{BB962C8B-B14F-4D97-AF65-F5344CB8AC3E}">
        <p14:creationId xmlns:p14="http://schemas.microsoft.com/office/powerpoint/2010/main" val="3350373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ftrf.org/" TargetMode="External"/><Relationship Id="rId2" Type="http://schemas.openxmlformats.org/officeDocument/2006/relationships/hyperlink" Target="https://www.ala.org/aboutala/offices/oif" TargetMode="External"/><Relationship Id="rId1" Type="http://schemas.openxmlformats.org/officeDocument/2006/relationships/slideLayout" Target="../slideLayouts/slideLayout2.xml"/><Relationship Id="rId5" Type="http://schemas.openxmlformats.org/officeDocument/2006/relationships/hyperlink" Target="https://www.ila.org/initiatives/banned-books-week/take-action" TargetMode="External"/><Relationship Id="rId4" Type="http://schemas.openxmlformats.org/officeDocument/2006/relationships/hyperlink" Target="https://www.uniteagainstbookbans.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16D2F-CDD1-1049-B63E-9803B96AEFB3}"/>
              </a:ext>
            </a:extLst>
          </p:cNvPr>
          <p:cNvSpPr>
            <a:spLocks noGrp="1"/>
          </p:cNvSpPr>
          <p:nvPr>
            <p:ph type="ctrTitle"/>
          </p:nvPr>
        </p:nvSpPr>
        <p:spPr/>
        <p:txBody>
          <a:bodyPr>
            <a:normAutofit fontScale="90000"/>
          </a:bodyPr>
          <a:lstStyle/>
          <a:p>
            <a:r>
              <a:rPr lang="en-US" dirty="0"/>
              <a:t>De-escalating Material Challenges: Hands on Practice</a:t>
            </a:r>
          </a:p>
        </p:txBody>
      </p:sp>
      <p:sp>
        <p:nvSpPr>
          <p:cNvPr id="3" name="Subtitle 2">
            <a:extLst>
              <a:ext uri="{FF2B5EF4-FFF2-40B4-BE49-F238E27FC236}">
                <a16:creationId xmlns:a16="http://schemas.microsoft.com/office/drawing/2014/main" id="{75123EFD-EFB4-224D-AD80-8EBA961FBC27}"/>
              </a:ext>
            </a:extLst>
          </p:cNvPr>
          <p:cNvSpPr>
            <a:spLocks noGrp="1"/>
          </p:cNvSpPr>
          <p:nvPr>
            <p:ph type="subTitle" idx="1"/>
          </p:nvPr>
        </p:nvSpPr>
        <p:spPr/>
        <p:txBody>
          <a:bodyPr>
            <a:normAutofit lnSpcReduction="10000"/>
          </a:bodyPr>
          <a:lstStyle/>
          <a:p>
            <a:r>
              <a:rPr lang="en-US" dirty="0"/>
              <a:t>Betsy Mahoney, Assistant Director SMRLD</a:t>
            </a:r>
          </a:p>
          <a:p>
            <a:r>
              <a:rPr lang="en-US" dirty="0"/>
              <a:t>betsymahoney@smrld.org</a:t>
            </a:r>
          </a:p>
          <a:p>
            <a:r>
              <a:rPr lang="en-US" dirty="0"/>
              <a:t>Julia Nephew, Children’s Services Specialist Addison Public Library</a:t>
            </a:r>
          </a:p>
          <a:p>
            <a:r>
              <a:rPr lang="en-US" dirty="0"/>
              <a:t>nephew@addisonlibrary.org</a:t>
            </a:r>
          </a:p>
          <a:p>
            <a:endParaRPr lang="en-US" dirty="0"/>
          </a:p>
        </p:txBody>
      </p:sp>
      <p:pic>
        <p:nvPicPr>
          <p:cNvPr id="6" name="Picture 5">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2956164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3</a:t>
            </a:r>
          </a:p>
        </p:txBody>
      </p:sp>
      <p:sp>
        <p:nvSpPr>
          <p:cNvPr id="3" name="Content Placeholder 2"/>
          <p:cNvSpPr>
            <a:spLocks noGrp="1"/>
          </p:cNvSpPr>
          <p:nvPr>
            <p:ph idx="1"/>
          </p:nvPr>
        </p:nvSpPr>
        <p:spPr/>
        <p:txBody>
          <a:bodyPr/>
          <a:lstStyle/>
          <a:p>
            <a:r>
              <a:rPr lang="en-US" dirty="0"/>
              <a:t>The library where you work has a nice glass case in the entry where local groups often display crafts and interesting collections.  The local high school has an art display and three paintings are displayed in the case.  One is a painting of George Floyd. A patron complains that “the other side” isn’t represented. If you move the painting to an office where people who ask to see it can see it, no one will be offended. That seems like the best solution for everyone and the least likely to create problems.</a:t>
            </a:r>
          </a:p>
        </p:txBody>
      </p:sp>
    </p:spTree>
    <p:extLst>
      <p:ext uri="{BB962C8B-B14F-4D97-AF65-F5344CB8AC3E}">
        <p14:creationId xmlns:p14="http://schemas.microsoft.com/office/powerpoint/2010/main" val="152925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a:t>
            </a:r>
          </a:p>
        </p:txBody>
      </p:sp>
      <p:sp>
        <p:nvSpPr>
          <p:cNvPr id="3" name="Content Placeholder 2"/>
          <p:cNvSpPr>
            <a:spLocks noGrp="1"/>
          </p:cNvSpPr>
          <p:nvPr>
            <p:ph idx="1"/>
          </p:nvPr>
        </p:nvSpPr>
        <p:spPr>
          <a:xfrm>
            <a:off x="838200" y="1590261"/>
            <a:ext cx="10515600" cy="4586702"/>
          </a:xfrm>
        </p:spPr>
        <p:txBody>
          <a:bodyPr>
            <a:normAutofit fontScale="92500" lnSpcReduction="20000"/>
          </a:bodyPr>
          <a:lstStyle/>
          <a:p>
            <a:r>
              <a:rPr lang="en-US" dirty="0"/>
              <a:t>Have an exhibit space policy.  It doesn’t have to be some additional rule that the public sees, just have it and know where it is.  Have a manager or director explain that the library’s collection reflects many points of view.  The library has materials that support law enforcement. Library policy, as well as the Library Bill of Rights*, does not require that staff place them next to the painting. Communicate this message to your staff so they have a way to respond, whether that’s an email, a memo, just something so people aren’t caught off guard. </a:t>
            </a:r>
          </a:p>
          <a:p>
            <a:endParaRPr lang="en-US" dirty="0"/>
          </a:p>
          <a:p>
            <a:pPr marL="0" indent="0" algn="l" fontAlgn="base">
              <a:buNone/>
            </a:pPr>
            <a:r>
              <a:rPr lang="en-US" dirty="0"/>
              <a:t>*</a:t>
            </a:r>
            <a:r>
              <a:rPr lang="en-US" sz="2600" b="1" i="0" dirty="0">
                <a:solidFill>
                  <a:srgbClr val="111111"/>
                </a:solidFill>
                <a:effectLst/>
              </a:rPr>
              <a:t>Library Bill of Rights</a:t>
            </a:r>
            <a:r>
              <a:rPr lang="en-US" b="1" i="0" dirty="0">
                <a:solidFill>
                  <a:srgbClr val="111111"/>
                </a:solidFill>
                <a:effectLst/>
                <a:latin typeface="Arial" panose="020B0604020202020204" pitchFamily="34" charset="0"/>
              </a:rPr>
              <a:t> </a:t>
            </a:r>
            <a:r>
              <a:rPr lang="en-US" sz="2200" b="1" i="0" dirty="0">
                <a:solidFill>
                  <a:srgbClr val="111111"/>
                </a:solidFill>
                <a:effectLst/>
                <a:latin typeface="Arial" panose="020B0604020202020204" pitchFamily="34" charset="0"/>
              </a:rPr>
              <a:t>https://www.ala.org/advocacy/intfreedom/librarybill</a:t>
            </a:r>
          </a:p>
          <a:p>
            <a:pPr marL="0" indent="0" algn="l" fontAlgn="base">
              <a:buNone/>
            </a:pPr>
            <a:r>
              <a:rPr lang="en-US" sz="2400" b="0" i="0" kern="0" dirty="0">
                <a:effectLst/>
                <a:latin typeface="Calibri" panose="020F0502020204030204" pitchFamily="34" charset="0"/>
                <a:cs typeface="Calibri" panose="020F0502020204030204" pitchFamily="34" charset="0"/>
              </a:rPr>
              <a:t>II. Libraries should provide materials and information presenting all points </a:t>
            </a:r>
          </a:p>
          <a:p>
            <a:pPr marL="0" indent="0" algn="l" fontAlgn="base">
              <a:buNone/>
            </a:pPr>
            <a:r>
              <a:rPr lang="en-US" sz="2400" b="0" i="0" kern="0" dirty="0">
                <a:effectLst/>
                <a:latin typeface="Calibri" panose="020F0502020204030204" pitchFamily="34" charset="0"/>
                <a:cs typeface="Calibri" panose="020F0502020204030204" pitchFamily="34" charset="0"/>
              </a:rPr>
              <a:t>of view on current and historical issues. Materials should not be </a:t>
            </a:r>
          </a:p>
          <a:p>
            <a:pPr marL="0" indent="0" algn="l" fontAlgn="base">
              <a:buNone/>
            </a:pPr>
            <a:r>
              <a:rPr lang="en-US" sz="2400" b="0" i="0" kern="0" dirty="0">
                <a:effectLst/>
                <a:latin typeface="Calibri" panose="020F0502020204030204" pitchFamily="34" charset="0"/>
                <a:cs typeface="Calibri" panose="020F0502020204030204" pitchFamily="34" charset="0"/>
              </a:rPr>
              <a:t>proscribed or removed because of partisan or doctrinal disapproval</a:t>
            </a:r>
            <a:r>
              <a:rPr lang="en-US" sz="2600" b="0" i="0" kern="0" dirty="0">
                <a:effectLst/>
                <a:latin typeface="Calibri" panose="020F0502020204030204" pitchFamily="34" charset="0"/>
                <a:cs typeface="Calibri" panose="020F0502020204030204" pitchFamily="34" charset="0"/>
              </a:rPr>
              <a:t>.</a:t>
            </a:r>
          </a:p>
          <a:p>
            <a:endParaRPr lang="en-US" dirty="0"/>
          </a:p>
        </p:txBody>
      </p:sp>
      <p:pic>
        <p:nvPicPr>
          <p:cNvPr id="4" name="Picture 3">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291191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Attendee Responses</a:t>
            </a:r>
            <a:endParaRPr lang="en-US" dirty="0"/>
          </a:p>
        </p:txBody>
      </p:sp>
      <p:sp>
        <p:nvSpPr>
          <p:cNvPr id="5" name="Content Placeholder 4"/>
          <p:cNvSpPr>
            <a:spLocks noGrp="1"/>
          </p:cNvSpPr>
          <p:nvPr>
            <p:ph idx="1"/>
          </p:nvPr>
        </p:nvSpPr>
        <p:spPr/>
        <p:txBody>
          <a:bodyPr/>
          <a:lstStyle/>
          <a:p>
            <a:r>
              <a:rPr lang="en-US" dirty="0" smtClean="0"/>
              <a:t>Exhibits change monthly, so by the time the complaint process is done the exhibit is already down.</a:t>
            </a:r>
          </a:p>
          <a:p>
            <a:r>
              <a:rPr lang="en-US" dirty="0" smtClean="0"/>
              <a:t>Protecting access not defending content</a:t>
            </a:r>
            <a:endParaRPr lang="en-US" dirty="0"/>
          </a:p>
        </p:txBody>
      </p:sp>
      <p:pic>
        <p:nvPicPr>
          <p:cNvPr id="6" name="Picture 5">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1279497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4</a:t>
            </a:r>
          </a:p>
        </p:txBody>
      </p:sp>
      <p:sp>
        <p:nvSpPr>
          <p:cNvPr id="3" name="Content Placeholder 2"/>
          <p:cNvSpPr>
            <a:spLocks noGrp="1"/>
          </p:cNvSpPr>
          <p:nvPr>
            <p:ph idx="1"/>
          </p:nvPr>
        </p:nvSpPr>
        <p:spPr/>
        <p:txBody>
          <a:bodyPr>
            <a:normAutofit lnSpcReduction="10000"/>
          </a:bodyPr>
          <a:lstStyle/>
          <a:p>
            <a:r>
              <a:rPr lang="en-US" dirty="0"/>
              <a:t>Addy is a high school student working as a page. She loves shelving the picture books. Lately she is very concerned about one of the picture books, </a:t>
            </a:r>
            <a:r>
              <a:rPr lang="en-US" i="1" dirty="0"/>
              <a:t>Julian Is a Mermaid. </a:t>
            </a:r>
            <a:r>
              <a:rPr lang="en-US" dirty="0"/>
              <a:t>She has seen small children take it out of the picture book shelves, open it up and then look puzzled by the content. Often they ask a parent to explain. She has seen how parents become embarrassed and quickly shove the book back in the bin or put it on top of a high shelf. Amy has a solution. Why not label the book to go in the Parenting Collection? That way it will be found by those who are looking for this type of book, not by small children. Isn’t it more appropriate in that collection so that a parent can explain about transgender people? Amy will suggest that to the children’s librarian.</a:t>
            </a:r>
          </a:p>
        </p:txBody>
      </p:sp>
    </p:spTree>
    <p:extLst>
      <p:ext uri="{BB962C8B-B14F-4D97-AF65-F5344CB8AC3E}">
        <p14:creationId xmlns:p14="http://schemas.microsoft.com/office/powerpoint/2010/main" val="105855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a:t>
            </a:r>
          </a:p>
        </p:txBody>
      </p:sp>
      <p:sp>
        <p:nvSpPr>
          <p:cNvPr id="3" name="Content Placeholder 2"/>
          <p:cNvSpPr>
            <a:spLocks noGrp="1"/>
          </p:cNvSpPr>
          <p:nvPr>
            <p:ph idx="1"/>
          </p:nvPr>
        </p:nvSpPr>
        <p:spPr/>
        <p:txBody>
          <a:bodyPr/>
          <a:lstStyle/>
          <a:p>
            <a:r>
              <a:rPr lang="en-US" dirty="0"/>
              <a:t>A couple things come into play here.  First, it’s the parent’s responsibility to help the child determine what to view and to talk to the child about what he or she views.  Second, we provide the book, not judge the content.  And last, it would make sense for Addy to talk to the children’s librarian…. the librarian may determine that the book isn’t a picture book.  If it is, it makes sense to keep it where it is.  If it’s not, and it’s more of an educational book then it may get moved.</a:t>
            </a:r>
          </a:p>
        </p:txBody>
      </p:sp>
      <p:pic>
        <p:nvPicPr>
          <p:cNvPr id="4" name="Picture 3">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1144418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Attendee Responses</a:t>
            </a:r>
            <a:endParaRPr lang="en-US" dirty="0"/>
          </a:p>
        </p:txBody>
      </p:sp>
      <p:sp>
        <p:nvSpPr>
          <p:cNvPr id="5" name="Content Placeholder 4"/>
          <p:cNvSpPr>
            <a:spLocks noGrp="1"/>
          </p:cNvSpPr>
          <p:nvPr>
            <p:ph idx="1"/>
          </p:nvPr>
        </p:nvSpPr>
        <p:spPr/>
        <p:txBody>
          <a:bodyPr/>
          <a:lstStyle/>
          <a:p>
            <a:r>
              <a:rPr lang="en-US" dirty="0" smtClean="0"/>
              <a:t>Moment for parents and children have a moment to discuss differences, how to grow</a:t>
            </a:r>
          </a:p>
          <a:p>
            <a:endParaRPr lang="en-US" dirty="0"/>
          </a:p>
        </p:txBody>
      </p:sp>
      <p:pic>
        <p:nvPicPr>
          <p:cNvPr id="6" name="Picture 5">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1979410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5</a:t>
            </a:r>
          </a:p>
        </p:txBody>
      </p:sp>
      <p:sp>
        <p:nvSpPr>
          <p:cNvPr id="3" name="Content Placeholder 2"/>
          <p:cNvSpPr>
            <a:spLocks noGrp="1"/>
          </p:cNvSpPr>
          <p:nvPr>
            <p:ph idx="1"/>
          </p:nvPr>
        </p:nvSpPr>
        <p:spPr/>
        <p:txBody>
          <a:bodyPr/>
          <a:lstStyle/>
          <a:p>
            <a:r>
              <a:rPr lang="en-US" dirty="0"/>
              <a:t>The principal of a public school receives an email from a parent whose child attends the school.  This parent objects to </a:t>
            </a:r>
            <a:r>
              <a:rPr lang="en-US" i="1" dirty="0"/>
              <a:t>Melissa</a:t>
            </a:r>
            <a:r>
              <a:rPr lang="en-US" dirty="0"/>
              <a:t>, a book about a transgender child.  The supervisor instructs the librarians at the school to remove the book from the library shelves. The librarians know that the principal is not following policy, which would be to require that the parent fill out a reconsideration form and go through the challenge process.  The librarians want to keep their jobs.  What can they do?</a:t>
            </a:r>
          </a:p>
        </p:txBody>
      </p:sp>
    </p:spTree>
    <p:extLst>
      <p:ext uri="{BB962C8B-B14F-4D97-AF65-F5344CB8AC3E}">
        <p14:creationId xmlns:p14="http://schemas.microsoft.com/office/powerpoint/2010/main" val="1240574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a:t>
            </a:r>
          </a:p>
        </p:txBody>
      </p:sp>
      <p:sp>
        <p:nvSpPr>
          <p:cNvPr id="3" name="Content Placeholder 2"/>
          <p:cNvSpPr>
            <a:spLocks noGrp="1"/>
          </p:cNvSpPr>
          <p:nvPr>
            <p:ph idx="1"/>
          </p:nvPr>
        </p:nvSpPr>
        <p:spPr/>
        <p:txBody>
          <a:bodyPr/>
          <a:lstStyle/>
          <a:p>
            <a:r>
              <a:rPr lang="en-US" dirty="0"/>
              <a:t>The school librarian can remind the principal that the Board has approved a policy about how to deal with requests for removing materials.  No one is encouraged to put their job at risk.</a:t>
            </a:r>
          </a:p>
        </p:txBody>
      </p:sp>
      <p:pic>
        <p:nvPicPr>
          <p:cNvPr id="4" name="Picture 3">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3889824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Attendee Responses</a:t>
            </a:r>
            <a:endParaRPr lang="en-US" dirty="0"/>
          </a:p>
        </p:txBody>
      </p:sp>
      <p:sp>
        <p:nvSpPr>
          <p:cNvPr id="5" name="Content Placeholder 4"/>
          <p:cNvSpPr>
            <a:spLocks noGrp="1"/>
          </p:cNvSpPr>
          <p:nvPr>
            <p:ph idx="1"/>
          </p:nvPr>
        </p:nvSpPr>
        <p:spPr/>
        <p:txBody>
          <a:bodyPr/>
          <a:lstStyle/>
          <a:p>
            <a:r>
              <a:rPr lang="en-US" dirty="0" smtClean="0"/>
              <a:t>Document the conversation in writing – notes, maybe another staff person </a:t>
            </a:r>
          </a:p>
          <a:p>
            <a:endParaRPr lang="en-US" dirty="0"/>
          </a:p>
        </p:txBody>
      </p:sp>
      <p:pic>
        <p:nvPicPr>
          <p:cNvPr id="6" name="Picture 5">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439068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6</a:t>
            </a:r>
          </a:p>
        </p:txBody>
      </p:sp>
      <p:sp>
        <p:nvSpPr>
          <p:cNvPr id="3" name="Content Placeholder 2"/>
          <p:cNvSpPr>
            <a:spLocks noGrp="1"/>
          </p:cNvSpPr>
          <p:nvPr>
            <p:ph idx="1"/>
          </p:nvPr>
        </p:nvSpPr>
        <p:spPr/>
        <p:txBody>
          <a:bodyPr>
            <a:normAutofit fontScale="92500" lnSpcReduction="20000"/>
          </a:bodyPr>
          <a:lstStyle/>
          <a:p>
            <a:r>
              <a:rPr lang="en-US" dirty="0"/>
              <a:t>A group, called “Family Values for Family Libraries,” is protesting the presence of graphic novels in libraries.  They do not see any value in the comic book format and assert that the graphic violence and sex are harmful to the young teens who frequently check out these books.  They have specifically targeted </a:t>
            </a:r>
            <a:r>
              <a:rPr lang="en-US" i="1" dirty="0"/>
              <a:t>Crying Freeman</a:t>
            </a:r>
            <a:r>
              <a:rPr lang="en-US" dirty="0"/>
              <a:t>, a series of graphic novels published in Japan.  Jenna works in Technical Services and prepares books for the bindery.  She recognizes one of the books in her bindery stack as being in that series.  When she checks the catalog, she discovers that all the other titles in that series are missing so the one she has in her bindery stack is the only active copy.  In flipping through the book, she has to agree that it is extremely violent and the sex is perverted, to say the least.  Jenna realizes that the book is in pretty bad shape so she could discard it rather than send it to the bindery.  How could this group make a fuss about a book that the library no longer owns?</a:t>
            </a:r>
          </a:p>
        </p:txBody>
      </p:sp>
    </p:spTree>
    <p:extLst>
      <p:ext uri="{BB962C8B-B14F-4D97-AF65-F5344CB8AC3E}">
        <p14:creationId xmlns:p14="http://schemas.microsoft.com/office/powerpoint/2010/main" val="77405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4A4A4A"/>
                </a:solidFill>
                <a:ea typeface="Calibri" panose="020F0502020204030204" pitchFamily="34" charset="0"/>
                <a:cs typeface="Times New Roman" panose="02020603050405020304" pitchFamily="18" charset="0"/>
              </a:rPr>
              <a:t>De-Escalation Tips</a:t>
            </a:r>
            <a:endParaRPr lang="en-US" dirty="0"/>
          </a:p>
        </p:txBody>
      </p:sp>
      <p:sp>
        <p:nvSpPr>
          <p:cNvPr id="3" name="Content Placeholder 2"/>
          <p:cNvSpPr>
            <a:spLocks noGrp="1"/>
          </p:cNvSpPr>
          <p:nvPr>
            <p:ph idx="1"/>
          </p:nvPr>
        </p:nvSpPr>
        <p:spPr/>
        <p:txBody>
          <a:bodyPr/>
          <a:lstStyle/>
          <a:p>
            <a:pPr>
              <a:lnSpc>
                <a:spcPct val="100000"/>
              </a:lnSpc>
              <a:spcBef>
                <a:spcPts val="0"/>
              </a:spcBef>
              <a:spcAft>
                <a:spcPts val="1200"/>
              </a:spcAft>
            </a:pPr>
            <a:r>
              <a:rPr lang="en-US" dirty="0"/>
              <a:t>Be Calm</a:t>
            </a:r>
          </a:p>
          <a:p>
            <a:pPr>
              <a:lnSpc>
                <a:spcPct val="100000"/>
              </a:lnSpc>
              <a:spcBef>
                <a:spcPts val="0"/>
              </a:spcBef>
              <a:spcAft>
                <a:spcPts val="1200"/>
              </a:spcAft>
            </a:pPr>
            <a:r>
              <a:rPr lang="en-US" dirty="0"/>
              <a:t>Be Patient</a:t>
            </a:r>
          </a:p>
          <a:p>
            <a:pPr>
              <a:lnSpc>
                <a:spcPct val="100000"/>
              </a:lnSpc>
              <a:spcBef>
                <a:spcPts val="0"/>
              </a:spcBef>
              <a:spcAft>
                <a:spcPts val="1200"/>
              </a:spcAft>
            </a:pPr>
            <a:r>
              <a:rPr lang="en-US" dirty="0"/>
              <a:t>Be Neutral</a:t>
            </a:r>
          </a:p>
          <a:p>
            <a:pPr lvl="1">
              <a:lnSpc>
                <a:spcPct val="100000"/>
              </a:lnSpc>
              <a:spcBef>
                <a:spcPts val="0"/>
              </a:spcBef>
              <a:spcAft>
                <a:spcPts val="1200"/>
              </a:spcAft>
            </a:pPr>
            <a:r>
              <a:rPr lang="en-US" dirty="0"/>
              <a:t>Facial expressions</a:t>
            </a:r>
          </a:p>
          <a:p>
            <a:pPr lvl="1">
              <a:lnSpc>
                <a:spcPct val="100000"/>
              </a:lnSpc>
              <a:spcBef>
                <a:spcPts val="0"/>
              </a:spcBef>
              <a:spcAft>
                <a:spcPts val="1200"/>
              </a:spcAft>
            </a:pPr>
            <a:r>
              <a:rPr lang="en-US" dirty="0"/>
              <a:t>Body Language</a:t>
            </a:r>
          </a:p>
        </p:txBody>
      </p:sp>
      <p:pic>
        <p:nvPicPr>
          <p:cNvPr id="4" name="Picture 3">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23576885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a:t>
            </a:r>
          </a:p>
        </p:txBody>
      </p:sp>
      <p:sp>
        <p:nvSpPr>
          <p:cNvPr id="3" name="Content Placeholder 2"/>
          <p:cNvSpPr>
            <a:spLocks noGrp="1"/>
          </p:cNvSpPr>
          <p:nvPr>
            <p:ph idx="1"/>
          </p:nvPr>
        </p:nvSpPr>
        <p:spPr/>
        <p:txBody>
          <a:bodyPr>
            <a:normAutofit/>
          </a:bodyPr>
          <a:lstStyle/>
          <a:p>
            <a:r>
              <a:rPr lang="en-US" dirty="0"/>
              <a:t>Well…. we aren’t going to ditch the Graphic Novel collection.  If you don’t have any of the series, and there isn’t a hold list, you may choose to get rid of it.  If it’s a popular, circulating book, you keep it.  An additional thing I would do is communicate with a member of Family Values for Family Libraries.  We want to provide books that they want to see.  Our goal is to provide something for everyone, not limit or keep any group from having materials. </a:t>
            </a:r>
          </a:p>
        </p:txBody>
      </p:sp>
    </p:spTree>
    <p:extLst>
      <p:ext uri="{BB962C8B-B14F-4D97-AF65-F5344CB8AC3E}">
        <p14:creationId xmlns:p14="http://schemas.microsoft.com/office/powerpoint/2010/main" val="3877729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7</a:t>
            </a:r>
          </a:p>
        </p:txBody>
      </p:sp>
      <p:sp>
        <p:nvSpPr>
          <p:cNvPr id="3" name="Content Placeholder 2"/>
          <p:cNvSpPr>
            <a:spLocks noGrp="1"/>
          </p:cNvSpPr>
          <p:nvPr>
            <p:ph idx="1"/>
          </p:nvPr>
        </p:nvSpPr>
        <p:spPr/>
        <p:txBody>
          <a:bodyPr/>
          <a:lstStyle/>
          <a:p>
            <a:r>
              <a:rPr lang="en-US" dirty="0"/>
              <a:t>As a patron heads out the door, he tells you how upset he is that this book is on display in a busy area.  He believes this belongs in an adult bookstore – not the library.</a:t>
            </a:r>
          </a:p>
          <a:p>
            <a:endParaRPr lang="en-US" dirty="0"/>
          </a:p>
        </p:txBody>
      </p:sp>
      <p:pic>
        <p:nvPicPr>
          <p:cNvPr id="4" name="Picture 3" descr="Text&#10;&#10;Description automatically generated">
            <a:extLst>
              <a:ext uri="{FF2B5EF4-FFF2-40B4-BE49-F238E27FC236}">
                <a16:creationId xmlns:a16="http://schemas.microsoft.com/office/drawing/2014/main" id="{528B69E7-BB6D-4A2C-900E-07AE542E5ADB}"/>
              </a:ext>
            </a:extLst>
          </p:cNvPr>
          <p:cNvPicPr/>
          <p:nvPr/>
        </p:nvPicPr>
        <p:blipFill rotWithShape="1">
          <a:blip r:embed="rId2" cstate="print">
            <a:extLst>
              <a:ext uri="{28A0092B-C50C-407E-A947-70E740481C1C}">
                <a14:useLocalDpi xmlns:a14="http://schemas.microsoft.com/office/drawing/2010/main" val="0"/>
              </a:ext>
            </a:extLst>
          </a:blip>
          <a:srcRect l="12676" t="5825" r="5893" b="6397"/>
          <a:stretch/>
        </p:blipFill>
        <p:spPr>
          <a:xfrm>
            <a:off x="5512527" y="2820262"/>
            <a:ext cx="3317964" cy="4142241"/>
          </a:xfrm>
          <a:prstGeom prst="rect">
            <a:avLst/>
          </a:prstGeom>
        </p:spPr>
      </p:pic>
    </p:spTree>
    <p:extLst>
      <p:ext uri="{BB962C8B-B14F-4D97-AF65-F5344CB8AC3E}">
        <p14:creationId xmlns:p14="http://schemas.microsoft.com/office/powerpoint/2010/main" val="3627953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a:t>
            </a:r>
          </a:p>
        </p:txBody>
      </p:sp>
      <p:sp>
        <p:nvSpPr>
          <p:cNvPr id="3" name="Content Placeholder 2"/>
          <p:cNvSpPr>
            <a:spLocks noGrp="1"/>
          </p:cNvSpPr>
          <p:nvPr>
            <p:ph idx="1"/>
          </p:nvPr>
        </p:nvSpPr>
        <p:spPr/>
        <p:txBody>
          <a:bodyPr/>
          <a:lstStyle/>
          <a:p>
            <a:r>
              <a:rPr lang="en-US" dirty="0"/>
              <a:t>I remind attendees that it’s our role to provide access to information, not defend content. If the patron wants to do more than complain, I invite them to speak with a supervisor or the librarian in charge, or the director.  I also let them know they can fill out a materials reconsideration (challenge) form.</a:t>
            </a:r>
          </a:p>
        </p:txBody>
      </p:sp>
      <p:pic>
        <p:nvPicPr>
          <p:cNvPr id="4" name="Picture 3">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994626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8</a:t>
            </a:r>
          </a:p>
        </p:txBody>
      </p:sp>
      <p:sp>
        <p:nvSpPr>
          <p:cNvPr id="3" name="Content Placeholder 2"/>
          <p:cNvSpPr>
            <a:spLocks noGrp="1"/>
          </p:cNvSpPr>
          <p:nvPr>
            <p:ph idx="1"/>
          </p:nvPr>
        </p:nvSpPr>
        <p:spPr/>
        <p:txBody>
          <a:bodyPr/>
          <a:lstStyle/>
          <a:p>
            <a:r>
              <a:rPr lang="en-US" dirty="0"/>
              <a:t>A librarian in a local Teen Services department had a patron request a list of people who had checked out </a:t>
            </a:r>
            <a:r>
              <a:rPr lang="en-US" i="1" dirty="0"/>
              <a:t>Gender Queer</a:t>
            </a:r>
            <a:r>
              <a:rPr lang="en-US" dirty="0"/>
              <a:t>.  The librarian explained that it is illegal to share what’s on another person’s record. The patron didn’t believe her! What did she do to prove this for the patron?</a:t>
            </a:r>
          </a:p>
          <a:p>
            <a:endParaRPr lang="en-US" dirty="0"/>
          </a:p>
        </p:txBody>
      </p:sp>
    </p:spTree>
    <p:extLst>
      <p:ext uri="{BB962C8B-B14F-4D97-AF65-F5344CB8AC3E}">
        <p14:creationId xmlns:p14="http://schemas.microsoft.com/office/powerpoint/2010/main" val="3564225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a:t>
            </a:r>
          </a:p>
        </p:txBody>
      </p:sp>
      <p:sp>
        <p:nvSpPr>
          <p:cNvPr id="3" name="Content Placeholder 2"/>
          <p:cNvSpPr>
            <a:spLocks noGrp="1"/>
          </p:cNvSpPr>
          <p:nvPr>
            <p:ph idx="1"/>
          </p:nvPr>
        </p:nvSpPr>
        <p:spPr/>
        <p:txBody>
          <a:bodyPr/>
          <a:lstStyle/>
          <a:p>
            <a:r>
              <a:rPr lang="en-US" dirty="0"/>
              <a:t>I remind people that our library records are not publicly available and are covered by The Library Records Confidentiality Act {75 ILCS 70/1 et seq.}  which states that the records of patron transactions and the identity of registered library patrons is confidential material. This is a state law.  You can find a copy of the Illinois Compiled Statutes online.</a:t>
            </a:r>
          </a:p>
        </p:txBody>
      </p:sp>
      <p:pic>
        <p:nvPicPr>
          <p:cNvPr id="4" name="Picture 3">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15195902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9</a:t>
            </a:r>
          </a:p>
        </p:txBody>
      </p:sp>
      <p:sp>
        <p:nvSpPr>
          <p:cNvPr id="3" name="Content Placeholder 2"/>
          <p:cNvSpPr>
            <a:spLocks noGrp="1"/>
          </p:cNvSpPr>
          <p:nvPr>
            <p:ph idx="1"/>
          </p:nvPr>
        </p:nvSpPr>
        <p:spPr/>
        <p:txBody>
          <a:bodyPr/>
          <a:lstStyle/>
          <a:p>
            <a:r>
              <a:rPr lang="en-US" dirty="0"/>
              <a:t>The Youth Services staff has chosen the book </a:t>
            </a:r>
            <a:r>
              <a:rPr lang="en-US" i="1" dirty="0"/>
              <a:t>When Aiden Became a Brother</a:t>
            </a:r>
            <a:r>
              <a:rPr lang="en-US" dirty="0"/>
              <a:t> by Kyle Lukoff for the library’s storywalk.  After the book has been installed, a parent comes in, very distressed about the book’s LGBTQIA themes.  The parent does not believe it is appropriate for the storywalk and the bright illustrations make it impossible for parents to steer their children away from the storywalk. </a:t>
            </a:r>
          </a:p>
        </p:txBody>
      </p:sp>
    </p:spTree>
    <p:extLst>
      <p:ext uri="{BB962C8B-B14F-4D97-AF65-F5344CB8AC3E}">
        <p14:creationId xmlns:p14="http://schemas.microsoft.com/office/powerpoint/2010/main" val="3628766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a:t>
            </a:r>
          </a:p>
        </p:txBody>
      </p:sp>
      <p:sp>
        <p:nvSpPr>
          <p:cNvPr id="3" name="Content Placeholder 2"/>
          <p:cNvSpPr>
            <a:spLocks noGrp="1"/>
          </p:cNvSpPr>
          <p:nvPr>
            <p:ph idx="1"/>
          </p:nvPr>
        </p:nvSpPr>
        <p:spPr/>
        <p:txBody>
          <a:bodyPr/>
          <a:lstStyle/>
          <a:p>
            <a:r>
              <a:rPr lang="en-US" dirty="0"/>
              <a:t>Listen to the complaint and explain that the stories rotate in the storywalk.  The stories told should be reflective of the whole community.  Hopefully the parent will be happier with the next month’s choice.  You could also offer to gather library books that the parent would consider more appropriate for their child.</a:t>
            </a:r>
          </a:p>
        </p:txBody>
      </p:sp>
      <p:pic>
        <p:nvPicPr>
          <p:cNvPr id="4" name="Picture 3">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666335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a:t>
            </a:r>
          </a:p>
        </p:txBody>
      </p:sp>
      <p:sp>
        <p:nvSpPr>
          <p:cNvPr id="3" name="Content Placeholder 2"/>
          <p:cNvSpPr>
            <a:spLocks noGrp="1"/>
          </p:cNvSpPr>
          <p:nvPr>
            <p:ph idx="1"/>
          </p:nvPr>
        </p:nvSpPr>
        <p:spPr/>
        <p:txBody>
          <a:bodyPr/>
          <a:lstStyle/>
          <a:p>
            <a:pPr>
              <a:lnSpc>
                <a:spcPct val="100000"/>
              </a:lnSpc>
              <a:spcBef>
                <a:spcPts val="0"/>
              </a:spcBef>
              <a:spcAft>
                <a:spcPts val="1200"/>
              </a:spcAft>
            </a:pPr>
            <a:r>
              <a:rPr lang="en-US" dirty="0"/>
              <a:t>Staff and Board</a:t>
            </a:r>
          </a:p>
          <a:p>
            <a:pPr>
              <a:lnSpc>
                <a:spcPct val="100000"/>
              </a:lnSpc>
              <a:spcBef>
                <a:spcPts val="0"/>
              </a:spcBef>
              <a:spcAft>
                <a:spcPts val="1200"/>
              </a:spcAft>
            </a:pPr>
            <a:r>
              <a:rPr lang="en-US" dirty="0"/>
              <a:t>Normalize talking about Intellectual Freedom issues at every level of your organization.  </a:t>
            </a:r>
          </a:p>
          <a:p>
            <a:pPr>
              <a:lnSpc>
                <a:spcPct val="100000"/>
              </a:lnSpc>
              <a:spcBef>
                <a:spcPts val="0"/>
              </a:spcBef>
              <a:spcAft>
                <a:spcPts val="1200"/>
              </a:spcAft>
            </a:pPr>
            <a:r>
              <a:rPr lang="en-US" dirty="0"/>
              <a:t>De-escalation and good customer service go hand in hand</a:t>
            </a:r>
          </a:p>
          <a:p>
            <a:pPr>
              <a:lnSpc>
                <a:spcPct val="100000"/>
              </a:lnSpc>
              <a:spcBef>
                <a:spcPts val="0"/>
              </a:spcBef>
              <a:spcAft>
                <a:spcPts val="1200"/>
              </a:spcAft>
            </a:pPr>
            <a:r>
              <a:rPr lang="en-US" dirty="0"/>
              <a:t>Practice makes perfect.  Train those neuropathways!</a:t>
            </a:r>
          </a:p>
          <a:p>
            <a:endParaRPr lang="en-US" dirty="0"/>
          </a:p>
        </p:txBody>
      </p:sp>
      <p:pic>
        <p:nvPicPr>
          <p:cNvPr id="4" name="Picture 3">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2923775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consider:</a:t>
            </a:r>
          </a:p>
        </p:txBody>
      </p:sp>
      <p:sp>
        <p:nvSpPr>
          <p:cNvPr id="3" name="Content Placeholder 2"/>
          <p:cNvSpPr>
            <a:spLocks noGrp="1"/>
          </p:cNvSpPr>
          <p:nvPr>
            <p:ph idx="1"/>
          </p:nvPr>
        </p:nvSpPr>
        <p:spPr/>
        <p:txBody>
          <a:bodyPr/>
          <a:lstStyle/>
          <a:p>
            <a:pPr>
              <a:lnSpc>
                <a:spcPct val="100000"/>
              </a:lnSpc>
              <a:spcBef>
                <a:spcPts val="0"/>
              </a:spcBef>
              <a:spcAft>
                <a:spcPts val="1200"/>
              </a:spcAft>
            </a:pPr>
            <a:r>
              <a:rPr lang="en-US" dirty="0"/>
              <a:t>Do you know where your policies are?</a:t>
            </a:r>
          </a:p>
          <a:p>
            <a:pPr>
              <a:lnSpc>
                <a:spcPct val="100000"/>
              </a:lnSpc>
              <a:spcBef>
                <a:spcPts val="0"/>
              </a:spcBef>
              <a:spcAft>
                <a:spcPts val="1200"/>
              </a:spcAft>
            </a:pPr>
            <a:r>
              <a:rPr lang="en-US" dirty="0"/>
              <a:t>Does everyone have access to your policies?</a:t>
            </a:r>
          </a:p>
          <a:p>
            <a:pPr>
              <a:lnSpc>
                <a:spcPct val="100000"/>
              </a:lnSpc>
              <a:spcBef>
                <a:spcPts val="0"/>
              </a:spcBef>
              <a:spcAft>
                <a:spcPts val="1200"/>
              </a:spcAft>
            </a:pPr>
            <a:r>
              <a:rPr lang="en-US" dirty="0"/>
              <a:t>Are you the best person to handle book complaints?</a:t>
            </a:r>
          </a:p>
          <a:p>
            <a:pPr>
              <a:lnSpc>
                <a:spcPct val="100000"/>
              </a:lnSpc>
              <a:spcBef>
                <a:spcPts val="0"/>
              </a:spcBef>
              <a:spcAft>
                <a:spcPts val="1200"/>
              </a:spcAft>
            </a:pPr>
            <a:r>
              <a:rPr lang="en-US" dirty="0"/>
              <a:t>Do you know who to call for backup?</a:t>
            </a:r>
          </a:p>
          <a:p>
            <a:pPr>
              <a:lnSpc>
                <a:spcPct val="100000"/>
              </a:lnSpc>
              <a:spcBef>
                <a:spcPts val="0"/>
              </a:spcBef>
              <a:spcAft>
                <a:spcPts val="1200"/>
              </a:spcAft>
            </a:pPr>
            <a:r>
              <a:rPr lang="en-US" dirty="0"/>
              <a:t>What are the procedures if a book challenge is filed?</a:t>
            </a:r>
          </a:p>
          <a:p>
            <a:pPr>
              <a:lnSpc>
                <a:spcPct val="100000"/>
              </a:lnSpc>
              <a:spcBef>
                <a:spcPts val="0"/>
              </a:spcBef>
              <a:spcAft>
                <a:spcPts val="1200"/>
              </a:spcAft>
            </a:pPr>
            <a:r>
              <a:rPr lang="en-US" dirty="0"/>
              <a:t>When was the last time anyone reviewed/updated your policies and procedures?</a:t>
            </a:r>
          </a:p>
          <a:p>
            <a:pPr>
              <a:lnSpc>
                <a:spcPct val="100000"/>
              </a:lnSpc>
              <a:spcBef>
                <a:spcPts val="0"/>
              </a:spcBef>
              <a:spcAft>
                <a:spcPts val="1200"/>
              </a:spcAft>
            </a:pPr>
            <a:endParaRPr lang="en-US" dirty="0"/>
          </a:p>
          <a:p>
            <a:pPr marL="457200" lvl="1" indent="0">
              <a:buNone/>
            </a:pPr>
            <a:endParaRPr lang="en-US" dirty="0"/>
          </a:p>
        </p:txBody>
      </p:sp>
    </p:spTree>
    <p:extLst>
      <p:ext uri="{BB962C8B-B14F-4D97-AF65-F5344CB8AC3E}">
        <p14:creationId xmlns:p14="http://schemas.microsoft.com/office/powerpoint/2010/main" val="4155037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a:t>To report a challenge or donate to help librarians facing challenges:</a:t>
            </a:r>
            <a:r>
              <a:rPr lang="en-US" dirty="0"/>
              <a:t/>
            </a:r>
            <a:br>
              <a:rPr lang="en-US" dirty="0"/>
            </a:br>
            <a:endParaRPr lang="en-US" dirty="0"/>
          </a:p>
        </p:txBody>
      </p:sp>
      <p:sp>
        <p:nvSpPr>
          <p:cNvPr id="7" name="Content Placeholder 6"/>
          <p:cNvSpPr>
            <a:spLocks noGrp="1"/>
          </p:cNvSpPr>
          <p:nvPr>
            <p:ph idx="1"/>
          </p:nvPr>
        </p:nvSpPr>
        <p:spPr/>
        <p:txBody>
          <a:bodyPr>
            <a:normAutofit/>
          </a:bodyPr>
          <a:lstStyle/>
          <a:p>
            <a:pPr marL="0" indent="0">
              <a:buNone/>
            </a:pPr>
            <a:endParaRPr lang="en-US" dirty="0"/>
          </a:p>
          <a:p>
            <a:pPr lvl="0"/>
            <a:r>
              <a:rPr lang="en-US" dirty="0"/>
              <a:t>ALA Office of Intellectual Freedom, </a:t>
            </a:r>
            <a:r>
              <a:rPr lang="en-US" dirty="0">
                <a:hlinkClick r:id="rId2"/>
              </a:rPr>
              <a:t>https://www.ala.org/aboutala/offices/oif</a:t>
            </a:r>
            <a:endParaRPr lang="en-US" dirty="0"/>
          </a:p>
          <a:p>
            <a:pPr lvl="0"/>
            <a:r>
              <a:rPr lang="en-US" dirty="0"/>
              <a:t>The Freedom to Read Foundation, </a:t>
            </a:r>
            <a:r>
              <a:rPr lang="en-US" u="sng" dirty="0">
                <a:hlinkClick r:id="rId3"/>
              </a:rPr>
              <a:t>https://www.ftrf.org/</a:t>
            </a:r>
            <a:endParaRPr lang="en-US" dirty="0"/>
          </a:p>
          <a:p>
            <a:pPr lvl="0"/>
            <a:r>
              <a:rPr lang="en-US" dirty="0" smtClean="0"/>
              <a:t>Unite </a:t>
            </a:r>
            <a:r>
              <a:rPr lang="en-US" dirty="0"/>
              <a:t>Against Book Ban, </a:t>
            </a:r>
            <a:r>
              <a:rPr lang="en-US" dirty="0">
                <a:hlinkClick r:id="rId4"/>
              </a:rPr>
              <a:t>https://</a:t>
            </a:r>
            <a:r>
              <a:rPr lang="en-US" dirty="0" smtClean="0">
                <a:hlinkClick r:id="rId4"/>
              </a:rPr>
              <a:t>www.uniteagainstbookbans.org</a:t>
            </a:r>
            <a:endParaRPr lang="en-US" dirty="0"/>
          </a:p>
          <a:p>
            <a:r>
              <a:rPr lang="en-US" dirty="0"/>
              <a:t>Illinois Library Association, </a:t>
            </a:r>
            <a:r>
              <a:rPr lang="en-US" dirty="0">
                <a:hlinkClick r:id="rId5"/>
              </a:rPr>
              <a:t>https://www.ila.org/initiatives/banned-books-week/take-action</a:t>
            </a:r>
            <a:endParaRPr lang="en-US" dirty="0"/>
          </a:p>
          <a:p>
            <a:pPr marL="0" indent="0">
              <a:buNone/>
            </a:pPr>
            <a:endParaRPr lang="en-US" dirty="0"/>
          </a:p>
        </p:txBody>
      </p:sp>
    </p:spTree>
    <p:extLst>
      <p:ext uri="{BB962C8B-B14F-4D97-AF65-F5344CB8AC3E}">
        <p14:creationId xmlns:p14="http://schemas.microsoft.com/office/powerpoint/2010/main" val="789059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EE3A2-BB71-9354-2DFA-D873E12EBE5C}"/>
              </a:ext>
            </a:extLst>
          </p:cNvPr>
          <p:cNvSpPr>
            <a:spLocks noGrp="1"/>
          </p:cNvSpPr>
          <p:nvPr>
            <p:ph type="title"/>
          </p:nvPr>
        </p:nvSpPr>
        <p:spPr/>
        <p:txBody>
          <a:bodyPr>
            <a:normAutofit/>
          </a:bodyPr>
          <a:lstStyle/>
          <a:p>
            <a:r>
              <a:rPr lang="en-US" sz="5400" dirty="0">
                <a:solidFill>
                  <a:srgbClr val="FF0000"/>
                </a:solidFill>
                <a:effectLst/>
                <a:ea typeface="Calibri" panose="020F0502020204030204" pitchFamily="34" charset="0"/>
                <a:cs typeface="Times New Roman" panose="02020603050405020304" pitchFamily="18" charset="0"/>
              </a:rPr>
              <a:t>LOWLINE</a:t>
            </a:r>
            <a:r>
              <a:rPr lang="en-US" sz="5400" dirty="0">
                <a:effectLst/>
                <a:cs typeface="Times New Roman" panose="02020603050405020304" pitchFamily="18" charset="0"/>
              </a:rPr>
              <a:t> </a:t>
            </a:r>
            <a:endParaRPr lang="en-US" sz="5400" dirty="0">
              <a:cs typeface="Times New Roman" panose="02020603050405020304" pitchFamily="18" charset="0"/>
            </a:endParaRPr>
          </a:p>
        </p:txBody>
      </p:sp>
      <p:sp>
        <p:nvSpPr>
          <p:cNvPr id="3" name="Content Placeholder 2">
            <a:extLst>
              <a:ext uri="{FF2B5EF4-FFF2-40B4-BE49-F238E27FC236}">
                <a16:creationId xmlns:a16="http://schemas.microsoft.com/office/drawing/2014/main" id="{B2583B1F-DF56-22CD-6F05-CC93F6937306}"/>
              </a:ext>
            </a:extLst>
          </p:cNvPr>
          <p:cNvSpPr>
            <a:spLocks noGrp="1"/>
          </p:cNvSpPr>
          <p:nvPr>
            <p:ph idx="1"/>
          </p:nvPr>
        </p:nvSpPr>
        <p:spPr>
          <a:xfrm>
            <a:off x="555170" y="1825625"/>
            <a:ext cx="11351623" cy="4351338"/>
          </a:xfrm>
        </p:spPr>
        <p:txBody>
          <a:bodyPr>
            <a:noAutofit/>
          </a:bodyPr>
          <a:lstStyle/>
          <a:p>
            <a:pPr marL="342900" marR="0" lvl="0" indent="-342900">
              <a:lnSpc>
                <a:spcPct val="100000"/>
              </a:lnSpc>
              <a:spcBef>
                <a:spcPts val="0"/>
              </a:spcBef>
              <a:spcAft>
                <a:spcPts val="1200"/>
              </a:spcAft>
              <a:buSzPts val="1000"/>
              <a:buFont typeface="Symbol" pitchFamily="2" charset="2"/>
              <a:buChar char=""/>
              <a:tabLst>
                <a:tab pos="457200" algn="l"/>
              </a:tabLst>
            </a:pPr>
            <a:r>
              <a:rPr lang="en-US" sz="3200" b="1" dirty="0">
                <a:solidFill>
                  <a:srgbClr val="FF0000"/>
                </a:solidFill>
                <a:effectLst/>
                <a:ea typeface="Times New Roman" panose="02020603050405020304" pitchFamily="18" charset="0"/>
                <a:cs typeface="Times New Roman" panose="02020603050405020304" pitchFamily="18" charset="0"/>
              </a:rPr>
              <a:t>L</a:t>
            </a:r>
            <a:r>
              <a:rPr lang="en-US" sz="2400" dirty="0">
                <a:solidFill>
                  <a:srgbClr val="22272B"/>
                </a:solidFill>
                <a:effectLst/>
                <a:ea typeface="Times New Roman" panose="02020603050405020304" pitchFamily="18" charset="0"/>
                <a:cs typeface="Times New Roman" panose="02020603050405020304" pitchFamily="18" charset="0"/>
              </a:rPr>
              <a:t>isten to what the issue is and the person's concerns.</a:t>
            </a:r>
            <a:endParaRPr lang="en-US" sz="2400" dirty="0">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1200"/>
              </a:spcAft>
              <a:buSzPts val="1000"/>
              <a:buFont typeface="Symbol" pitchFamily="2" charset="2"/>
              <a:buChar char=""/>
              <a:tabLst>
                <a:tab pos="457200" algn="l"/>
              </a:tabLst>
            </a:pPr>
            <a:r>
              <a:rPr lang="en-US" sz="2400" b="1" dirty="0">
                <a:solidFill>
                  <a:srgbClr val="FF0000"/>
                </a:solidFill>
                <a:effectLst/>
                <a:ea typeface="Times New Roman" panose="02020603050405020304" pitchFamily="18" charset="0"/>
                <a:cs typeface="Times New Roman" panose="02020603050405020304" pitchFamily="18" charset="0"/>
              </a:rPr>
              <a:t>O</a:t>
            </a:r>
            <a:r>
              <a:rPr lang="en-US" sz="2400" dirty="0">
                <a:solidFill>
                  <a:srgbClr val="22272B"/>
                </a:solidFill>
                <a:effectLst/>
                <a:ea typeface="Times New Roman" panose="02020603050405020304" pitchFamily="18" charset="0"/>
                <a:cs typeface="Times New Roman" panose="02020603050405020304" pitchFamily="18" charset="0"/>
              </a:rPr>
              <a:t>ffer reflective comments to show that you have heard what their concerns are.</a:t>
            </a:r>
            <a:endParaRPr lang="en-US" sz="2400" dirty="0">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1200"/>
              </a:spcAft>
              <a:buSzPts val="1000"/>
              <a:buFont typeface="Symbol" pitchFamily="2" charset="2"/>
              <a:buChar char=""/>
              <a:tabLst>
                <a:tab pos="457200" algn="l"/>
              </a:tabLst>
            </a:pPr>
            <a:r>
              <a:rPr lang="en-US" sz="2400" b="1" dirty="0">
                <a:solidFill>
                  <a:srgbClr val="FF0000"/>
                </a:solidFill>
                <a:effectLst/>
                <a:ea typeface="Times New Roman" panose="02020603050405020304" pitchFamily="18" charset="0"/>
                <a:cs typeface="Times New Roman" panose="02020603050405020304" pitchFamily="18" charset="0"/>
              </a:rPr>
              <a:t>W</a:t>
            </a:r>
            <a:r>
              <a:rPr lang="en-US" sz="2400" dirty="0">
                <a:solidFill>
                  <a:srgbClr val="22272B"/>
                </a:solidFill>
                <a:effectLst/>
                <a:ea typeface="Times New Roman" panose="02020603050405020304" pitchFamily="18" charset="0"/>
                <a:cs typeface="Times New Roman" panose="02020603050405020304" pitchFamily="18" charset="0"/>
              </a:rPr>
              <a:t>ait until the person has released their frustration and explained how they are feeling.</a:t>
            </a:r>
            <a:endParaRPr lang="en-US" sz="2400" dirty="0">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1200"/>
              </a:spcAft>
              <a:buSzPts val="1000"/>
              <a:buFont typeface="Symbol" pitchFamily="2" charset="2"/>
              <a:buChar char=""/>
              <a:tabLst>
                <a:tab pos="457200" algn="l"/>
              </a:tabLst>
            </a:pPr>
            <a:r>
              <a:rPr lang="en-US" sz="2400" b="1" dirty="0">
                <a:solidFill>
                  <a:srgbClr val="FF0000"/>
                </a:solidFill>
                <a:effectLst/>
                <a:ea typeface="Times New Roman" panose="02020603050405020304" pitchFamily="18" charset="0"/>
                <a:cs typeface="Times New Roman" panose="02020603050405020304" pitchFamily="18" charset="0"/>
              </a:rPr>
              <a:t>L</a:t>
            </a:r>
            <a:r>
              <a:rPr lang="en-US" sz="2400" dirty="0">
                <a:solidFill>
                  <a:srgbClr val="22272B"/>
                </a:solidFill>
                <a:effectLst/>
                <a:ea typeface="Times New Roman" panose="02020603050405020304" pitchFamily="18" charset="0"/>
                <a:cs typeface="Times New Roman" panose="02020603050405020304" pitchFamily="18" charset="0"/>
              </a:rPr>
              <a:t>ook and maintain appropriate eye contact to connect with the person.</a:t>
            </a:r>
            <a:endParaRPr lang="en-US" sz="2400" dirty="0">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1200"/>
              </a:spcAft>
              <a:buSzPts val="1000"/>
              <a:buFont typeface="Symbol" pitchFamily="2" charset="2"/>
              <a:buChar char=""/>
              <a:tabLst>
                <a:tab pos="457200" algn="l"/>
              </a:tabLst>
            </a:pPr>
            <a:r>
              <a:rPr lang="en-US" sz="2400" b="1" dirty="0">
                <a:solidFill>
                  <a:srgbClr val="FF0000"/>
                </a:solidFill>
                <a:effectLst/>
                <a:ea typeface="Times New Roman" panose="02020603050405020304" pitchFamily="18" charset="0"/>
                <a:cs typeface="Times New Roman" panose="02020603050405020304" pitchFamily="18" charset="0"/>
              </a:rPr>
              <a:t>I</a:t>
            </a:r>
            <a:r>
              <a:rPr lang="en-US" sz="2400" dirty="0">
                <a:solidFill>
                  <a:srgbClr val="22272B"/>
                </a:solidFill>
                <a:effectLst/>
                <a:ea typeface="Times New Roman" panose="02020603050405020304" pitchFamily="18" charset="0"/>
                <a:cs typeface="Times New Roman" panose="02020603050405020304" pitchFamily="18" charset="0"/>
              </a:rPr>
              <a:t>ncline your head slightly, to show you are listening and give you a non-threating posture.</a:t>
            </a:r>
            <a:endParaRPr lang="en-US" sz="2400" dirty="0">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1200"/>
              </a:spcAft>
              <a:buSzPts val="1000"/>
              <a:buFont typeface="Symbol" pitchFamily="2" charset="2"/>
              <a:buChar char=""/>
              <a:tabLst>
                <a:tab pos="457200" algn="l"/>
              </a:tabLst>
            </a:pPr>
            <a:r>
              <a:rPr lang="en-US" sz="2400" b="1" dirty="0">
                <a:solidFill>
                  <a:srgbClr val="FF0000"/>
                </a:solidFill>
                <a:effectLst/>
                <a:ea typeface="Times New Roman" panose="02020603050405020304" pitchFamily="18" charset="0"/>
                <a:cs typeface="Times New Roman" panose="02020603050405020304" pitchFamily="18" charset="0"/>
              </a:rPr>
              <a:t>N</a:t>
            </a:r>
            <a:r>
              <a:rPr lang="en-US" sz="2400" dirty="0">
                <a:solidFill>
                  <a:srgbClr val="22272B"/>
                </a:solidFill>
                <a:effectLst/>
                <a:ea typeface="Times New Roman" panose="02020603050405020304" pitchFamily="18" charset="0"/>
                <a:cs typeface="Times New Roman" panose="02020603050405020304" pitchFamily="18" charset="0"/>
              </a:rPr>
              <a:t>od to confirm that you are listening and have understood.</a:t>
            </a:r>
            <a:endParaRPr lang="en-US" sz="2400" dirty="0">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1200"/>
              </a:spcAft>
              <a:buSzPts val="1000"/>
              <a:buFont typeface="Symbol" pitchFamily="2" charset="2"/>
              <a:buChar char=""/>
              <a:tabLst>
                <a:tab pos="457200" algn="l"/>
              </a:tabLst>
            </a:pPr>
            <a:r>
              <a:rPr lang="en-US" sz="2400" b="1" dirty="0">
                <a:solidFill>
                  <a:srgbClr val="FF0000"/>
                </a:solidFill>
                <a:effectLst/>
                <a:ea typeface="Times New Roman" panose="02020603050405020304" pitchFamily="18" charset="0"/>
                <a:cs typeface="Times New Roman" panose="02020603050405020304" pitchFamily="18" charset="0"/>
              </a:rPr>
              <a:t>E</a:t>
            </a:r>
            <a:r>
              <a:rPr lang="en-US" sz="2400" dirty="0">
                <a:solidFill>
                  <a:srgbClr val="22272B"/>
                </a:solidFill>
                <a:effectLst/>
                <a:ea typeface="Times New Roman" panose="02020603050405020304" pitchFamily="18" charset="0"/>
                <a:cs typeface="Times New Roman" panose="02020603050405020304" pitchFamily="18" charset="0"/>
              </a:rPr>
              <a:t>xpress empathy to show you have understood.</a:t>
            </a:r>
          </a:p>
          <a:p>
            <a:pPr marL="342900" marR="0" lvl="0" indent="-342900">
              <a:spcBef>
                <a:spcPts val="0"/>
              </a:spcBef>
              <a:spcAft>
                <a:spcPts val="0"/>
              </a:spcAft>
              <a:buSzPts val="1000"/>
              <a:buFont typeface="Symbol" pitchFamily="2" charset="2"/>
              <a:buChar char=""/>
              <a:tabLst>
                <a:tab pos="457200" algn="l"/>
              </a:tabLst>
            </a:pPr>
            <a:endParaRPr lang="en-US" sz="2400" dirty="0">
              <a:solidFill>
                <a:srgbClr val="22272B"/>
              </a:solidFill>
              <a:ea typeface="Calibri" panose="020F0502020204030204" pitchFamily="34" charset="0"/>
              <a:cs typeface="Times New Roman" panose="02020603050405020304" pitchFamily="18" charset="0"/>
            </a:endParaRPr>
          </a:p>
          <a:p>
            <a:pPr marL="0" indent="0">
              <a:spcBef>
                <a:spcPts val="0"/>
              </a:spcBef>
              <a:buSzPts val="1000"/>
              <a:buNone/>
              <a:tabLst>
                <a:tab pos="457200" algn="l"/>
              </a:tabLst>
            </a:pPr>
            <a:r>
              <a:rPr lang="en-US" sz="1200" kern="1800" dirty="0">
                <a:solidFill>
                  <a:srgbClr val="22272B"/>
                </a:solidFill>
                <a:effectLst/>
                <a:ea typeface="Times New Roman" panose="02020603050405020304" pitchFamily="18" charset="0"/>
                <a:cs typeface="Times New Roman" panose="02020603050405020304" pitchFamily="18" charset="0"/>
              </a:rPr>
              <a:t>https://www.health.nsw.gov.au/mentalhealth/psychosocial/strategies/Pages/managing-anger.asp</a:t>
            </a:r>
            <a:endParaRPr lang="en-US" sz="12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55251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52154" y="358186"/>
            <a:ext cx="9144000" cy="2387600"/>
          </a:xfrm>
        </p:spPr>
        <p:txBody>
          <a:bodyPr/>
          <a:lstStyle/>
          <a:p>
            <a:r>
              <a:rPr lang="en-US" dirty="0"/>
              <a:t>Thank you!</a:t>
            </a:r>
          </a:p>
        </p:txBody>
      </p:sp>
      <p:sp>
        <p:nvSpPr>
          <p:cNvPr id="5" name="Subtitle 4"/>
          <p:cNvSpPr>
            <a:spLocks noGrp="1"/>
          </p:cNvSpPr>
          <p:nvPr>
            <p:ph type="subTitle" idx="1"/>
          </p:nvPr>
        </p:nvSpPr>
        <p:spPr>
          <a:xfrm>
            <a:off x="1452154" y="3262404"/>
            <a:ext cx="9144000" cy="1655762"/>
          </a:xfrm>
        </p:spPr>
        <p:txBody>
          <a:bodyPr>
            <a:normAutofit lnSpcReduction="10000"/>
          </a:bodyPr>
          <a:lstStyle/>
          <a:p>
            <a:r>
              <a:rPr lang="en-US" dirty="0"/>
              <a:t>Betsy Mahoney, Assistant Director SMRLD</a:t>
            </a:r>
          </a:p>
          <a:p>
            <a:r>
              <a:rPr lang="en-US" dirty="0"/>
              <a:t>betsymahoney@smrld.org</a:t>
            </a:r>
          </a:p>
          <a:p>
            <a:r>
              <a:rPr lang="en-US" dirty="0"/>
              <a:t>Julia Nephew, Children’s Services Specialist Addison Public Library</a:t>
            </a:r>
          </a:p>
          <a:p>
            <a:r>
              <a:rPr lang="en-US" dirty="0"/>
              <a:t>nephew@addisonlibrary.org</a:t>
            </a:r>
          </a:p>
          <a:p>
            <a:endParaRPr lang="en-US" dirty="0"/>
          </a:p>
        </p:txBody>
      </p:sp>
      <p:pic>
        <p:nvPicPr>
          <p:cNvPr id="6" name="Picture 5">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3989389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Scenarios</a:t>
            </a:r>
          </a:p>
        </p:txBody>
      </p:sp>
      <p:sp>
        <p:nvSpPr>
          <p:cNvPr id="8" name="Subtitle 7"/>
          <p:cNvSpPr>
            <a:spLocks noGrp="1"/>
          </p:cNvSpPr>
          <p:nvPr>
            <p:ph type="subTitle" idx="1"/>
          </p:nvPr>
        </p:nvSpPr>
        <p:spPr/>
        <p:txBody>
          <a:bodyPr>
            <a:normAutofit lnSpcReduction="10000"/>
          </a:bodyPr>
          <a:lstStyle/>
          <a:p>
            <a:r>
              <a:rPr lang="en-US" dirty="0"/>
              <a:t>Thank you to Joyce McIntosh, The Office of</a:t>
            </a:r>
          </a:p>
          <a:p>
            <a:r>
              <a:rPr lang="en-US" dirty="0"/>
              <a:t>Intellectual Freedom, ALA, and the</a:t>
            </a:r>
          </a:p>
          <a:p>
            <a:r>
              <a:rPr lang="en-US" dirty="0"/>
              <a:t>Freedom to Read Foundation, for</a:t>
            </a:r>
          </a:p>
          <a:p>
            <a:r>
              <a:rPr lang="en-US" dirty="0"/>
              <a:t>sharing scenarios</a:t>
            </a:r>
          </a:p>
        </p:txBody>
      </p:sp>
    </p:spTree>
    <p:extLst>
      <p:ext uri="{BB962C8B-B14F-4D97-AF65-F5344CB8AC3E}">
        <p14:creationId xmlns:p14="http://schemas.microsoft.com/office/powerpoint/2010/main" val="3341345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1</a:t>
            </a:r>
          </a:p>
        </p:txBody>
      </p:sp>
      <p:sp>
        <p:nvSpPr>
          <p:cNvPr id="3" name="Content Placeholder 2"/>
          <p:cNvSpPr>
            <a:spLocks noGrp="1"/>
          </p:cNvSpPr>
          <p:nvPr>
            <p:ph idx="1"/>
          </p:nvPr>
        </p:nvSpPr>
        <p:spPr/>
        <p:txBody>
          <a:bodyPr/>
          <a:lstStyle/>
          <a:p>
            <a:r>
              <a:rPr lang="en-US" dirty="0"/>
              <a:t>Brian is an eleven-year-old boy who comes to the library every day after school until his mother picks him up.  His mother has made it clear to Brian that she does not want him to check out R-rated movies.  One day when she picks him up at the library, she finds an R-rated video in his backpack.  She is very upset and immediately approaches you to say that she needs the library staff to stop Jason from checking out R-rated movies.  PG-13 movies are OK, but not those with an R-rating.</a:t>
            </a:r>
          </a:p>
          <a:p>
            <a:endParaRPr lang="en-US" dirty="0"/>
          </a:p>
        </p:txBody>
      </p:sp>
    </p:spTree>
    <p:extLst>
      <p:ext uri="{BB962C8B-B14F-4D97-AF65-F5344CB8AC3E}">
        <p14:creationId xmlns:p14="http://schemas.microsoft.com/office/powerpoint/2010/main" val="3555761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a:t>
            </a:r>
          </a:p>
        </p:txBody>
      </p:sp>
      <p:sp>
        <p:nvSpPr>
          <p:cNvPr id="3" name="Content Placeholder 2"/>
          <p:cNvSpPr>
            <a:spLocks noGrp="1"/>
          </p:cNvSpPr>
          <p:nvPr>
            <p:ph idx="1"/>
          </p:nvPr>
        </p:nvSpPr>
        <p:spPr/>
        <p:txBody>
          <a:bodyPr/>
          <a:lstStyle/>
          <a:p>
            <a:r>
              <a:rPr lang="en-US" dirty="0"/>
              <a:t>Remind the parent that she is responsible for working with her child to ensure he is checking out movies that she feels are appropriate. When Brian got his library card, his mom or another parent signed an agreement taking responsibility for his library selection.  The librarians won’t censor what each patron is checking out and we will carry some movies that are appropriate for her son and some that are not.</a:t>
            </a:r>
          </a:p>
        </p:txBody>
      </p:sp>
      <p:pic>
        <p:nvPicPr>
          <p:cNvPr id="4" name="Picture 3">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3157959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2</a:t>
            </a:r>
          </a:p>
        </p:txBody>
      </p:sp>
      <p:sp>
        <p:nvSpPr>
          <p:cNvPr id="3" name="Content Placeholder 2"/>
          <p:cNvSpPr>
            <a:spLocks noGrp="1"/>
          </p:cNvSpPr>
          <p:nvPr>
            <p:ph idx="1"/>
          </p:nvPr>
        </p:nvSpPr>
        <p:spPr/>
        <p:txBody>
          <a:bodyPr/>
          <a:lstStyle/>
          <a:p>
            <a:r>
              <a:rPr lang="en-US" dirty="0"/>
              <a:t>The collection manager shares the final statistics of their diversity audit on purchased materials to the public.  The library said they would use the 2020 census data as a minimum benchmark for the percent of books featuring diverse characters.  After sharing the final numbers, someone asks why the library is purchasing so many books with Asian American characters if the community has such a small population of Asian Americans? </a:t>
            </a:r>
          </a:p>
        </p:txBody>
      </p:sp>
    </p:spTree>
    <p:extLst>
      <p:ext uri="{BB962C8B-B14F-4D97-AF65-F5344CB8AC3E}">
        <p14:creationId xmlns:p14="http://schemas.microsoft.com/office/powerpoint/2010/main" val="3556163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a:t>
            </a:r>
          </a:p>
        </p:txBody>
      </p:sp>
      <p:sp>
        <p:nvSpPr>
          <p:cNvPr id="3" name="Content Placeholder 2"/>
          <p:cNvSpPr>
            <a:spLocks noGrp="1"/>
          </p:cNvSpPr>
          <p:nvPr>
            <p:ph idx="1"/>
          </p:nvPr>
        </p:nvSpPr>
        <p:spPr/>
        <p:txBody>
          <a:bodyPr>
            <a:normAutofit/>
          </a:bodyPr>
          <a:lstStyle/>
          <a:p>
            <a:r>
              <a:rPr lang="en-US" dirty="0"/>
              <a:t>There are many factors at play. One would be publishing, news trends, world events, and award winning books </a:t>
            </a:r>
            <a:r>
              <a:rPr lang="en-US" dirty="0" smtClean="0"/>
              <a:t>featuring Asian characters.  </a:t>
            </a:r>
            <a:r>
              <a:rPr lang="en-US" dirty="0"/>
              <a:t>It is also important to remember that one year of purchasing may not significantly change the overall collection.  While a library’s collection should be reflective of a community, it should also stretch the public’s understanding of other cultures.</a:t>
            </a:r>
          </a:p>
        </p:txBody>
      </p:sp>
      <p:pic>
        <p:nvPicPr>
          <p:cNvPr id="4" name="Picture 3">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832340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Attendee Responses</a:t>
            </a:r>
            <a:endParaRPr lang="en-US" dirty="0"/>
          </a:p>
        </p:txBody>
      </p:sp>
      <p:sp>
        <p:nvSpPr>
          <p:cNvPr id="5" name="Content Placeholder 4"/>
          <p:cNvSpPr>
            <a:spLocks noGrp="1"/>
          </p:cNvSpPr>
          <p:nvPr>
            <p:ph idx="1"/>
          </p:nvPr>
        </p:nvSpPr>
        <p:spPr/>
        <p:txBody>
          <a:bodyPr/>
          <a:lstStyle/>
          <a:p>
            <a:r>
              <a:rPr lang="en-US" dirty="0" smtClean="0"/>
              <a:t>Respond with compassion, ask what can we do to meet your need and what are those things you would like to see from the library.</a:t>
            </a:r>
            <a:endParaRPr lang="en-US" dirty="0"/>
          </a:p>
        </p:txBody>
      </p:sp>
      <p:pic>
        <p:nvPicPr>
          <p:cNvPr id="6" name="Picture 5">
            <a:extLst>
              <a:ext uri="{FF2B5EF4-FFF2-40B4-BE49-F238E27FC236}">
                <a16:creationId xmlns:a16="http://schemas.microsoft.com/office/drawing/2014/main" id="{31EE60EC-4AF0-2E44-DA39-8E26F616B6DE}"/>
              </a:ext>
            </a:extLst>
          </p:cNvPr>
          <p:cNvPicPr>
            <a:picLocks noChangeAspect="1"/>
          </p:cNvPicPr>
          <p:nvPr/>
        </p:nvPicPr>
        <p:blipFill>
          <a:blip r:embed="rId2"/>
          <a:stretch>
            <a:fillRect/>
          </a:stretch>
        </p:blipFill>
        <p:spPr>
          <a:xfrm>
            <a:off x="9318171" y="5158484"/>
            <a:ext cx="2786743" cy="1497571"/>
          </a:xfrm>
          <a:prstGeom prst="rect">
            <a:avLst/>
          </a:prstGeom>
        </p:spPr>
      </p:pic>
    </p:spTree>
    <p:extLst>
      <p:ext uri="{BB962C8B-B14F-4D97-AF65-F5344CB8AC3E}">
        <p14:creationId xmlns:p14="http://schemas.microsoft.com/office/powerpoint/2010/main" val="2049262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ILA Annual Conference PPT" id="{3DDD35F1-EE66-CE4C-82C1-A395A19691B2}" vid="{5C1C35BF-E833-F148-8C7E-1B7C347224C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219A4B6F1B6F4A805B028BA5DE83B2" ma:contentTypeVersion="7" ma:contentTypeDescription="Create a new document." ma:contentTypeScope="" ma:versionID="162b38ba6776ced224ca5f34a8bdcabf">
  <xsd:schema xmlns:xsd="http://www.w3.org/2001/XMLSchema" xmlns:xs="http://www.w3.org/2001/XMLSchema" xmlns:p="http://schemas.microsoft.com/office/2006/metadata/properties" xmlns:ns3="5430339e-5a40-42d3-bdc6-deb46b6fc6c2" xmlns:ns4="ef680bac-dbc2-49a0-aa6a-eab4dbbe67df" targetNamespace="http://schemas.microsoft.com/office/2006/metadata/properties" ma:root="true" ma:fieldsID="b8367bc3437c3d283690be27444a712e" ns3:_="" ns4:_="">
    <xsd:import namespace="5430339e-5a40-42d3-bdc6-deb46b6fc6c2"/>
    <xsd:import namespace="ef680bac-dbc2-49a0-aa6a-eab4dbbe67d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0339e-5a40-42d3-bdc6-deb46b6fc6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680bac-dbc2-49a0-aa6a-eab4dbbe67d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B13A5B-60E9-48BE-92F1-0ACA2C9E00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30339e-5a40-42d3-bdc6-deb46b6fc6c2"/>
    <ds:schemaRef ds:uri="ef680bac-dbc2-49a0-aa6a-eab4dbbe67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7DE3FB-FC88-4813-AB98-568FCCF2C170}">
  <ds:schemaRefs>
    <ds:schemaRef ds:uri="http://schemas.microsoft.com/sharepoint/v3/contenttype/forms"/>
  </ds:schemaRefs>
</ds:datastoreItem>
</file>

<file path=customXml/itemProps3.xml><?xml version="1.0" encoding="utf-8"?>
<ds:datastoreItem xmlns:ds="http://schemas.openxmlformats.org/officeDocument/2006/customXml" ds:itemID="{425DA99D-84F0-46A0-A4DE-14050C27F60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f680bac-dbc2-49a0-aa6a-eab4dbbe67df"/>
    <ds:schemaRef ds:uri="5430339e-5a40-42d3-bdc6-deb46b6fc6c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687</TotalTime>
  <Words>2045</Words>
  <Application>Microsoft Office PowerPoint</Application>
  <PresentationFormat>Widescreen</PresentationFormat>
  <Paragraphs>99</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Symbol</vt:lpstr>
      <vt:lpstr>Times New Roman</vt:lpstr>
      <vt:lpstr>Office Theme</vt:lpstr>
      <vt:lpstr>De-escalating Material Challenges: Hands on Practice</vt:lpstr>
      <vt:lpstr>De-Escalation Tips</vt:lpstr>
      <vt:lpstr>LOWLINE </vt:lpstr>
      <vt:lpstr>Scenarios</vt:lpstr>
      <vt:lpstr>Scenario 1</vt:lpstr>
      <vt:lpstr>Response</vt:lpstr>
      <vt:lpstr>Scenario 2</vt:lpstr>
      <vt:lpstr>Response</vt:lpstr>
      <vt:lpstr>Attendee Responses</vt:lpstr>
      <vt:lpstr>Scenario 3</vt:lpstr>
      <vt:lpstr>Response</vt:lpstr>
      <vt:lpstr>Attendee Responses</vt:lpstr>
      <vt:lpstr>Scenario 4</vt:lpstr>
      <vt:lpstr>Response</vt:lpstr>
      <vt:lpstr>Attendee Responses</vt:lpstr>
      <vt:lpstr>Scenario 5</vt:lpstr>
      <vt:lpstr>Response</vt:lpstr>
      <vt:lpstr>Attendee Responses</vt:lpstr>
      <vt:lpstr>Scenario 6</vt:lpstr>
      <vt:lpstr>Response</vt:lpstr>
      <vt:lpstr>Scenario 7</vt:lpstr>
      <vt:lpstr>Response</vt:lpstr>
      <vt:lpstr>Scenario 8</vt:lpstr>
      <vt:lpstr>Response</vt:lpstr>
      <vt:lpstr>Scenario 9</vt:lpstr>
      <vt:lpstr>Response</vt:lpstr>
      <vt:lpstr>Training:</vt:lpstr>
      <vt:lpstr>Things to consider:</vt:lpstr>
      <vt:lpstr>To report a challenge or donate to help librarians facing challenges: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Cynthia Robinson</dc:creator>
  <cp:lastModifiedBy>Betsy</cp:lastModifiedBy>
  <cp:revision>25</cp:revision>
  <dcterms:created xsi:type="dcterms:W3CDTF">2019-08-12T20:44:39Z</dcterms:created>
  <dcterms:modified xsi:type="dcterms:W3CDTF">2022-10-20T00:31:31Z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0x01010036219A4B6F1B6F4A805B028BA5DE83B2</vt:lpwstr>
  </property>
</Properties>
</file>