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Raleway"/>
      <p:regular r:id="rId24"/>
      <p:bold r:id="rId25"/>
      <p:italic r:id="rId26"/>
      <p:boldItalic r:id="rId27"/>
    </p:embeddedFont>
    <p:embeddedFont>
      <p:font typeface="Lato"/>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aleway-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aleway-italic.fntdata"/><Relationship Id="rId25" Type="http://schemas.openxmlformats.org/officeDocument/2006/relationships/font" Target="fonts/Raleway-bold.fntdata"/><Relationship Id="rId28" Type="http://schemas.openxmlformats.org/officeDocument/2006/relationships/font" Target="fonts/Lato-regular.fntdata"/><Relationship Id="rId27" Type="http://schemas.openxmlformats.org/officeDocument/2006/relationships/font" Target="fonts/Raleway-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boldItalic.fntdata"/><Relationship Id="rId30" Type="http://schemas.openxmlformats.org/officeDocument/2006/relationships/font" Target="fonts/Lato-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Val</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5b5a3d2d31_2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5b5a3d2d31_2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 of us speak</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535db6e5ec_0_5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1535db6e5ec_0_5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Sierra</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577bcf7b66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577bcf7b66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Ed</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535db6e5ec_0_5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1535db6e5ec_0_5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Val</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535db6e5ec_0_5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1535db6e5ec_0_5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662ceb78e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1662ceb78e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662ceb78ec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1662ceb78ec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662ceb78ec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1662ceb78ec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662ceb78ec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1662ceb78ec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535db6e5ec_0_4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535db6e5ec_0_4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Each introduce self</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535db6e5ec_0_4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535db6e5ec_0_4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Sierra</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535db6e5ec_0_4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535db6e5ec_0_4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Ed</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5b5a3d2d31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5b5a3d2d31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 speak</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535db6e5ec_0_5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535db6e5ec_0_5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Ed</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535db6e5ec_0_4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535db6e5ec_0_4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Becca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5b5a3d2d31_2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5b5a3d2d31_2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 speak</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5b5a3d2d31_2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5b5a3d2d31_2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Becca</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2.jpg"/><Relationship Id="rId5" Type="http://schemas.openxmlformats.org/officeDocument/2006/relationships/image" Target="../media/image9.png"/><Relationship Id="rId6"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carli.illinois.edu/products-services/prof-devel/carli-count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Finding common ground	</a:t>
            </a:r>
            <a:endParaRPr/>
          </a:p>
        </p:txBody>
      </p:sp>
      <p:sp>
        <p:nvSpPr>
          <p:cNvPr id="87" name="Google Shape;87;p13"/>
          <p:cNvSpPr txBox="1"/>
          <p:nvPr>
            <p:ph idx="1" type="subTitle"/>
          </p:nvPr>
        </p:nvSpPr>
        <p:spPr>
          <a:xfrm>
            <a:off x="865752" y="2030550"/>
            <a:ext cx="7688100" cy="541200"/>
          </a:xfrm>
          <a:prstGeom prst="rect">
            <a:avLst/>
          </a:prstGeom>
        </p:spPr>
        <p:txBody>
          <a:bodyPr anchorCtr="0" anchor="t" bIns="91425" lIns="91425" spcFirstLastPara="1" rIns="91425" wrap="square" tIns="91425">
            <a:normAutofit/>
          </a:bodyPr>
          <a:lstStyle/>
          <a:p>
            <a:pPr indent="0" lvl="0" marL="0" rtl="0" algn="l">
              <a:lnSpc>
                <a:spcPct val="115000"/>
              </a:lnSpc>
              <a:spcBef>
                <a:spcPts val="1200"/>
              </a:spcBef>
              <a:spcAft>
                <a:spcPts val="1200"/>
              </a:spcAft>
              <a:buNone/>
            </a:pPr>
            <a:r>
              <a:rPr b="1" lang="en"/>
              <a:t>Assessing research consultations across diverse academic libraries</a:t>
            </a:r>
            <a:endParaRPr b="1"/>
          </a:p>
        </p:txBody>
      </p:sp>
      <p:sp>
        <p:nvSpPr>
          <p:cNvPr id="88" name="Google Shape;88;p13"/>
          <p:cNvSpPr txBox="1"/>
          <p:nvPr/>
        </p:nvSpPr>
        <p:spPr>
          <a:xfrm>
            <a:off x="865750" y="2874850"/>
            <a:ext cx="49503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Sierra Campbell</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Valerie Neylon</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Ed Remus</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Rebecca Yowler</a:t>
            </a:r>
            <a:endParaRPr>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2"/>
          <p:cNvSpPr txBox="1"/>
          <p:nvPr>
            <p:ph type="title"/>
          </p:nvPr>
        </p:nvSpPr>
        <p:spPr>
          <a:xfrm>
            <a:off x="727650" y="639875"/>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Our solutions for recruitment differences </a:t>
            </a:r>
            <a:endParaRPr/>
          </a:p>
        </p:txBody>
      </p:sp>
      <p:sp>
        <p:nvSpPr>
          <p:cNvPr id="165" name="Google Shape;165;p22"/>
          <p:cNvSpPr txBox="1"/>
          <p:nvPr>
            <p:ph type="title"/>
          </p:nvPr>
        </p:nvSpPr>
        <p:spPr>
          <a:xfrm>
            <a:off x="583650" y="1488375"/>
            <a:ext cx="3758700" cy="31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840"/>
              <a:t>Northeastern Illinois University</a:t>
            </a:r>
            <a:endParaRPr sz="1840"/>
          </a:p>
        </p:txBody>
      </p:sp>
      <p:sp>
        <p:nvSpPr>
          <p:cNvPr id="166" name="Google Shape;166;p22"/>
          <p:cNvSpPr txBox="1"/>
          <p:nvPr>
            <p:ph idx="1" type="body"/>
          </p:nvPr>
        </p:nvSpPr>
        <p:spPr>
          <a:xfrm>
            <a:off x="650900" y="1834121"/>
            <a:ext cx="3758700" cy="1340700"/>
          </a:xfrm>
          <a:prstGeom prst="rect">
            <a:avLst/>
          </a:prstGeom>
        </p:spPr>
        <p:txBody>
          <a:bodyPr anchorCtr="0" anchor="t" bIns="91425" lIns="91425" spcFirstLastPara="1" rIns="91425" wrap="square" tIns="91425">
            <a:normAutofit fontScale="77500" lnSpcReduction="20000"/>
          </a:bodyPr>
          <a:lstStyle/>
          <a:p>
            <a:pPr indent="-307340" lvl="0" marL="457200" rtl="0" algn="l">
              <a:lnSpc>
                <a:spcPct val="100000"/>
              </a:lnSpc>
              <a:spcBef>
                <a:spcPts val="0"/>
              </a:spcBef>
              <a:spcAft>
                <a:spcPts val="0"/>
              </a:spcAft>
              <a:buClr>
                <a:schemeClr val="accent1"/>
              </a:buClr>
              <a:buSzPct val="100000"/>
              <a:buFont typeface="Lato"/>
              <a:buChar char="●"/>
            </a:pPr>
            <a:r>
              <a:rPr lang="en" sz="1600"/>
              <a:t>Created a survey option for in-person participants</a:t>
            </a:r>
            <a:endParaRPr sz="1600"/>
          </a:p>
          <a:p>
            <a:pPr indent="-307340" lvl="0" marL="457200" rtl="0" algn="l">
              <a:lnSpc>
                <a:spcPct val="100000"/>
              </a:lnSpc>
              <a:spcBef>
                <a:spcPts val="0"/>
              </a:spcBef>
              <a:spcAft>
                <a:spcPts val="0"/>
              </a:spcAft>
              <a:buClr>
                <a:schemeClr val="accent1"/>
              </a:buClr>
              <a:buSzPct val="100000"/>
              <a:buFont typeface="Lato"/>
              <a:buChar char="●"/>
            </a:pPr>
            <a:r>
              <a:rPr lang="en" sz="1600"/>
              <a:t>Recruited participants retroactively (up to 2 months)</a:t>
            </a:r>
            <a:endParaRPr sz="1600"/>
          </a:p>
          <a:p>
            <a:pPr indent="-307340" lvl="0" marL="457200" rtl="0" algn="l">
              <a:lnSpc>
                <a:spcPct val="100000"/>
              </a:lnSpc>
              <a:spcBef>
                <a:spcPts val="0"/>
              </a:spcBef>
              <a:spcAft>
                <a:spcPts val="0"/>
              </a:spcAft>
              <a:buClr>
                <a:schemeClr val="accent1"/>
              </a:buClr>
              <a:buSzPct val="100000"/>
              <a:buFont typeface="Lato"/>
              <a:buChar char="●"/>
            </a:pPr>
            <a:r>
              <a:rPr lang="en" sz="1600"/>
              <a:t>Delegated the investigator to recruit on behalf of other consultants (if possible, via student tracking software)</a:t>
            </a:r>
            <a:endParaRPr/>
          </a:p>
        </p:txBody>
      </p:sp>
      <p:sp>
        <p:nvSpPr>
          <p:cNvPr id="167" name="Google Shape;167;p22"/>
          <p:cNvSpPr txBox="1"/>
          <p:nvPr>
            <p:ph type="title"/>
          </p:nvPr>
        </p:nvSpPr>
        <p:spPr>
          <a:xfrm>
            <a:off x="4706575" y="1483275"/>
            <a:ext cx="3711600" cy="32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Knox College</a:t>
            </a:r>
            <a:endParaRPr sz="1800"/>
          </a:p>
        </p:txBody>
      </p:sp>
      <p:sp>
        <p:nvSpPr>
          <p:cNvPr id="168" name="Google Shape;168;p22"/>
          <p:cNvSpPr txBox="1"/>
          <p:nvPr>
            <p:ph idx="1" type="body"/>
          </p:nvPr>
        </p:nvSpPr>
        <p:spPr>
          <a:xfrm>
            <a:off x="4706575" y="1790576"/>
            <a:ext cx="3711600" cy="1384200"/>
          </a:xfrm>
          <a:prstGeom prst="rect">
            <a:avLst/>
          </a:prstGeom>
        </p:spPr>
        <p:txBody>
          <a:bodyPr anchorCtr="0" anchor="t" bIns="91425" lIns="91425" spcFirstLastPara="1" rIns="91425" wrap="square" tIns="91425">
            <a:normAutofit fontScale="70000" lnSpcReduction="20000"/>
          </a:bodyPr>
          <a:lstStyle/>
          <a:p>
            <a:pPr indent="-299720" lvl="0" marL="457200" rtl="0" algn="l">
              <a:spcBef>
                <a:spcPts val="0"/>
              </a:spcBef>
              <a:spcAft>
                <a:spcPts val="0"/>
              </a:spcAft>
              <a:buSzPct val="100000"/>
              <a:buChar char="●"/>
            </a:pPr>
            <a:r>
              <a:rPr lang="en" sz="1600"/>
              <a:t>Asked consent during consultation to send survey after the fact.</a:t>
            </a:r>
            <a:endParaRPr sz="1600"/>
          </a:p>
          <a:p>
            <a:pPr indent="-299720" lvl="0" marL="457200" rtl="0" algn="l">
              <a:spcBef>
                <a:spcPts val="0"/>
              </a:spcBef>
              <a:spcAft>
                <a:spcPts val="0"/>
              </a:spcAft>
              <a:buSzPct val="100000"/>
              <a:buChar char="●"/>
            </a:pPr>
            <a:r>
              <a:rPr lang="en" sz="1600"/>
              <a:t>Sent additional surveys to students who had </a:t>
            </a:r>
            <a:r>
              <a:rPr lang="en" sz="1600"/>
              <a:t>previously</a:t>
            </a:r>
            <a:r>
              <a:rPr lang="en" sz="1600"/>
              <a:t> had a consultation that met the criteria and those enrolled in courses </a:t>
            </a:r>
            <a:r>
              <a:rPr lang="en" sz="1600"/>
              <a:t>requiring</a:t>
            </a:r>
            <a:r>
              <a:rPr lang="en" sz="1600"/>
              <a:t> consultations</a:t>
            </a:r>
            <a:endParaRPr sz="1600"/>
          </a:p>
          <a:p>
            <a:pPr indent="-299720" lvl="0" marL="457200" rtl="0" algn="l">
              <a:spcBef>
                <a:spcPts val="0"/>
              </a:spcBef>
              <a:spcAft>
                <a:spcPts val="0"/>
              </a:spcAft>
              <a:buSzPct val="100000"/>
              <a:buChar char="●"/>
            </a:pPr>
            <a:r>
              <a:rPr lang="en" sz="1600"/>
              <a:t>All librarians recruited participants</a:t>
            </a:r>
            <a:endParaRPr sz="1600"/>
          </a:p>
        </p:txBody>
      </p:sp>
      <p:sp>
        <p:nvSpPr>
          <p:cNvPr id="169" name="Google Shape;169;p22"/>
          <p:cNvSpPr txBox="1"/>
          <p:nvPr>
            <p:ph type="title"/>
          </p:nvPr>
        </p:nvSpPr>
        <p:spPr>
          <a:xfrm>
            <a:off x="650900" y="3007650"/>
            <a:ext cx="4161900" cy="259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2000"/>
              <a:t>Lewis</a:t>
            </a:r>
            <a:r>
              <a:rPr lang="en"/>
              <a:t> </a:t>
            </a:r>
            <a:r>
              <a:rPr lang="en" sz="2044"/>
              <a:t>University</a:t>
            </a:r>
            <a:endParaRPr sz="2044"/>
          </a:p>
        </p:txBody>
      </p:sp>
      <p:sp>
        <p:nvSpPr>
          <p:cNvPr id="170" name="Google Shape;170;p22"/>
          <p:cNvSpPr txBox="1"/>
          <p:nvPr>
            <p:ph idx="1" type="body"/>
          </p:nvPr>
        </p:nvSpPr>
        <p:spPr>
          <a:xfrm>
            <a:off x="583650" y="3424375"/>
            <a:ext cx="3988500" cy="13842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rgbClr val="434343"/>
              </a:buClr>
              <a:buSzPts val="1200"/>
              <a:buChar char="●"/>
            </a:pPr>
            <a:r>
              <a:rPr lang="en" sz="1200">
                <a:solidFill>
                  <a:srgbClr val="434343"/>
                </a:solidFill>
              </a:rPr>
              <a:t>Used reference analytics to tally those interactions with a level 4 and above</a:t>
            </a:r>
            <a:endParaRPr sz="1200">
              <a:solidFill>
                <a:srgbClr val="434343"/>
              </a:solidFill>
            </a:endParaRPr>
          </a:p>
          <a:p>
            <a:pPr indent="-304800" lvl="0" marL="457200" rtl="0" algn="l">
              <a:spcBef>
                <a:spcPts val="0"/>
              </a:spcBef>
              <a:spcAft>
                <a:spcPts val="0"/>
              </a:spcAft>
              <a:buClr>
                <a:srgbClr val="434343"/>
              </a:buClr>
              <a:buSzPts val="1200"/>
              <a:buChar char="●"/>
            </a:pPr>
            <a:r>
              <a:rPr lang="en" sz="1200">
                <a:solidFill>
                  <a:srgbClr val="434343"/>
                </a:solidFill>
              </a:rPr>
              <a:t>Distributed survey to participants via email after consultation took place</a:t>
            </a:r>
            <a:endParaRPr sz="1200">
              <a:solidFill>
                <a:srgbClr val="434343"/>
              </a:solidFill>
            </a:endParaRPr>
          </a:p>
          <a:p>
            <a:pPr indent="-304800" lvl="0" marL="457200" rtl="0" algn="l">
              <a:spcBef>
                <a:spcPts val="0"/>
              </a:spcBef>
              <a:spcAft>
                <a:spcPts val="0"/>
              </a:spcAft>
              <a:buClr>
                <a:srgbClr val="434343"/>
              </a:buClr>
              <a:buSzPts val="1200"/>
              <a:buChar char="●"/>
            </a:pPr>
            <a:r>
              <a:rPr lang="en" sz="1200">
                <a:solidFill>
                  <a:srgbClr val="434343"/>
                </a:solidFill>
              </a:rPr>
              <a:t>Asked other staff to contribute to the survey by sharing recruitment script</a:t>
            </a:r>
            <a:endParaRPr sz="1200">
              <a:solidFill>
                <a:srgbClr val="434343"/>
              </a:solidFill>
            </a:endParaRPr>
          </a:p>
        </p:txBody>
      </p:sp>
      <p:sp>
        <p:nvSpPr>
          <p:cNvPr id="171" name="Google Shape;171;p22"/>
          <p:cNvSpPr txBox="1"/>
          <p:nvPr>
            <p:ph type="title"/>
          </p:nvPr>
        </p:nvSpPr>
        <p:spPr>
          <a:xfrm>
            <a:off x="4745550" y="3051350"/>
            <a:ext cx="4281000" cy="29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City Colleges of Chicago	</a:t>
            </a:r>
            <a:endParaRPr sz="1800"/>
          </a:p>
        </p:txBody>
      </p:sp>
      <p:sp>
        <p:nvSpPr>
          <p:cNvPr id="172" name="Google Shape;172;p22"/>
          <p:cNvSpPr txBox="1"/>
          <p:nvPr>
            <p:ph idx="1" type="body"/>
          </p:nvPr>
        </p:nvSpPr>
        <p:spPr>
          <a:xfrm>
            <a:off x="4745550" y="3463674"/>
            <a:ext cx="4281000" cy="1518600"/>
          </a:xfrm>
          <a:prstGeom prst="rect">
            <a:avLst/>
          </a:prstGeom>
        </p:spPr>
        <p:txBody>
          <a:bodyPr anchorCtr="0" anchor="t" bIns="91425" lIns="91425" spcFirstLastPara="1" rIns="91425" wrap="square" tIns="91425">
            <a:normAutofit fontScale="25000" lnSpcReduction="10000"/>
          </a:bodyPr>
          <a:lstStyle/>
          <a:p>
            <a:pPr indent="-313105" lvl="0" marL="457200" rtl="0" algn="l">
              <a:spcBef>
                <a:spcPts val="0"/>
              </a:spcBef>
              <a:spcAft>
                <a:spcPts val="0"/>
              </a:spcAft>
              <a:buSzPct val="100000"/>
              <a:buChar char="●"/>
            </a:pPr>
            <a:r>
              <a:rPr lang="en" sz="5323"/>
              <a:t>Used ref analytics to determine READ scale level</a:t>
            </a:r>
            <a:endParaRPr sz="5323"/>
          </a:p>
          <a:p>
            <a:pPr indent="-313105" lvl="0" marL="457200" rtl="0" algn="l">
              <a:spcBef>
                <a:spcPts val="0"/>
              </a:spcBef>
              <a:spcAft>
                <a:spcPts val="0"/>
              </a:spcAft>
              <a:buSzPct val="100000"/>
              <a:buChar char="●"/>
            </a:pPr>
            <a:r>
              <a:rPr lang="en" sz="5323"/>
              <a:t>Used “canned message” in LibChat for </a:t>
            </a:r>
            <a:r>
              <a:rPr lang="en" sz="5323"/>
              <a:t>informed consent &amp; to share survey</a:t>
            </a:r>
            <a:endParaRPr sz="5323"/>
          </a:p>
          <a:p>
            <a:pPr indent="-313105" lvl="0" marL="457200" rtl="0" algn="l">
              <a:spcBef>
                <a:spcPts val="0"/>
              </a:spcBef>
              <a:spcAft>
                <a:spcPts val="0"/>
              </a:spcAft>
              <a:buSzPct val="100000"/>
              <a:buChar char="●"/>
            </a:pPr>
            <a:r>
              <a:rPr lang="en" sz="5323"/>
              <a:t>Asked other librarians to participate, but ended up solo</a:t>
            </a:r>
            <a:endParaRPr sz="5323"/>
          </a:p>
          <a:p>
            <a:pPr indent="0" lvl="0" marL="457200" rtl="0" algn="l">
              <a:spcBef>
                <a:spcPts val="1200"/>
              </a:spcBef>
              <a:spcAft>
                <a:spcPts val="1200"/>
              </a:spcAft>
              <a:buNone/>
            </a:pPr>
            <a:r>
              <a:t/>
            </a:r>
            <a:endParaRPr i="1" sz="1500">
              <a:highlight>
                <a:srgbClr val="FFFF00"/>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3"/>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Preliminary Results</a:t>
            </a:r>
            <a:endParaRPr/>
          </a:p>
        </p:txBody>
      </p:sp>
      <p:pic>
        <p:nvPicPr>
          <p:cNvPr descr="Pie graph that shows percentage of total survey takers by each college. Daley has 8%, Lewis has 12%, Knox has 38%, NEIU has 42%" id="178" name="Google Shape;178;p23" title="Percentage of Survey Takers by College"/>
          <p:cNvPicPr preferRelativeResize="0"/>
          <p:nvPr/>
        </p:nvPicPr>
        <p:blipFill rotWithShape="1">
          <a:blip r:embed="rId3">
            <a:alphaModFix/>
          </a:blip>
          <a:srcRect b="0" l="22117" r="20880" t="0"/>
          <a:stretch/>
        </p:blipFill>
        <p:spPr>
          <a:xfrm>
            <a:off x="333850" y="1805775"/>
            <a:ext cx="2930699" cy="3185326"/>
          </a:xfrm>
          <a:prstGeom prst="rect">
            <a:avLst/>
          </a:prstGeom>
          <a:noFill/>
          <a:ln>
            <a:noFill/>
          </a:ln>
        </p:spPr>
      </p:pic>
      <p:pic>
        <p:nvPicPr>
          <p:cNvPr id="179" name="Google Shape;179;p23" title="Chart"/>
          <p:cNvPicPr preferRelativeResize="0"/>
          <p:nvPr/>
        </p:nvPicPr>
        <p:blipFill>
          <a:blip r:embed="rId4">
            <a:alphaModFix/>
          </a:blip>
          <a:stretch>
            <a:fillRect/>
          </a:stretch>
        </p:blipFill>
        <p:spPr>
          <a:xfrm>
            <a:off x="4114524" y="1695275"/>
            <a:ext cx="4827249" cy="29848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4"/>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Limitations</a:t>
            </a:r>
            <a:endParaRPr/>
          </a:p>
        </p:txBody>
      </p:sp>
      <p:sp>
        <p:nvSpPr>
          <p:cNvPr id="185" name="Google Shape;185;p2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sz="1600"/>
              <a:t>Our ‘flexible’ data collection strategy raises some questions:</a:t>
            </a:r>
            <a:endParaRPr sz="1600"/>
          </a:p>
          <a:p>
            <a:pPr indent="-330200" lvl="0" marL="457200" rtl="0" algn="l">
              <a:lnSpc>
                <a:spcPct val="100000"/>
              </a:lnSpc>
              <a:spcBef>
                <a:spcPts val="0"/>
              </a:spcBef>
              <a:spcAft>
                <a:spcPts val="0"/>
              </a:spcAft>
              <a:buClr>
                <a:schemeClr val="accent1"/>
              </a:buClr>
              <a:buSzPts val="1600"/>
              <a:buFont typeface="Lato"/>
              <a:buChar char="●"/>
            </a:pPr>
            <a:r>
              <a:rPr lang="en" sz="1600"/>
              <a:t>Is the in-person survey comparatively inconvenient?</a:t>
            </a:r>
            <a:endParaRPr sz="1600"/>
          </a:p>
          <a:p>
            <a:pPr indent="-330200" lvl="0" marL="457200" rtl="0" algn="l">
              <a:lnSpc>
                <a:spcPct val="100000"/>
              </a:lnSpc>
              <a:spcBef>
                <a:spcPts val="0"/>
              </a:spcBef>
              <a:spcAft>
                <a:spcPts val="0"/>
              </a:spcAft>
              <a:buClr>
                <a:schemeClr val="accent1"/>
              </a:buClr>
              <a:buSzPts val="1600"/>
              <a:buFont typeface="Lato"/>
              <a:buChar char="●"/>
            </a:pPr>
            <a:r>
              <a:rPr lang="en" sz="1600"/>
              <a:t>Does retroactive recruitment affect response quality?</a:t>
            </a:r>
            <a:endParaRPr sz="1600"/>
          </a:p>
          <a:p>
            <a:pPr indent="-330200" lvl="0" marL="457200" rtl="0" algn="l">
              <a:lnSpc>
                <a:spcPct val="100000"/>
              </a:lnSpc>
              <a:spcBef>
                <a:spcPts val="0"/>
              </a:spcBef>
              <a:spcAft>
                <a:spcPts val="0"/>
              </a:spcAft>
              <a:buClr>
                <a:schemeClr val="accent1"/>
              </a:buClr>
              <a:buSzPts val="1600"/>
              <a:buFont typeface="Lato"/>
              <a:buChar char="●"/>
            </a:pPr>
            <a:r>
              <a:rPr lang="en" sz="1600"/>
              <a:t>Does delegated recruitment affect response quality?</a:t>
            </a:r>
            <a:endParaRPr sz="1600"/>
          </a:p>
          <a:p>
            <a:pPr indent="-330200" lvl="0" marL="457200" rtl="0" algn="l">
              <a:lnSpc>
                <a:spcPct val="100000"/>
              </a:lnSpc>
              <a:spcBef>
                <a:spcPts val="0"/>
              </a:spcBef>
              <a:spcAft>
                <a:spcPts val="0"/>
              </a:spcAft>
              <a:buClr>
                <a:schemeClr val="accent1"/>
              </a:buClr>
              <a:buSzPts val="1600"/>
              <a:buFont typeface="Lato"/>
              <a:buChar char="●"/>
            </a:pPr>
            <a:r>
              <a:rPr lang="en" sz="1600"/>
              <a:t>Could we have generated a sample size?</a:t>
            </a:r>
            <a:endParaRPr sz="16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5"/>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Next Steps</a:t>
            </a:r>
            <a:endParaRPr/>
          </a:p>
        </p:txBody>
      </p:sp>
      <p:sp>
        <p:nvSpPr>
          <p:cNvPr id="191" name="Google Shape;191;p25"/>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Continue to </a:t>
            </a:r>
            <a:r>
              <a:rPr lang="en" sz="1600"/>
              <a:t>gather</a:t>
            </a:r>
            <a:r>
              <a:rPr lang="en" sz="1600"/>
              <a:t> data</a:t>
            </a:r>
            <a:endParaRPr sz="1600"/>
          </a:p>
          <a:p>
            <a:pPr indent="-330200" lvl="0" marL="457200" rtl="0" algn="l">
              <a:spcBef>
                <a:spcPts val="0"/>
              </a:spcBef>
              <a:spcAft>
                <a:spcPts val="0"/>
              </a:spcAft>
              <a:buSzPts val="1600"/>
              <a:buChar char="●"/>
            </a:pPr>
            <a:r>
              <a:rPr lang="en" sz="1600"/>
              <a:t>Present to colleges and college administrations</a:t>
            </a:r>
            <a:endParaRPr sz="1600"/>
          </a:p>
          <a:p>
            <a:pPr indent="-330200" lvl="1" marL="914400" rtl="0" algn="l">
              <a:spcBef>
                <a:spcPts val="0"/>
              </a:spcBef>
              <a:spcAft>
                <a:spcPts val="0"/>
              </a:spcAft>
              <a:buSzPts val="1600"/>
              <a:buChar char="○"/>
            </a:pPr>
            <a:r>
              <a:rPr lang="en" sz="1600"/>
              <a:t>Knox has created a Peer Research Assistant program based on </a:t>
            </a:r>
            <a:r>
              <a:rPr lang="en" sz="1600"/>
              <a:t>this study</a:t>
            </a:r>
            <a:endParaRPr sz="1600"/>
          </a:p>
          <a:p>
            <a:pPr indent="-330200" lvl="0" marL="457200" rtl="0" algn="l">
              <a:spcBef>
                <a:spcPts val="0"/>
              </a:spcBef>
              <a:spcAft>
                <a:spcPts val="0"/>
              </a:spcAft>
              <a:buSzPts val="1600"/>
              <a:buChar char="●"/>
            </a:pPr>
            <a:r>
              <a:rPr lang="en" sz="1600"/>
              <a:t>Consideration  about writing a paper</a:t>
            </a:r>
            <a:endParaRPr sz="16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6"/>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Thank you!</a:t>
            </a:r>
            <a:endParaRPr/>
          </a:p>
        </p:txBody>
      </p:sp>
      <p:sp>
        <p:nvSpPr>
          <p:cNvPr id="197" name="Google Shape;197;p26"/>
          <p:cNvSpPr txBox="1"/>
          <p:nvPr>
            <p:ph idx="1" type="subTitle"/>
          </p:nvPr>
        </p:nvSpPr>
        <p:spPr>
          <a:xfrm>
            <a:off x="767900" y="2301150"/>
            <a:ext cx="7688100" cy="798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700"/>
              <a:t>Questions?</a:t>
            </a:r>
            <a:endParaRPr sz="37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7"/>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300"/>
              <a:t>Appendix</a:t>
            </a:r>
            <a:endParaRPr sz="2300"/>
          </a:p>
        </p:txBody>
      </p:sp>
      <p:sp>
        <p:nvSpPr>
          <p:cNvPr id="203" name="Google Shape;203;p27"/>
          <p:cNvSpPr txBox="1"/>
          <p:nvPr>
            <p:ph idx="1" type="subTitle"/>
          </p:nvPr>
        </p:nvSpPr>
        <p:spPr>
          <a:xfrm>
            <a:off x="727952" y="1884200"/>
            <a:ext cx="7688100" cy="5412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b="1" lang="en" sz="2081" u="sng"/>
              <a:t>Survey Questions</a:t>
            </a:r>
            <a:endParaRPr b="1" sz="2081" u="sng"/>
          </a:p>
          <a:p>
            <a:pPr indent="0" lvl="0" marL="0" rtl="0" algn="l">
              <a:spcBef>
                <a:spcPts val="0"/>
              </a:spcBef>
              <a:spcAft>
                <a:spcPts val="0"/>
              </a:spcAft>
              <a:buNone/>
            </a:pPr>
            <a:r>
              <a:t/>
            </a:r>
            <a:endParaRPr/>
          </a:p>
        </p:txBody>
      </p:sp>
      <p:sp>
        <p:nvSpPr>
          <p:cNvPr id="204" name="Google Shape;204;p27"/>
          <p:cNvSpPr txBox="1"/>
          <p:nvPr/>
        </p:nvSpPr>
        <p:spPr>
          <a:xfrm>
            <a:off x="807000" y="2230525"/>
            <a:ext cx="7530000" cy="24474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SzPts val="1300"/>
              <a:buFont typeface="Lato"/>
              <a:buAutoNum type="arabicPeriod"/>
            </a:pPr>
            <a:r>
              <a:rPr lang="en" sz="1300">
                <a:latin typeface="Lato"/>
                <a:ea typeface="Lato"/>
                <a:cs typeface="Lato"/>
                <a:sym typeface="Lato"/>
              </a:rPr>
              <a:t>At which institution did you receive research help?</a:t>
            </a:r>
            <a:endParaRPr sz="1300">
              <a:latin typeface="Lato"/>
              <a:ea typeface="Lato"/>
              <a:cs typeface="Lato"/>
              <a:sym typeface="Lato"/>
            </a:endParaRPr>
          </a:p>
          <a:p>
            <a:pPr indent="-311150" lvl="1" marL="914400" rtl="0" algn="l">
              <a:spcBef>
                <a:spcPts val="0"/>
              </a:spcBef>
              <a:spcAft>
                <a:spcPts val="0"/>
              </a:spcAft>
              <a:buSzPts val="1300"/>
              <a:buFont typeface="Lato"/>
              <a:buAutoNum type="alphaLcPeriod"/>
            </a:pPr>
            <a:r>
              <a:rPr lang="en" sz="1300">
                <a:latin typeface="Lato"/>
                <a:ea typeface="Lato"/>
                <a:cs typeface="Lato"/>
                <a:sym typeface="Lato"/>
              </a:rPr>
              <a:t>City Colleges of Chicago - Richard J. Daley College</a:t>
            </a:r>
            <a:endParaRPr sz="1300">
              <a:latin typeface="Lato"/>
              <a:ea typeface="Lato"/>
              <a:cs typeface="Lato"/>
              <a:sym typeface="Lato"/>
            </a:endParaRPr>
          </a:p>
          <a:p>
            <a:pPr indent="-311150" lvl="1" marL="914400" rtl="0" algn="l">
              <a:spcBef>
                <a:spcPts val="0"/>
              </a:spcBef>
              <a:spcAft>
                <a:spcPts val="0"/>
              </a:spcAft>
              <a:buSzPts val="1300"/>
              <a:buFont typeface="Lato"/>
              <a:buAutoNum type="alphaLcPeriod"/>
            </a:pPr>
            <a:r>
              <a:rPr lang="en" sz="1300">
                <a:latin typeface="Lato"/>
                <a:ea typeface="Lato"/>
                <a:cs typeface="Lato"/>
                <a:sym typeface="Lato"/>
              </a:rPr>
              <a:t>Knox College</a:t>
            </a:r>
            <a:endParaRPr sz="1300">
              <a:latin typeface="Lato"/>
              <a:ea typeface="Lato"/>
              <a:cs typeface="Lato"/>
              <a:sym typeface="Lato"/>
            </a:endParaRPr>
          </a:p>
          <a:p>
            <a:pPr indent="-311150" lvl="1" marL="914400" rtl="0" algn="l">
              <a:spcBef>
                <a:spcPts val="0"/>
              </a:spcBef>
              <a:spcAft>
                <a:spcPts val="0"/>
              </a:spcAft>
              <a:buSzPts val="1300"/>
              <a:buFont typeface="Lato"/>
              <a:buAutoNum type="alphaLcPeriod"/>
            </a:pPr>
            <a:r>
              <a:rPr lang="en" sz="1300">
                <a:latin typeface="Lato"/>
                <a:ea typeface="Lato"/>
                <a:cs typeface="Lato"/>
                <a:sym typeface="Lato"/>
              </a:rPr>
              <a:t>Lewis University</a:t>
            </a:r>
            <a:endParaRPr sz="1300">
              <a:latin typeface="Lato"/>
              <a:ea typeface="Lato"/>
              <a:cs typeface="Lato"/>
              <a:sym typeface="Lato"/>
            </a:endParaRPr>
          </a:p>
          <a:p>
            <a:pPr indent="-311150" lvl="1" marL="914400" rtl="0" algn="l">
              <a:spcBef>
                <a:spcPts val="0"/>
              </a:spcBef>
              <a:spcAft>
                <a:spcPts val="0"/>
              </a:spcAft>
              <a:buSzPts val="1300"/>
              <a:buFont typeface="Lato"/>
              <a:buAutoNum type="alphaLcPeriod"/>
            </a:pPr>
            <a:r>
              <a:rPr lang="en" sz="1300">
                <a:latin typeface="Lato"/>
                <a:ea typeface="Lato"/>
                <a:cs typeface="Lato"/>
                <a:sym typeface="Lato"/>
              </a:rPr>
              <a:t>Northeastern Illinois University</a:t>
            </a:r>
            <a:endParaRPr sz="1300">
              <a:latin typeface="Lato"/>
              <a:ea typeface="Lato"/>
              <a:cs typeface="Lato"/>
              <a:sym typeface="Lato"/>
            </a:endParaRPr>
          </a:p>
          <a:p>
            <a:pPr indent="-323850" lvl="0" marL="457200" rtl="0" algn="l">
              <a:spcBef>
                <a:spcPts val="0"/>
              </a:spcBef>
              <a:spcAft>
                <a:spcPts val="0"/>
              </a:spcAft>
              <a:buSzPts val="1500"/>
              <a:buFont typeface="Lato"/>
              <a:buAutoNum type="arabicPeriod"/>
            </a:pPr>
            <a:r>
              <a:rPr lang="en" sz="1300">
                <a:latin typeface="Lato"/>
                <a:ea typeface="Lato"/>
                <a:cs typeface="Lato"/>
                <a:sym typeface="Lato"/>
              </a:rPr>
              <a:t>How confident were you in being able to conduct your research </a:t>
            </a:r>
            <a:r>
              <a:rPr b="1" lang="en" sz="1300" u="sng">
                <a:latin typeface="Lato"/>
                <a:ea typeface="Lato"/>
                <a:cs typeface="Lato"/>
                <a:sym typeface="Lato"/>
              </a:rPr>
              <a:t>before</a:t>
            </a:r>
            <a:r>
              <a:rPr lang="en" sz="1300">
                <a:latin typeface="Lato"/>
                <a:ea typeface="Lato"/>
                <a:cs typeface="Lato"/>
                <a:sym typeface="Lato"/>
              </a:rPr>
              <a:t> receiving research help from the library? (Please rate your confidence on a scale from 1 to 5, with 5 being "Most Confident" and 1 being "Least Confident.")</a:t>
            </a:r>
            <a:endParaRPr sz="1300">
              <a:latin typeface="Lato"/>
              <a:ea typeface="Lato"/>
              <a:cs typeface="Lato"/>
              <a:sym typeface="Lato"/>
            </a:endParaRPr>
          </a:p>
          <a:p>
            <a:pPr indent="-323850" lvl="0" marL="457200" rtl="0" algn="l">
              <a:spcBef>
                <a:spcPts val="0"/>
              </a:spcBef>
              <a:spcAft>
                <a:spcPts val="0"/>
              </a:spcAft>
              <a:buSzPts val="1500"/>
              <a:buFont typeface="Lato"/>
              <a:buAutoNum type="arabicPeriod"/>
            </a:pPr>
            <a:r>
              <a:rPr lang="en" sz="1300"/>
              <a:t>How confident are you in being able to conduct your research </a:t>
            </a:r>
            <a:r>
              <a:rPr b="1" lang="en" sz="1300" u="sng"/>
              <a:t>after</a:t>
            </a:r>
            <a:r>
              <a:rPr b="1" lang="en" sz="1300"/>
              <a:t> </a:t>
            </a:r>
            <a:r>
              <a:rPr lang="en" sz="1300"/>
              <a:t>receiving research help from the library? (Please rate your confidence level on a scale from 1 to 5 with 5 being "Most Confident" and 1 being "Least Confident.")</a:t>
            </a:r>
            <a:endParaRPr sz="13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8"/>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300"/>
              <a:t>Appendix</a:t>
            </a:r>
            <a:endParaRPr sz="2300"/>
          </a:p>
        </p:txBody>
      </p:sp>
      <p:sp>
        <p:nvSpPr>
          <p:cNvPr id="210" name="Google Shape;210;p28"/>
          <p:cNvSpPr txBox="1"/>
          <p:nvPr>
            <p:ph idx="1" type="subTitle"/>
          </p:nvPr>
        </p:nvSpPr>
        <p:spPr>
          <a:xfrm>
            <a:off x="727952" y="1884200"/>
            <a:ext cx="7688100" cy="5412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b="1" lang="en" sz="2081" u="sng"/>
              <a:t>Survey Questions</a:t>
            </a:r>
            <a:endParaRPr b="1" sz="2081" u="sng"/>
          </a:p>
          <a:p>
            <a:pPr indent="0" lvl="0" marL="0" rtl="0" algn="l">
              <a:spcBef>
                <a:spcPts val="0"/>
              </a:spcBef>
              <a:spcAft>
                <a:spcPts val="0"/>
              </a:spcAft>
              <a:buNone/>
            </a:pPr>
            <a:r>
              <a:t/>
            </a:r>
            <a:endParaRPr/>
          </a:p>
        </p:txBody>
      </p:sp>
      <p:sp>
        <p:nvSpPr>
          <p:cNvPr id="211" name="Google Shape;211;p28"/>
          <p:cNvSpPr txBox="1"/>
          <p:nvPr/>
        </p:nvSpPr>
        <p:spPr>
          <a:xfrm>
            <a:off x="807000" y="2230525"/>
            <a:ext cx="7530000" cy="258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t>4.  How did the meeting with a librarian take place? (check all that apply)</a:t>
            </a:r>
            <a:endParaRPr sz="1300"/>
          </a:p>
          <a:p>
            <a:pPr indent="-311150" lvl="0" marL="457200" rtl="0" algn="l">
              <a:spcBef>
                <a:spcPts val="0"/>
              </a:spcBef>
              <a:spcAft>
                <a:spcPts val="0"/>
              </a:spcAft>
              <a:buSzPts val="1300"/>
              <a:buAutoNum type="alphaLcPeriod"/>
            </a:pPr>
            <a:r>
              <a:rPr lang="en" sz="1300"/>
              <a:t>Video Conference (Zoom, WebEx, Microsoft Teams, Google Meet, etc.)</a:t>
            </a:r>
            <a:endParaRPr sz="1300"/>
          </a:p>
          <a:p>
            <a:pPr indent="-311150" lvl="0" marL="457200" rtl="0" algn="l">
              <a:spcBef>
                <a:spcPts val="0"/>
              </a:spcBef>
              <a:spcAft>
                <a:spcPts val="0"/>
              </a:spcAft>
              <a:buSzPts val="1300"/>
              <a:buAutoNum type="alphaLcPeriod"/>
            </a:pPr>
            <a:r>
              <a:rPr lang="en" sz="1300"/>
              <a:t>Virtual Chat</a:t>
            </a:r>
            <a:endParaRPr sz="1300"/>
          </a:p>
          <a:p>
            <a:pPr indent="-311150" lvl="0" marL="457200" rtl="0" algn="l">
              <a:spcBef>
                <a:spcPts val="0"/>
              </a:spcBef>
              <a:spcAft>
                <a:spcPts val="0"/>
              </a:spcAft>
              <a:buSzPts val="1300"/>
              <a:buAutoNum type="alphaLcPeriod"/>
            </a:pPr>
            <a:r>
              <a:rPr lang="en" sz="1300"/>
              <a:t>In-Person</a:t>
            </a:r>
            <a:endParaRPr sz="1300"/>
          </a:p>
          <a:p>
            <a:pPr indent="-311150" lvl="0" marL="457200" rtl="0" algn="l">
              <a:spcBef>
                <a:spcPts val="0"/>
              </a:spcBef>
              <a:spcAft>
                <a:spcPts val="0"/>
              </a:spcAft>
              <a:buSzPts val="1300"/>
              <a:buAutoNum type="alphaLcPeriod"/>
            </a:pPr>
            <a:r>
              <a:rPr lang="en" sz="1300"/>
              <a:t>Phone</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t>5.  How long was the meeting?</a:t>
            </a:r>
            <a:endParaRPr sz="1300"/>
          </a:p>
          <a:p>
            <a:pPr indent="-311150" lvl="0" marL="457200" rtl="0" algn="l">
              <a:spcBef>
                <a:spcPts val="0"/>
              </a:spcBef>
              <a:spcAft>
                <a:spcPts val="0"/>
              </a:spcAft>
              <a:buSzPts val="1300"/>
              <a:buAutoNum type="alphaLcPeriod"/>
            </a:pPr>
            <a:r>
              <a:rPr lang="en" sz="1300"/>
              <a:t>0-5 minutes</a:t>
            </a:r>
            <a:endParaRPr sz="1300"/>
          </a:p>
          <a:p>
            <a:pPr indent="-311150" lvl="0" marL="457200" rtl="0" algn="l">
              <a:spcBef>
                <a:spcPts val="0"/>
              </a:spcBef>
              <a:spcAft>
                <a:spcPts val="0"/>
              </a:spcAft>
              <a:buSzPts val="1300"/>
              <a:buAutoNum type="alphaLcPeriod"/>
            </a:pPr>
            <a:r>
              <a:rPr lang="en" sz="1300"/>
              <a:t>6-15 minutes</a:t>
            </a:r>
            <a:endParaRPr sz="1300"/>
          </a:p>
          <a:p>
            <a:pPr indent="-311150" lvl="0" marL="457200" rtl="0" algn="l">
              <a:spcBef>
                <a:spcPts val="0"/>
              </a:spcBef>
              <a:spcAft>
                <a:spcPts val="0"/>
              </a:spcAft>
              <a:buSzPts val="1300"/>
              <a:buAutoNum type="alphaLcPeriod"/>
            </a:pPr>
            <a:r>
              <a:rPr lang="en" sz="1300"/>
              <a:t>16-30 minutes</a:t>
            </a:r>
            <a:endParaRPr sz="1300"/>
          </a:p>
          <a:p>
            <a:pPr indent="-311150" lvl="0" marL="457200" rtl="0" algn="l">
              <a:spcBef>
                <a:spcPts val="0"/>
              </a:spcBef>
              <a:spcAft>
                <a:spcPts val="0"/>
              </a:spcAft>
              <a:buSzPts val="1300"/>
              <a:buAutoNum type="alphaLcPeriod"/>
            </a:pPr>
            <a:r>
              <a:rPr lang="en" sz="1300"/>
              <a:t>31-60 minutes</a:t>
            </a:r>
            <a:endParaRPr sz="1300"/>
          </a:p>
          <a:p>
            <a:pPr indent="-311150" lvl="0" marL="457200" rtl="0" algn="l">
              <a:spcBef>
                <a:spcPts val="0"/>
              </a:spcBef>
              <a:spcAft>
                <a:spcPts val="0"/>
              </a:spcAft>
              <a:buSzPts val="1300"/>
              <a:buAutoNum type="alphaLcPeriod"/>
            </a:pPr>
            <a:r>
              <a:rPr lang="en" sz="1300"/>
              <a:t>Over 60 minutes</a:t>
            </a:r>
            <a:endParaRPr sz="13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9"/>
          <p:cNvSpPr txBox="1"/>
          <p:nvPr>
            <p:ph type="ctrTitle"/>
          </p:nvPr>
        </p:nvSpPr>
        <p:spPr>
          <a:xfrm>
            <a:off x="727950" y="565825"/>
            <a:ext cx="7688100" cy="166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300"/>
              <a:t>Appendix - </a:t>
            </a:r>
            <a:r>
              <a:rPr lang="en" sz="2381">
                <a:solidFill>
                  <a:schemeClr val="accent1"/>
                </a:solidFill>
              </a:rPr>
              <a:t>Survey Questions</a:t>
            </a:r>
            <a:endParaRPr sz="2381">
              <a:solidFill>
                <a:schemeClr val="accent1"/>
              </a:solidFill>
            </a:endParaRPr>
          </a:p>
          <a:p>
            <a:pPr indent="0" lvl="0" marL="0" rtl="0" algn="l">
              <a:spcBef>
                <a:spcPts val="0"/>
              </a:spcBef>
              <a:spcAft>
                <a:spcPts val="0"/>
              </a:spcAft>
              <a:buNone/>
            </a:pPr>
            <a:r>
              <a:t/>
            </a:r>
            <a:endParaRPr sz="2300"/>
          </a:p>
        </p:txBody>
      </p:sp>
      <p:sp>
        <p:nvSpPr>
          <p:cNvPr id="217" name="Google Shape;217;p29"/>
          <p:cNvSpPr txBox="1"/>
          <p:nvPr/>
        </p:nvSpPr>
        <p:spPr>
          <a:xfrm>
            <a:off x="807000" y="2230525"/>
            <a:ext cx="753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100">
              <a:solidFill>
                <a:srgbClr val="222222"/>
              </a:solidFill>
            </a:endParaRPr>
          </a:p>
        </p:txBody>
      </p:sp>
      <p:pic>
        <p:nvPicPr>
          <p:cNvPr id="218" name="Google Shape;218;p29"/>
          <p:cNvPicPr preferRelativeResize="0"/>
          <p:nvPr/>
        </p:nvPicPr>
        <p:blipFill>
          <a:blip r:embed="rId3">
            <a:alphaModFix/>
          </a:blip>
          <a:stretch>
            <a:fillRect/>
          </a:stretch>
        </p:blipFill>
        <p:spPr>
          <a:xfrm>
            <a:off x="1042800" y="1335300"/>
            <a:ext cx="7221275" cy="36200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0"/>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300"/>
              <a:t>Appendix</a:t>
            </a:r>
            <a:endParaRPr sz="2300"/>
          </a:p>
        </p:txBody>
      </p:sp>
      <p:sp>
        <p:nvSpPr>
          <p:cNvPr id="224" name="Google Shape;224;p30"/>
          <p:cNvSpPr txBox="1"/>
          <p:nvPr>
            <p:ph idx="1" type="subTitle"/>
          </p:nvPr>
        </p:nvSpPr>
        <p:spPr>
          <a:xfrm>
            <a:off x="727952" y="1884200"/>
            <a:ext cx="7688100" cy="5412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b="1" lang="en" sz="2081" u="sng"/>
              <a:t>Survey Questions</a:t>
            </a:r>
            <a:endParaRPr b="1" sz="2081" u="sng"/>
          </a:p>
          <a:p>
            <a:pPr indent="0" lvl="0" marL="0" rtl="0" algn="l">
              <a:spcBef>
                <a:spcPts val="0"/>
              </a:spcBef>
              <a:spcAft>
                <a:spcPts val="0"/>
              </a:spcAft>
              <a:buNone/>
            </a:pPr>
            <a:r>
              <a:t/>
            </a:r>
            <a:endParaRPr/>
          </a:p>
        </p:txBody>
      </p:sp>
      <p:sp>
        <p:nvSpPr>
          <p:cNvPr id="225" name="Google Shape;225;p30"/>
          <p:cNvSpPr txBox="1"/>
          <p:nvPr/>
        </p:nvSpPr>
        <p:spPr>
          <a:xfrm>
            <a:off x="807000" y="2230525"/>
            <a:ext cx="7530000" cy="158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t>8.  What is your current status at your institution?</a:t>
            </a:r>
            <a:endParaRPr sz="1300"/>
          </a:p>
          <a:p>
            <a:pPr indent="-311150" lvl="0" marL="914400" rtl="0" algn="l">
              <a:spcBef>
                <a:spcPts val="0"/>
              </a:spcBef>
              <a:spcAft>
                <a:spcPts val="0"/>
              </a:spcAft>
              <a:buSzPts val="1300"/>
              <a:buAutoNum type="alphaLcPeriod"/>
            </a:pPr>
            <a:r>
              <a:rPr lang="en" sz="1300"/>
              <a:t>Undergraduate Student</a:t>
            </a:r>
            <a:endParaRPr sz="1300"/>
          </a:p>
          <a:p>
            <a:pPr indent="-311150" lvl="0" marL="914400" rtl="0" algn="l">
              <a:spcBef>
                <a:spcPts val="0"/>
              </a:spcBef>
              <a:spcAft>
                <a:spcPts val="0"/>
              </a:spcAft>
              <a:buSzPts val="1300"/>
              <a:buAutoNum type="alphaLcPeriod"/>
            </a:pPr>
            <a:r>
              <a:rPr lang="en" sz="1300"/>
              <a:t>Graduate Student</a:t>
            </a:r>
            <a:endParaRPr sz="1300"/>
          </a:p>
          <a:p>
            <a:pPr indent="-311150" lvl="0" marL="914400" rtl="0" algn="l">
              <a:spcBef>
                <a:spcPts val="0"/>
              </a:spcBef>
              <a:spcAft>
                <a:spcPts val="0"/>
              </a:spcAft>
              <a:buSzPts val="1300"/>
              <a:buAutoNum type="alphaLcPeriod"/>
            </a:pPr>
            <a:r>
              <a:rPr lang="en" sz="1300"/>
              <a:t>Faculty </a:t>
            </a:r>
            <a:endParaRPr sz="1300"/>
          </a:p>
          <a:p>
            <a:pPr indent="-311150" lvl="0" marL="914400" rtl="0" algn="l">
              <a:spcBef>
                <a:spcPts val="0"/>
              </a:spcBef>
              <a:spcAft>
                <a:spcPts val="0"/>
              </a:spcAft>
              <a:buSzPts val="1300"/>
              <a:buAutoNum type="alphaLcPeriod"/>
            </a:pPr>
            <a:r>
              <a:rPr lang="en" sz="1300"/>
              <a:t>Staff</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t>9.  “Click to Submit Survey”</a:t>
            </a:r>
            <a:endParaRPr sz="13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4"/>
          <p:cNvSpPr txBox="1"/>
          <p:nvPr>
            <p:ph type="title"/>
          </p:nvPr>
        </p:nvSpPr>
        <p:spPr>
          <a:xfrm>
            <a:off x="7276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Our research team</a:t>
            </a:r>
            <a:endParaRPr/>
          </a:p>
        </p:txBody>
      </p:sp>
      <p:pic>
        <p:nvPicPr>
          <p:cNvPr id="94" name="Google Shape;94;p14"/>
          <p:cNvPicPr preferRelativeResize="0"/>
          <p:nvPr/>
        </p:nvPicPr>
        <p:blipFill>
          <a:blip r:embed="rId3">
            <a:alphaModFix/>
          </a:blip>
          <a:stretch>
            <a:fillRect/>
          </a:stretch>
        </p:blipFill>
        <p:spPr>
          <a:xfrm>
            <a:off x="7062788" y="1941412"/>
            <a:ext cx="1646224" cy="2194975"/>
          </a:xfrm>
          <a:prstGeom prst="rect">
            <a:avLst/>
          </a:prstGeom>
          <a:noFill/>
          <a:ln>
            <a:noFill/>
          </a:ln>
        </p:spPr>
      </p:pic>
      <p:sp>
        <p:nvSpPr>
          <p:cNvPr id="95" name="Google Shape;95;p14"/>
          <p:cNvSpPr txBox="1"/>
          <p:nvPr/>
        </p:nvSpPr>
        <p:spPr>
          <a:xfrm>
            <a:off x="4874900" y="4136375"/>
            <a:ext cx="1646100" cy="908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Lato"/>
                <a:ea typeface="Lato"/>
                <a:cs typeface="Lato"/>
                <a:sym typeface="Lato"/>
              </a:rPr>
              <a:t>Edward Remus</a:t>
            </a:r>
            <a:endParaRPr>
              <a:latin typeface="Lato"/>
              <a:ea typeface="Lato"/>
              <a:cs typeface="Lato"/>
              <a:sym typeface="Lato"/>
            </a:endParaRPr>
          </a:p>
          <a:p>
            <a:pPr indent="0" lvl="0" marL="0" rtl="0" algn="ctr">
              <a:spcBef>
                <a:spcPts val="0"/>
              </a:spcBef>
              <a:spcAft>
                <a:spcPts val="0"/>
              </a:spcAft>
              <a:buNone/>
            </a:pPr>
            <a:r>
              <a:rPr lang="en" sz="1100">
                <a:latin typeface="Lato"/>
                <a:ea typeface="Lato"/>
                <a:cs typeface="Lato"/>
                <a:sym typeface="Lato"/>
              </a:rPr>
              <a:t>Northeastern Illinois University</a:t>
            </a:r>
            <a:endParaRPr sz="1100">
              <a:latin typeface="Lato"/>
              <a:ea typeface="Lato"/>
              <a:cs typeface="Lato"/>
              <a:sym typeface="Lato"/>
            </a:endParaRPr>
          </a:p>
          <a:p>
            <a:pPr indent="0" lvl="0" marL="0" rtl="0" algn="ctr">
              <a:spcBef>
                <a:spcPts val="0"/>
              </a:spcBef>
              <a:spcAft>
                <a:spcPts val="0"/>
              </a:spcAft>
              <a:buNone/>
            </a:pPr>
            <a:r>
              <a:rPr lang="en" sz="1100">
                <a:latin typeface="Lato"/>
                <a:ea typeface="Lato"/>
                <a:cs typeface="Lato"/>
                <a:sym typeface="Lato"/>
              </a:rPr>
              <a:t>egremus@neiu.edu</a:t>
            </a:r>
            <a:endParaRPr sz="1100">
              <a:latin typeface="Lato"/>
              <a:ea typeface="Lato"/>
              <a:cs typeface="Lato"/>
              <a:sym typeface="Lato"/>
            </a:endParaRPr>
          </a:p>
        </p:txBody>
      </p:sp>
      <p:sp>
        <p:nvSpPr>
          <p:cNvPr id="96" name="Google Shape;96;p14"/>
          <p:cNvSpPr txBox="1"/>
          <p:nvPr/>
        </p:nvSpPr>
        <p:spPr>
          <a:xfrm>
            <a:off x="7070400" y="4138500"/>
            <a:ext cx="16461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Lato"/>
                <a:ea typeface="Lato"/>
                <a:cs typeface="Lato"/>
                <a:sym typeface="Lato"/>
              </a:rPr>
              <a:t>Rebecca Yowler</a:t>
            </a:r>
            <a:endParaRPr>
              <a:latin typeface="Lato"/>
              <a:ea typeface="Lato"/>
              <a:cs typeface="Lato"/>
              <a:sym typeface="Lato"/>
            </a:endParaRPr>
          </a:p>
          <a:p>
            <a:pPr indent="0" lvl="0" marL="0" rtl="0" algn="ctr">
              <a:spcBef>
                <a:spcPts val="0"/>
              </a:spcBef>
              <a:spcAft>
                <a:spcPts val="0"/>
              </a:spcAft>
              <a:buNone/>
            </a:pPr>
            <a:r>
              <a:rPr lang="en" sz="1100">
                <a:latin typeface="Lato"/>
                <a:ea typeface="Lato"/>
                <a:cs typeface="Lato"/>
                <a:sym typeface="Lato"/>
              </a:rPr>
              <a:t>Knox College</a:t>
            </a:r>
            <a:endParaRPr sz="1100">
              <a:latin typeface="Lato"/>
              <a:ea typeface="Lato"/>
              <a:cs typeface="Lato"/>
              <a:sym typeface="Lato"/>
            </a:endParaRPr>
          </a:p>
          <a:p>
            <a:pPr indent="0" lvl="0" marL="0" rtl="0" algn="ctr">
              <a:spcBef>
                <a:spcPts val="0"/>
              </a:spcBef>
              <a:spcAft>
                <a:spcPts val="0"/>
              </a:spcAft>
              <a:buNone/>
            </a:pPr>
            <a:r>
              <a:rPr lang="en" sz="1100">
                <a:latin typeface="Lato"/>
                <a:ea typeface="Lato"/>
                <a:cs typeface="Lato"/>
                <a:sym typeface="Lato"/>
              </a:rPr>
              <a:t>rayowler@knox.edu</a:t>
            </a:r>
            <a:endParaRPr sz="1100">
              <a:latin typeface="Lato"/>
              <a:ea typeface="Lato"/>
              <a:cs typeface="Lato"/>
              <a:sym typeface="Lato"/>
            </a:endParaRPr>
          </a:p>
        </p:txBody>
      </p:sp>
      <p:sp>
        <p:nvSpPr>
          <p:cNvPr id="97" name="Google Shape;97;p14"/>
          <p:cNvSpPr txBox="1"/>
          <p:nvPr/>
        </p:nvSpPr>
        <p:spPr>
          <a:xfrm>
            <a:off x="427500" y="4138500"/>
            <a:ext cx="17025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Lato"/>
                <a:ea typeface="Lato"/>
                <a:cs typeface="Lato"/>
                <a:sym typeface="Lato"/>
              </a:rPr>
              <a:t>Sierra Campbell</a:t>
            </a:r>
            <a:endParaRPr>
              <a:latin typeface="Lato"/>
              <a:ea typeface="Lato"/>
              <a:cs typeface="Lato"/>
              <a:sym typeface="Lato"/>
            </a:endParaRPr>
          </a:p>
          <a:p>
            <a:pPr indent="0" lvl="0" marL="0" rtl="0" algn="ctr">
              <a:spcBef>
                <a:spcPts val="0"/>
              </a:spcBef>
              <a:spcAft>
                <a:spcPts val="0"/>
              </a:spcAft>
              <a:buNone/>
            </a:pPr>
            <a:r>
              <a:rPr lang="en" sz="1100">
                <a:latin typeface="Lato"/>
                <a:ea typeface="Lato"/>
                <a:cs typeface="Lato"/>
                <a:sym typeface="Lato"/>
              </a:rPr>
              <a:t>Lewis University</a:t>
            </a:r>
            <a:endParaRPr sz="1100">
              <a:latin typeface="Lato"/>
              <a:ea typeface="Lato"/>
              <a:cs typeface="Lato"/>
              <a:sym typeface="Lato"/>
            </a:endParaRPr>
          </a:p>
          <a:p>
            <a:pPr indent="0" lvl="0" marL="0" rtl="0" algn="ctr">
              <a:spcBef>
                <a:spcPts val="0"/>
              </a:spcBef>
              <a:spcAft>
                <a:spcPts val="0"/>
              </a:spcAft>
              <a:buNone/>
            </a:pPr>
            <a:r>
              <a:rPr lang="en" sz="1100">
                <a:latin typeface="Lato"/>
                <a:ea typeface="Lato"/>
                <a:cs typeface="Lato"/>
                <a:sym typeface="Lato"/>
              </a:rPr>
              <a:t>scampbell5@lewisu.edu</a:t>
            </a:r>
            <a:endParaRPr sz="1100">
              <a:latin typeface="Lato"/>
              <a:ea typeface="Lato"/>
              <a:cs typeface="Lato"/>
              <a:sym typeface="Lato"/>
            </a:endParaRPr>
          </a:p>
        </p:txBody>
      </p:sp>
      <p:sp>
        <p:nvSpPr>
          <p:cNvPr id="98" name="Google Shape;98;p14"/>
          <p:cNvSpPr txBox="1"/>
          <p:nvPr/>
        </p:nvSpPr>
        <p:spPr>
          <a:xfrm>
            <a:off x="2679425" y="4085150"/>
            <a:ext cx="1646100" cy="908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Lato"/>
                <a:ea typeface="Lato"/>
                <a:cs typeface="Lato"/>
                <a:sym typeface="Lato"/>
              </a:rPr>
              <a:t>Valerie Neylon</a:t>
            </a:r>
            <a:endParaRPr>
              <a:latin typeface="Lato"/>
              <a:ea typeface="Lato"/>
              <a:cs typeface="Lato"/>
              <a:sym typeface="Lato"/>
            </a:endParaRPr>
          </a:p>
          <a:p>
            <a:pPr indent="0" lvl="0" marL="0" rtl="0" algn="ctr">
              <a:spcBef>
                <a:spcPts val="0"/>
              </a:spcBef>
              <a:spcAft>
                <a:spcPts val="0"/>
              </a:spcAft>
              <a:buNone/>
            </a:pPr>
            <a:r>
              <a:rPr lang="en" sz="1100">
                <a:latin typeface="Lato"/>
                <a:ea typeface="Lato"/>
                <a:cs typeface="Lato"/>
                <a:sym typeface="Lato"/>
              </a:rPr>
              <a:t>City Colleges of Chicago, Daley College</a:t>
            </a:r>
            <a:endParaRPr sz="1100">
              <a:latin typeface="Lato"/>
              <a:ea typeface="Lato"/>
              <a:cs typeface="Lato"/>
              <a:sym typeface="Lato"/>
            </a:endParaRPr>
          </a:p>
          <a:p>
            <a:pPr indent="0" lvl="0" marL="0" rtl="0" algn="ctr">
              <a:spcBef>
                <a:spcPts val="0"/>
              </a:spcBef>
              <a:spcAft>
                <a:spcPts val="0"/>
              </a:spcAft>
              <a:buNone/>
            </a:pPr>
            <a:r>
              <a:rPr lang="en" sz="1100">
                <a:latin typeface="Lato"/>
                <a:ea typeface="Lato"/>
                <a:cs typeface="Lato"/>
                <a:sym typeface="Lato"/>
              </a:rPr>
              <a:t>vneylon@ccc.edu</a:t>
            </a:r>
            <a:endParaRPr sz="1100">
              <a:latin typeface="Lato"/>
              <a:ea typeface="Lato"/>
              <a:cs typeface="Lato"/>
              <a:sym typeface="Lato"/>
            </a:endParaRPr>
          </a:p>
        </p:txBody>
      </p:sp>
      <p:pic>
        <p:nvPicPr>
          <p:cNvPr id="99" name="Google Shape;99;p14"/>
          <p:cNvPicPr preferRelativeResize="0"/>
          <p:nvPr/>
        </p:nvPicPr>
        <p:blipFill rotWithShape="1">
          <a:blip r:embed="rId4">
            <a:alphaModFix/>
          </a:blip>
          <a:srcRect b="0" l="39415" r="21434" t="10650"/>
          <a:stretch/>
        </p:blipFill>
        <p:spPr>
          <a:xfrm>
            <a:off x="2679525" y="1941825"/>
            <a:ext cx="1645920" cy="2194560"/>
          </a:xfrm>
          <a:prstGeom prst="rect">
            <a:avLst/>
          </a:prstGeom>
          <a:noFill/>
          <a:ln>
            <a:noFill/>
          </a:ln>
        </p:spPr>
      </p:pic>
      <p:pic>
        <p:nvPicPr>
          <p:cNvPr id="100" name="Google Shape;100;p14"/>
          <p:cNvPicPr preferRelativeResize="0"/>
          <p:nvPr/>
        </p:nvPicPr>
        <p:blipFill rotWithShape="1">
          <a:blip r:embed="rId5">
            <a:alphaModFix/>
          </a:blip>
          <a:srcRect b="0" l="2540" r="-2539" t="0"/>
          <a:stretch/>
        </p:blipFill>
        <p:spPr>
          <a:xfrm>
            <a:off x="484150" y="1943950"/>
            <a:ext cx="1601699" cy="2194549"/>
          </a:xfrm>
          <a:prstGeom prst="rect">
            <a:avLst/>
          </a:prstGeom>
          <a:noFill/>
          <a:ln>
            <a:noFill/>
          </a:ln>
        </p:spPr>
      </p:pic>
      <p:pic>
        <p:nvPicPr>
          <p:cNvPr id="101" name="Google Shape;101;p14"/>
          <p:cNvPicPr preferRelativeResize="0"/>
          <p:nvPr/>
        </p:nvPicPr>
        <p:blipFill rotWithShape="1">
          <a:blip r:embed="rId6">
            <a:alphaModFix/>
          </a:blip>
          <a:srcRect b="24122" l="49191" r="23685" t="22882"/>
          <a:stretch/>
        </p:blipFill>
        <p:spPr>
          <a:xfrm>
            <a:off x="4874963" y="1941613"/>
            <a:ext cx="1645921" cy="219456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5"/>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CARLI Counts</a:t>
            </a:r>
            <a:endParaRPr/>
          </a:p>
        </p:txBody>
      </p:sp>
      <p:sp>
        <p:nvSpPr>
          <p:cNvPr id="107" name="Google Shape;107;p15"/>
          <p:cNvSpPr txBox="1"/>
          <p:nvPr>
            <p:ph idx="1" type="body"/>
          </p:nvPr>
        </p:nvSpPr>
        <p:spPr>
          <a:xfrm>
            <a:off x="340350" y="1853850"/>
            <a:ext cx="8540400" cy="36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a:t>
            </a:r>
            <a:r>
              <a:rPr lang="en" sz="1600">
                <a:highlight>
                  <a:srgbClr val="FFFFFF"/>
                </a:highlight>
              </a:rPr>
              <a:t>CARLI Counts is a continuing education library leadership immersion program that prepares librarians to make effective use of research findings on the impact of academic libraries on student success for the twin purposes of service development and library advocacy” (</a:t>
            </a:r>
            <a:r>
              <a:rPr lang="en" sz="1600" u="sng">
                <a:highlight>
                  <a:srgbClr val="FFFFFF"/>
                </a:highlight>
                <a:hlinkClick r:id="rId3"/>
              </a:rPr>
              <a:t>https://www.carli.illinois.edu/products-services/prof-devel/carli-counts</a:t>
            </a:r>
            <a:r>
              <a:rPr lang="en" sz="1600">
                <a:highlight>
                  <a:srgbClr val="FFFFFF"/>
                </a:highlight>
              </a:rPr>
              <a:t>)</a:t>
            </a:r>
            <a:endParaRPr sz="1600">
              <a:highlight>
                <a:srgbClr val="FFFFFF"/>
              </a:highlight>
            </a:endParaRPr>
          </a:p>
          <a:p>
            <a:pPr indent="-330200" lvl="0" marL="457200" rtl="0" algn="l">
              <a:spcBef>
                <a:spcPts val="1200"/>
              </a:spcBef>
              <a:spcAft>
                <a:spcPts val="0"/>
              </a:spcAft>
              <a:buSzPts val="1600"/>
              <a:buFont typeface="Verdana"/>
              <a:buChar char="●"/>
            </a:pPr>
            <a:r>
              <a:rPr b="1" lang="en" sz="1600">
                <a:highlight>
                  <a:srgbClr val="FFFFFF"/>
                </a:highlight>
              </a:rPr>
              <a:t>C</a:t>
            </a:r>
            <a:r>
              <a:rPr lang="en" sz="1600">
                <a:highlight>
                  <a:srgbClr val="FFFFFF"/>
                </a:highlight>
              </a:rPr>
              <a:t>onsortium</a:t>
            </a:r>
            <a:r>
              <a:rPr lang="en" sz="1600">
                <a:highlight>
                  <a:srgbClr val="FFFFFF"/>
                </a:highlight>
              </a:rPr>
              <a:t> of </a:t>
            </a:r>
            <a:r>
              <a:rPr b="1" lang="en" sz="1600">
                <a:highlight>
                  <a:srgbClr val="FFFFFF"/>
                </a:highlight>
              </a:rPr>
              <a:t>A</a:t>
            </a:r>
            <a:r>
              <a:rPr lang="en" sz="1600">
                <a:highlight>
                  <a:srgbClr val="FFFFFF"/>
                </a:highlight>
              </a:rPr>
              <a:t>cademic and </a:t>
            </a:r>
            <a:r>
              <a:rPr b="1" lang="en" sz="1600">
                <a:highlight>
                  <a:srgbClr val="FFFFFF"/>
                </a:highlight>
              </a:rPr>
              <a:t>R</a:t>
            </a:r>
            <a:r>
              <a:rPr lang="en" sz="1600">
                <a:highlight>
                  <a:srgbClr val="FFFFFF"/>
                </a:highlight>
              </a:rPr>
              <a:t>esearch </a:t>
            </a:r>
            <a:r>
              <a:rPr b="1" lang="en" sz="1600">
                <a:highlight>
                  <a:srgbClr val="FFFFFF"/>
                </a:highlight>
              </a:rPr>
              <a:t>L</a:t>
            </a:r>
            <a:r>
              <a:rPr lang="en" sz="1600">
                <a:highlight>
                  <a:srgbClr val="FFFFFF"/>
                </a:highlight>
              </a:rPr>
              <a:t>ibraries in </a:t>
            </a:r>
            <a:r>
              <a:rPr b="1" lang="en" sz="1600">
                <a:highlight>
                  <a:srgbClr val="FFFFFF"/>
                </a:highlight>
              </a:rPr>
              <a:t>I</a:t>
            </a:r>
            <a:r>
              <a:rPr lang="en" sz="1600">
                <a:highlight>
                  <a:srgbClr val="FFFFFF"/>
                </a:highlight>
              </a:rPr>
              <a:t>llinois</a:t>
            </a:r>
            <a:endParaRPr sz="1600">
              <a:highlight>
                <a:srgbClr val="FFFFFF"/>
              </a:highlight>
            </a:endParaRPr>
          </a:p>
          <a:p>
            <a:pPr indent="-330200" lvl="0" marL="457200" rtl="0" algn="l">
              <a:spcBef>
                <a:spcPts val="0"/>
              </a:spcBef>
              <a:spcAft>
                <a:spcPts val="0"/>
              </a:spcAft>
              <a:buSzPts val="1600"/>
              <a:buChar char="●"/>
            </a:pPr>
            <a:r>
              <a:rPr lang="en" sz="1600">
                <a:highlight>
                  <a:srgbClr val="FFFFFF"/>
                </a:highlight>
              </a:rPr>
              <a:t>Goal: assess service using IRB-approved research, with a focus on student impacts</a:t>
            </a:r>
            <a:endParaRPr sz="1600">
              <a:highlight>
                <a:srgbClr val="FFFFFF"/>
              </a:highlight>
            </a:endParaRPr>
          </a:p>
          <a:p>
            <a:pPr indent="-330200" lvl="0" marL="457200" rtl="0" algn="l">
              <a:spcBef>
                <a:spcPts val="0"/>
              </a:spcBef>
              <a:spcAft>
                <a:spcPts val="0"/>
              </a:spcAft>
              <a:buSzPts val="1600"/>
              <a:buChar char="●"/>
            </a:pPr>
            <a:r>
              <a:rPr lang="en" sz="1600">
                <a:highlight>
                  <a:srgbClr val="FFFFFF"/>
                </a:highlight>
              </a:rPr>
              <a:t>Long-term vision: use data collected from assessment to advocate for more staff, continuation of library services</a:t>
            </a:r>
            <a:endParaRPr sz="1600">
              <a:highlight>
                <a:srgbClr val="FFFFFF"/>
              </a:highlight>
            </a:endParaRPr>
          </a:p>
          <a:p>
            <a:pPr indent="-330200" lvl="0" marL="457200" rtl="0" algn="l">
              <a:spcBef>
                <a:spcPts val="0"/>
              </a:spcBef>
              <a:spcAft>
                <a:spcPts val="0"/>
              </a:spcAft>
              <a:buSzPts val="1600"/>
              <a:buChar char="●"/>
            </a:pPr>
            <a:r>
              <a:rPr lang="en" sz="1600">
                <a:highlight>
                  <a:srgbClr val="FFFFFF"/>
                </a:highlight>
              </a:rPr>
              <a:t>Structure: multiple cohorts since 2018; we were Cohort 3</a:t>
            </a:r>
            <a:endParaRPr sz="1600">
              <a:highlight>
                <a:srgbClr val="FFFFFF"/>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6"/>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Our institutions</a:t>
            </a:r>
            <a:endParaRPr/>
          </a:p>
        </p:txBody>
      </p:sp>
      <p:pic>
        <p:nvPicPr>
          <p:cNvPr id="113" name="Google Shape;113;p16"/>
          <p:cNvPicPr preferRelativeResize="0"/>
          <p:nvPr/>
        </p:nvPicPr>
        <p:blipFill rotWithShape="1">
          <a:blip r:embed="rId3">
            <a:alphaModFix/>
          </a:blip>
          <a:srcRect b="0" l="0" r="0" t="0"/>
          <a:stretch/>
        </p:blipFill>
        <p:spPr>
          <a:xfrm>
            <a:off x="5039352" y="1853849"/>
            <a:ext cx="3378800" cy="2532700"/>
          </a:xfrm>
          <a:prstGeom prst="rect">
            <a:avLst/>
          </a:prstGeom>
          <a:noFill/>
          <a:ln>
            <a:noFill/>
          </a:ln>
        </p:spPr>
      </p:pic>
      <p:sp>
        <p:nvSpPr>
          <p:cNvPr id="114" name="Google Shape;114;p16"/>
          <p:cNvSpPr txBox="1"/>
          <p:nvPr/>
        </p:nvSpPr>
        <p:spPr>
          <a:xfrm>
            <a:off x="729450" y="1853850"/>
            <a:ext cx="3633300" cy="2818500"/>
          </a:xfrm>
          <a:prstGeom prst="rect">
            <a:avLst/>
          </a:prstGeom>
          <a:noFill/>
          <a:ln>
            <a:noFill/>
          </a:ln>
        </p:spPr>
        <p:txBody>
          <a:bodyPr anchorCtr="0" anchor="t" bIns="91425" lIns="91425" spcFirstLastPara="1" rIns="91425" wrap="square" tIns="91425">
            <a:spAutoFit/>
          </a:bodyPr>
          <a:lstStyle/>
          <a:p>
            <a:pPr indent="-345440" lvl="0" marL="457200" rtl="0" algn="l">
              <a:spcBef>
                <a:spcPts val="0"/>
              </a:spcBef>
              <a:spcAft>
                <a:spcPts val="0"/>
              </a:spcAft>
              <a:buClr>
                <a:schemeClr val="dk2"/>
              </a:buClr>
              <a:buSzPts val="1840"/>
              <a:buFont typeface="Raleway"/>
              <a:buChar char="●"/>
            </a:pPr>
            <a:r>
              <a:rPr b="1" lang="en" sz="1840">
                <a:solidFill>
                  <a:schemeClr val="dk2"/>
                </a:solidFill>
                <a:latin typeface="Raleway"/>
                <a:ea typeface="Raleway"/>
                <a:cs typeface="Raleway"/>
                <a:sym typeface="Raleway"/>
              </a:rPr>
              <a:t>Lewis University</a:t>
            </a:r>
            <a:endParaRPr b="1" sz="1840">
              <a:solidFill>
                <a:schemeClr val="dk2"/>
              </a:solidFill>
              <a:latin typeface="Raleway"/>
              <a:ea typeface="Raleway"/>
              <a:cs typeface="Raleway"/>
              <a:sym typeface="Raleway"/>
            </a:endParaRPr>
          </a:p>
          <a:p>
            <a:pPr indent="-330200" lvl="1" marL="914400" rtl="0" algn="l">
              <a:lnSpc>
                <a:spcPct val="115000"/>
              </a:lnSpc>
              <a:spcBef>
                <a:spcPts val="0"/>
              </a:spcBef>
              <a:spcAft>
                <a:spcPts val="0"/>
              </a:spcAft>
              <a:buClr>
                <a:schemeClr val="dk2"/>
              </a:buClr>
              <a:buSzPts val="1600"/>
              <a:buFont typeface="Raleway"/>
              <a:buChar char="○"/>
            </a:pPr>
            <a:r>
              <a:rPr lang="en" sz="1600">
                <a:solidFill>
                  <a:schemeClr val="accent1"/>
                </a:solidFill>
                <a:latin typeface="Lato"/>
                <a:ea typeface="Lato"/>
                <a:cs typeface="Lato"/>
                <a:sym typeface="Lato"/>
              </a:rPr>
              <a:t>Private Religious University</a:t>
            </a:r>
            <a:endParaRPr b="1" sz="1600">
              <a:solidFill>
                <a:schemeClr val="dk2"/>
              </a:solidFill>
              <a:latin typeface="Raleway"/>
              <a:ea typeface="Raleway"/>
              <a:cs typeface="Raleway"/>
              <a:sym typeface="Raleway"/>
            </a:endParaRPr>
          </a:p>
          <a:p>
            <a:pPr indent="-345440" lvl="0" marL="457200" rtl="0" algn="l">
              <a:spcBef>
                <a:spcPts val="0"/>
              </a:spcBef>
              <a:spcAft>
                <a:spcPts val="0"/>
              </a:spcAft>
              <a:buClr>
                <a:schemeClr val="dk2"/>
              </a:buClr>
              <a:buSzPts val="1840"/>
              <a:buFont typeface="Raleway"/>
              <a:buChar char="●"/>
            </a:pPr>
            <a:r>
              <a:rPr b="1" lang="en" sz="1840">
                <a:solidFill>
                  <a:schemeClr val="dk2"/>
                </a:solidFill>
                <a:latin typeface="Raleway"/>
                <a:ea typeface="Raleway"/>
                <a:cs typeface="Raleway"/>
                <a:sym typeface="Raleway"/>
              </a:rPr>
              <a:t>Northeastern Illinois University (NEIU)</a:t>
            </a:r>
            <a:endParaRPr b="1" sz="1840">
              <a:solidFill>
                <a:schemeClr val="dk2"/>
              </a:solidFill>
              <a:latin typeface="Raleway"/>
              <a:ea typeface="Raleway"/>
              <a:cs typeface="Raleway"/>
              <a:sym typeface="Raleway"/>
            </a:endParaRPr>
          </a:p>
          <a:p>
            <a:pPr indent="-345440" lvl="1" marL="914400" rtl="0" algn="l">
              <a:lnSpc>
                <a:spcPct val="115000"/>
              </a:lnSpc>
              <a:spcBef>
                <a:spcPts val="0"/>
              </a:spcBef>
              <a:spcAft>
                <a:spcPts val="0"/>
              </a:spcAft>
              <a:buClr>
                <a:schemeClr val="dk2"/>
              </a:buClr>
              <a:buSzPts val="1840"/>
              <a:buFont typeface="Raleway"/>
              <a:buChar char="○"/>
            </a:pPr>
            <a:r>
              <a:rPr lang="en" sz="1600">
                <a:solidFill>
                  <a:schemeClr val="accent1"/>
                </a:solidFill>
                <a:latin typeface="Lato"/>
                <a:ea typeface="Lato"/>
                <a:cs typeface="Lato"/>
                <a:sym typeface="Lato"/>
              </a:rPr>
              <a:t>Public University</a:t>
            </a:r>
            <a:endParaRPr b="1" sz="1840">
              <a:solidFill>
                <a:schemeClr val="dk2"/>
              </a:solidFill>
              <a:latin typeface="Raleway"/>
              <a:ea typeface="Raleway"/>
              <a:cs typeface="Raleway"/>
              <a:sym typeface="Raleway"/>
            </a:endParaRPr>
          </a:p>
          <a:p>
            <a:pPr indent="-345440" lvl="0" marL="457200" rtl="0" algn="l">
              <a:spcBef>
                <a:spcPts val="0"/>
              </a:spcBef>
              <a:spcAft>
                <a:spcPts val="0"/>
              </a:spcAft>
              <a:buClr>
                <a:schemeClr val="dk2"/>
              </a:buClr>
              <a:buSzPts val="1840"/>
              <a:buFont typeface="Raleway"/>
              <a:buChar char="●"/>
            </a:pPr>
            <a:r>
              <a:rPr b="1" lang="en" sz="1840">
                <a:solidFill>
                  <a:schemeClr val="dk2"/>
                </a:solidFill>
                <a:latin typeface="Raleway"/>
                <a:ea typeface="Raleway"/>
                <a:cs typeface="Raleway"/>
                <a:sym typeface="Raleway"/>
              </a:rPr>
              <a:t>Daley College</a:t>
            </a:r>
            <a:endParaRPr b="1" sz="1840">
              <a:solidFill>
                <a:schemeClr val="dk2"/>
              </a:solidFill>
              <a:latin typeface="Raleway"/>
              <a:ea typeface="Raleway"/>
              <a:cs typeface="Raleway"/>
              <a:sym typeface="Raleway"/>
            </a:endParaRPr>
          </a:p>
          <a:p>
            <a:pPr indent="-345440" lvl="1" marL="914400" rtl="0" algn="l">
              <a:lnSpc>
                <a:spcPct val="115000"/>
              </a:lnSpc>
              <a:spcBef>
                <a:spcPts val="0"/>
              </a:spcBef>
              <a:spcAft>
                <a:spcPts val="0"/>
              </a:spcAft>
              <a:buClr>
                <a:schemeClr val="dk2"/>
              </a:buClr>
              <a:buSzPts val="1840"/>
              <a:buFont typeface="Raleway"/>
              <a:buChar char="○"/>
            </a:pPr>
            <a:r>
              <a:rPr lang="en" sz="1600">
                <a:solidFill>
                  <a:schemeClr val="accent1"/>
                </a:solidFill>
                <a:latin typeface="Lato"/>
                <a:ea typeface="Lato"/>
                <a:cs typeface="Lato"/>
                <a:sym typeface="Lato"/>
              </a:rPr>
              <a:t>Community College</a:t>
            </a:r>
            <a:endParaRPr b="1" sz="1840">
              <a:solidFill>
                <a:schemeClr val="dk2"/>
              </a:solidFill>
              <a:latin typeface="Raleway"/>
              <a:ea typeface="Raleway"/>
              <a:cs typeface="Raleway"/>
              <a:sym typeface="Raleway"/>
            </a:endParaRPr>
          </a:p>
          <a:p>
            <a:pPr indent="-345440" lvl="0" marL="457200" rtl="0" algn="l">
              <a:spcBef>
                <a:spcPts val="0"/>
              </a:spcBef>
              <a:spcAft>
                <a:spcPts val="0"/>
              </a:spcAft>
              <a:buClr>
                <a:schemeClr val="dk2"/>
              </a:buClr>
              <a:buSzPts val="1840"/>
              <a:buFont typeface="Raleway"/>
              <a:buChar char="●"/>
            </a:pPr>
            <a:r>
              <a:rPr b="1" lang="en" sz="1840">
                <a:solidFill>
                  <a:schemeClr val="dk2"/>
                </a:solidFill>
                <a:latin typeface="Raleway"/>
                <a:ea typeface="Raleway"/>
                <a:cs typeface="Raleway"/>
                <a:sym typeface="Raleway"/>
              </a:rPr>
              <a:t>Knox College</a:t>
            </a:r>
            <a:endParaRPr b="1" sz="1840">
              <a:solidFill>
                <a:schemeClr val="dk2"/>
              </a:solidFill>
              <a:latin typeface="Raleway"/>
              <a:ea typeface="Raleway"/>
              <a:cs typeface="Raleway"/>
              <a:sym typeface="Raleway"/>
            </a:endParaRPr>
          </a:p>
          <a:p>
            <a:pPr indent="-345440" lvl="1" marL="914400" rtl="0" algn="l">
              <a:lnSpc>
                <a:spcPct val="115000"/>
              </a:lnSpc>
              <a:spcBef>
                <a:spcPts val="0"/>
              </a:spcBef>
              <a:spcAft>
                <a:spcPts val="0"/>
              </a:spcAft>
              <a:buClr>
                <a:schemeClr val="dk2"/>
              </a:buClr>
              <a:buSzPts val="1840"/>
              <a:buFont typeface="Raleway"/>
              <a:buChar char="○"/>
            </a:pPr>
            <a:r>
              <a:rPr lang="en" sz="1600">
                <a:solidFill>
                  <a:schemeClr val="accent1"/>
                </a:solidFill>
                <a:latin typeface="Lato"/>
                <a:ea typeface="Lato"/>
                <a:cs typeface="Lato"/>
                <a:sym typeface="Lato"/>
              </a:rPr>
              <a:t>Private Liberal Arts College</a:t>
            </a:r>
            <a:endParaRPr b="1" sz="1840">
              <a:solidFill>
                <a:schemeClr val="dk2"/>
              </a:solidFill>
              <a:latin typeface="Raleway"/>
              <a:ea typeface="Raleway"/>
              <a:cs typeface="Raleway"/>
              <a:sym typeface="Ralewa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7"/>
          <p:cNvSpPr txBox="1"/>
          <p:nvPr>
            <p:ph type="title"/>
          </p:nvPr>
        </p:nvSpPr>
        <p:spPr>
          <a:xfrm>
            <a:off x="727650" y="639875"/>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Our m</a:t>
            </a:r>
            <a:r>
              <a:rPr lang="en"/>
              <a:t>otivations</a:t>
            </a:r>
            <a:endParaRPr/>
          </a:p>
        </p:txBody>
      </p:sp>
      <p:sp>
        <p:nvSpPr>
          <p:cNvPr id="120" name="Google Shape;120;p17"/>
          <p:cNvSpPr txBox="1"/>
          <p:nvPr>
            <p:ph type="title"/>
          </p:nvPr>
        </p:nvSpPr>
        <p:spPr>
          <a:xfrm>
            <a:off x="583650" y="1488375"/>
            <a:ext cx="3758700" cy="31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840"/>
              <a:t>Northeastern Illinois University</a:t>
            </a:r>
            <a:endParaRPr sz="1840"/>
          </a:p>
        </p:txBody>
      </p:sp>
      <p:sp>
        <p:nvSpPr>
          <p:cNvPr id="121" name="Google Shape;121;p17"/>
          <p:cNvSpPr txBox="1"/>
          <p:nvPr>
            <p:ph idx="1" type="body"/>
          </p:nvPr>
        </p:nvSpPr>
        <p:spPr>
          <a:xfrm>
            <a:off x="583650" y="1901396"/>
            <a:ext cx="3758700" cy="1340700"/>
          </a:xfrm>
          <a:prstGeom prst="rect">
            <a:avLst/>
          </a:prstGeom>
        </p:spPr>
        <p:txBody>
          <a:bodyPr anchorCtr="0" anchor="t" bIns="91425" lIns="91425" spcFirstLastPara="1" rIns="91425" wrap="square" tIns="91425">
            <a:normAutofit fontScale="40000" lnSpcReduction="20000"/>
          </a:bodyPr>
          <a:lstStyle/>
          <a:p>
            <a:pPr indent="-330200" lvl="0" marL="457200" rtl="0" algn="l">
              <a:spcBef>
                <a:spcPts val="0"/>
              </a:spcBef>
              <a:spcAft>
                <a:spcPts val="0"/>
              </a:spcAft>
              <a:buSzPct val="100000"/>
              <a:buChar char="●"/>
            </a:pPr>
            <a:r>
              <a:rPr lang="en" sz="4000"/>
              <a:t>Supplementing Tutortrac (course grade) </a:t>
            </a:r>
            <a:r>
              <a:rPr lang="en" sz="4000"/>
              <a:t>assessment </a:t>
            </a:r>
            <a:r>
              <a:rPr lang="en" sz="4000"/>
              <a:t>data</a:t>
            </a:r>
            <a:endParaRPr sz="4000"/>
          </a:p>
          <a:p>
            <a:pPr indent="-330200" lvl="0" marL="457200" rtl="0" algn="l">
              <a:spcBef>
                <a:spcPts val="0"/>
              </a:spcBef>
              <a:spcAft>
                <a:spcPts val="0"/>
              </a:spcAft>
              <a:buSzPct val="100000"/>
              <a:buChar char="●"/>
            </a:pPr>
            <a:r>
              <a:rPr lang="en" sz="4000"/>
              <a:t>Making a test run for a larger-scale assessment project</a:t>
            </a:r>
            <a:endParaRPr sz="4000"/>
          </a:p>
          <a:p>
            <a:pPr indent="0" lvl="0" marL="914400" rtl="0" algn="l">
              <a:spcBef>
                <a:spcPts val="1200"/>
              </a:spcBef>
              <a:spcAft>
                <a:spcPts val="1200"/>
              </a:spcAft>
              <a:buNone/>
            </a:pPr>
            <a:r>
              <a:t/>
            </a:r>
            <a:endParaRPr/>
          </a:p>
        </p:txBody>
      </p:sp>
      <p:sp>
        <p:nvSpPr>
          <p:cNvPr id="122" name="Google Shape;122;p17"/>
          <p:cNvSpPr txBox="1"/>
          <p:nvPr>
            <p:ph type="title"/>
          </p:nvPr>
        </p:nvSpPr>
        <p:spPr>
          <a:xfrm>
            <a:off x="4706575" y="1483275"/>
            <a:ext cx="3711600" cy="32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Knox College</a:t>
            </a:r>
            <a:endParaRPr sz="1800"/>
          </a:p>
        </p:txBody>
      </p:sp>
      <p:sp>
        <p:nvSpPr>
          <p:cNvPr id="123" name="Google Shape;123;p17"/>
          <p:cNvSpPr txBox="1"/>
          <p:nvPr>
            <p:ph idx="1" type="body"/>
          </p:nvPr>
        </p:nvSpPr>
        <p:spPr>
          <a:xfrm>
            <a:off x="4706575" y="1879651"/>
            <a:ext cx="3711600" cy="13842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Determining the future of the “Reference Desk”</a:t>
            </a:r>
            <a:endParaRPr sz="1600"/>
          </a:p>
          <a:p>
            <a:pPr indent="-330200" lvl="0" marL="457200" rtl="0" algn="l">
              <a:spcBef>
                <a:spcPts val="0"/>
              </a:spcBef>
              <a:spcAft>
                <a:spcPts val="0"/>
              </a:spcAft>
              <a:buSzPts val="1600"/>
              <a:buChar char="●"/>
            </a:pPr>
            <a:r>
              <a:rPr lang="en" sz="1600"/>
              <a:t>Evaluating effectiveness of a consultation model</a:t>
            </a:r>
            <a:endParaRPr sz="1600"/>
          </a:p>
        </p:txBody>
      </p:sp>
      <p:sp>
        <p:nvSpPr>
          <p:cNvPr id="124" name="Google Shape;124;p17"/>
          <p:cNvSpPr txBox="1"/>
          <p:nvPr>
            <p:ph type="title"/>
          </p:nvPr>
        </p:nvSpPr>
        <p:spPr>
          <a:xfrm>
            <a:off x="583650" y="2982900"/>
            <a:ext cx="4161900" cy="259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2000"/>
              <a:t>Lewis</a:t>
            </a:r>
            <a:r>
              <a:rPr lang="en"/>
              <a:t> </a:t>
            </a:r>
            <a:r>
              <a:rPr lang="en" sz="2044"/>
              <a:t>University</a:t>
            </a:r>
            <a:endParaRPr sz="2044"/>
          </a:p>
        </p:txBody>
      </p:sp>
      <p:sp>
        <p:nvSpPr>
          <p:cNvPr id="125" name="Google Shape;125;p17"/>
          <p:cNvSpPr txBox="1"/>
          <p:nvPr>
            <p:ph idx="1" type="body"/>
          </p:nvPr>
        </p:nvSpPr>
        <p:spPr>
          <a:xfrm>
            <a:off x="583650" y="3424375"/>
            <a:ext cx="4077000" cy="17190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434343"/>
              </a:buClr>
              <a:buSzPts val="1600"/>
              <a:buChar char="●"/>
            </a:pPr>
            <a:r>
              <a:rPr lang="en" sz="1600">
                <a:solidFill>
                  <a:srgbClr val="434343"/>
                </a:solidFill>
              </a:rPr>
              <a:t>Continuing an essential service</a:t>
            </a:r>
            <a:endParaRPr sz="1600">
              <a:solidFill>
                <a:srgbClr val="434343"/>
              </a:solidFill>
            </a:endParaRPr>
          </a:p>
          <a:p>
            <a:pPr indent="-330200" lvl="0" marL="457200" rtl="0" algn="l">
              <a:spcBef>
                <a:spcPts val="0"/>
              </a:spcBef>
              <a:spcAft>
                <a:spcPts val="0"/>
              </a:spcAft>
              <a:buClr>
                <a:srgbClr val="434343"/>
              </a:buClr>
              <a:buSzPts val="1600"/>
              <a:buChar char="●"/>
            </a:pPr>
            <a:r>
              <a:rPr lang="en" sz="1600">
                <a:solidFill>
                  <a:srgbClr val="434343"/>
                </a:solidFill>
              </a:rPr>
              <a:t>Accomplishes the goal of </a:t>
            </a:r>
            <a:r>
              <a:rPr lang="en" sz="1600">
                <a:solidFill>
                  <a:srgbClr val="434343"/>
                </a:solidFill>
              </a:rPr>
              <a:t>student success at the point of need </a:t>
            </a:r>
            <a:endParaRPr sz="1600">
              <a:solidFill>
                <a:srgbClr val="434343"/>
              </a:solidFill>
            </a:endParaRPr>
          </a:p>
        </p:txBody>
      </p:sp>
      <p:sp>
        <p:nvSpPr>
          <p:cNvPr id="126" name="Google Shape;126;p17"/>
          <p:cNvSpPr txBox="1"/>
          <p:nvPr>
            <p:ph type="title"/>
          </p:nvPr>
        </p:nvSpPr>
        <p:spPr>
          <a:xfrm>
            <a:off x="4703100" y="3051350"/>
            <a:ext cx="4281000" cy="29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City Colleges of Chicago	</a:t>
            </a:r>
            <a:endParaRPr sz="1800"/>
          </a:p>
        </p:txBody>
      </p:sp>
      <p:sp>
        <p:nvSpPr>
          <p:cNvPr id="127" name="Google Shape;127;p17"/>
          <p:cNvSpPr txBox="1"/>
          <p:nvPr>
            <p:ph idx="1" type="body"/>
          </p:nvPr>
        </p:nvSpPr>
        <p:spPr>
          <a:xfrm>
            <a:off x="4703100" y="3424379"/>
            <a:ext cx="4281000" cy="1226400"/>
          </a:xfrm>
          <a:prstGeom prst="rect">
            <a:avLst/>
          </a:prstGeom>
        </p:spPr>
        <p:txBody>
          <a:bodyPr anchorCtr="0" anchor="t" bIns="91425" lIns="91425" spcFirstLastPara="1" rIns="91425" wrap="square" tIns="91425">
            <a:normAutofit fontScale="77500" lnSpcReduction="20000"/>
          </a:bodyPr>
          <a:lstStyle/>
          <a:p>
            <a:pPr indent="-333374" lvl="0" marL="457200" rtl="0" algn="l">
              <a:spcBef>
                <a:spcPts val="0"/>
              </a:spcBef>
              <a:spcAft>
                <a:spcPts val="0"/>
              </a:spcAft>
              <a:buSzPct val="100000"/>
              <a:buChar char="●"/>
            </a:pPr>
            <a:r>
              <a:rPr lang="en" sz="2129"/>
              <a:t>Assessing our effectiveness as librarians</a:t>
            </a:r>
            <a:endParaRPr i="1" sz="1629">
              <a:solidFill>
                <a:schemeClr val="dk2"/>
              </a:solidFill>
              <a:highlight>
                <a:srgbClr val="FFFF00"/>
              </a:highlight>
            </a:endParaRPr>
          </a:p>
          <a:p>
            <a:pPr indent="-333374" lvl="0" marL="457200" rtl="0" algn="l">
              <a:spcBef>
                <a:spcPts val="0"/>
              </a:spcBef>
              <a:spcAft>
                <a:spcPts val="0"/>
              </a:spcAft>
              <a:buSzPct val="100000"/>
              <a:buChar char="●"/>
            </a:pPr>
            <a:r>
              <a:rPr lang="en" sz="2129"/>
              <a:t>Advocating for more librarians </a:t>
            </a:r>
            <a:endParaRPr sz="2129"/>
          </a:p>
          <a:p>
            <a:pPr indent="0" lvl="0" marL="457200" rtl="0" algn="l">
              <a:spcBef>
                <a:spcPts val="1200"/>
              </a:spcBef>
              <a:spcAft>
                <a:spcPts val="1200"/>
              </a:spcAft>
              <a:buNone/>
            </a:pPr>
            <a:r>
              <a:t/>
            </a:r>
            <a:endParaRPr i="1" sz="1500">
              <a:highlight>
                <a:srgbClr val="FFFF00"/>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8"/>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Our study</a:t>
            </a:r>
            <a:endParaRPr/>
          </a:p>
        </p:txBody>
      </p:sp>
      <p:sp>
        <p:nvSpPr>
          <p:cNvPr id="133" name="Google Shape;133;p18"/>
          <p:cNvSpPr txBox="1"/>
          <p:nvPr>
            <p:ph idx="1" type="body"/>
          </p:nvPr>
        </p:nvSpPr>
        <p:spPr>
          <a:xfrm>
            <a:off x="670250" y="1887175"/>
            <a:ext cx="7688700" cy="2563800"/>
          </a:xfrm>
          <a:prstGeom prst="rect">
            <a:avLst/>
          </a:prstGeom>
        </p:spPr>
        <p:txBody>
          <a:bodyPr anchorCtr="0" anchor="t" bIns="91425" lIns="91425" spcFirstLastPara="1" rIns="91425" wrap="square" tIns="91425">
            <a:normAutofit fontScale="25000" lnSpcReduction="10000"/>
          </a:bodyPr>
          <a:lstStyle/>
          <a:p>
            <a:pPr indent="0" lvl="0" marL="0" rtl="0" algn="l">
              <a:spcBef>
                <a:spcPts val="0"/>
              </a:spcBef>
              <a:spcAft>
                <a:spcPts val="0"/>
              </a:spcAft>
              <a:buNone/>
            </a:pPr>
            <a:r>
              <a:rPr lang="en" sz="6400"/>
              <a:t>“</a:t>
            </a:r>
            <a:r>
              <a:rPr lang="en" sz="6400"/>
              <a:t>Research Consultations and Research Confidence at a Diversity of Academic Libraries”</a:t>
            </a:r>
            <a:endParaRPr sz="6400"/>
          </a:p>
          <a:p>
            <a:pPr indent="-330200" lvl="0" marL="457200" rtl="0" algn="l">
              <a:spcBef>
                <a:spcPts val="1200"/>
              </a:spcBef>
              <a:spcAft>
                <a:spcPts val="0"/>
              </a:spcAft>
              <a:buSzPct val="100000"/>
              <a:buChar char="●"/>
            </a:pPr>
            <a:r>
              <a:rPr lang="en" sz="6400"/>
              <a:t>Concept: the research consultation</a:t>
            </a:r>
            <a:endParaRPr sz="6400"/>
          </a:p>
          <a:p>
            <a:pPr indent="-330200" lvl="0" marL="457200" rtl="0" algn="l">
              <a:spcBef>
                <a:spcPts val="0"/>
              </a:spcBef>
              <a:spcAft>
                <a:spcPts val="0"/>
              </a:spcAft>
              <a:buSzPct val="100000"/>
              <a:buChar char="●"/>
            </a:pPr>
            <a:r>
              <a:rPr lang="en" sz="6400"/>
              <a:t>Operational definition: READ scale 4+</a:t>
            </a:r>
            <a:endParaRPr sz="6400"/>
          </a:p>
          <a:p>
            <a:pPr indent="-330200" lvl="0" marL="457200" rtl="0" algn="l">
              <a:spcBef>
                <a:spcPts val="0"/>
              </a:spcBef>
              <a:spcAft>
                <a:spcPts val="0"/>
              </a:spcAft>
              <a:buSzPct val="100000"/>
              <a:buChar char="●"/>
            </a:pPr>
            <a:r>
              <a:rPr lang="en" sz="6400"/>
              <a:t>Provider: librarians only, not library staff</a:t>
            </a:r>
            <a:endParaRPr sz="6400"/>
          </a:p>
          <a:p>
            <a:pPr indent="-330200" lvl="0" marL="457200" rtl="0" algn="l">
              <a:spcBef>
                <a:spcPts val="0"/>
              </a:spcBef>
              <a:spcAft>
                <a:spcPts val="0"/>
              </a:spcAft>
              <a:buSzPct val="100000"/>
              <a:buChar char="●"/>
            </a:pPr>
            <a:r>
              <a:rPr lang="en" sz="6400"/>
              <a:t>Recipient: any library user, not just students</a:t>
            </a:r>
            <a:endParaRPr sz="6400"/>
          </a:p>
          <a:p>
            <a:pPr indent="-330200" lvl="0" marL="457200" rtl="0" algn="l">
              <a:spcBef>
                <a:spcPts val="0"/>
              </a:spcBef>
              <a:spcAft>
                <a:spcPts val="0"/>
              </a:spcAft>
              <a:buSzPct val="100000"/>
              <a:buChar char="●"/>
            </a:pPr>
            <a:r>
              <a:rPr lang="en" sz="6400"/>
              <a:t>Dependent variable: self-reported research confidence </a:t>
            </a:r>
            <a:endParaRPr sz="6400"/>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9"/>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Institutional differences in IRB</a:t>
            </a:r>
            <a:endParaRPr/>
          </a:p>
        </p:txBody>
      </p:sp>
      <p:sp>
        <p:nvSpPr>
          <p:cNvPr id="139" name="Google Shape;139;p19"/>
          <p:cNvSpPr txBox="1"/>
          <p:nvPr>
            <p:ph idx="1" type="body"/>
          </p:nvPr>
        </p:nvSpPr>
        <p:spPr>
          <a:xfrm>
            <a:off x="729450" y="1944400"/>
            <a:ext cx="4330200" cy="3039900"/>
          </a:xfrm>
          <a:prstGeom prst="rect">
            <a:avLst/>
          </a:prstGeom>
        </p:spPr>
        <p:txBody>
          <a:bodyPr anchorCtr="0" anchor="t" bIns="91425" lIns="91425" spcFirstLastPara="1" rIns="91425" wrap="square" tIns="91425">
            <a:noAutofit/>
          </a:bodyPr>
          <a:lstStyle/>
          <a:p>
            <a:pPr indent="-298450" lvl="0" marL="285750" rtl="0" algn="l">
              <a:lnSpc>
                <a:spcPct val="100000"/>
              </a:lnSpc>
              <a:spcBef>
                <a:spcPts val="0"/>
              </a:spcBef>
              <a:spcAft>
                <a:spcPts val="0"/>
              </a:spcAft>
              <a:buClr>
                <a:schemeClr val="accent1"/>
              </a:buClr>
              <a:buSzPts val="1600"/>
              <a:buFont typeface="Lato"/>
              <a:buChar char="•"/>
            </a:pPr>
            <a:r>
              <a:rPr lang="en" sz="1600"/>
              <a:t>Complex</a:t>
            </a:r>
            <a:endParaRPr sz="1600"/>
          </a:p>
          <a:p>
            <a:pPr indent="-298450" lvl="1" marL="742950" rtl="0" algn="l">
              <a:lnSpc>
                <a:spcPct val="100000"/>
              </a:lnSpc>
              <a:spcBef>
                <a:spcPts val="0"/>
              </a:spcBef>
              <a:spcAft>
                <a:spcPts val="0"/>
              </a:spcAft>
              <a:buClr>
                <a:schemeClr val="accent1"/>
              </a:buClr>
              <a:buSzPts val="1600"/>
              <a:buFont typeface="Lato"/>
              <a:buChar char="•"/>
            </a:pPr>
            <a:r>
              <a:rPr lang="en" sz="1600"/>
              <a:t>Required numerous revisions</a:t>
            </a:r>
            <a:endParaRPr sz="1600"/>
          </a:p>
          <a:p>
            <a:pPr indent="-298450" lvl="1" marL="742950" rtl="0" algn="l">
              <a:lnSpc>
                <a:spcPct val="100000"/>
              </a:lnSpc>
              <a:spcBef>
                <a:spcPts val="0"/>
              </a:spcBef>
              <a:spcAft>
                <a:spcPts val="0"/>
              </a:spcAft>
              <a:buClr>
                <a:schemeClr val="accent1"/>
              </a:buClr>
              <a:buSzPts val="1600"/>
              <a:buFont typeface="Lato"/>
              <a:buChar char="•"/>
            </a:pPr>
            <a:r>
              <a:rPr lang="en" sz="1600"/>
              <a:t>Maximum effort from multiple sources</a:t>
            </a:r>
            <a:endParaRPr sz="1600"/>
          </a:p>
          <a:p>
            <a:pPr indent="-298450" lvl="0" marL="285750" rtl="0" algn="l">
              <a:lnSpc>
                <a:spcPct val="100000"/>
              </a:lnSpc>
              <a:spcBef>
                <a:spcPts val="0"/>
              </a:spcBef>
              <a:spcAft>
                <a:spcPts val="0"/>
              </a:spcAft>
              <a:buClr>
                <a:schemeClr val="accent1"/>
              </a:buClr>
              <a:buSzPts val="1600"/>
              <a:buFont typeface="Lato"/>
              <a:buChar char="•"/>
            </a:pPr>
            <a:r>
              <a:rPr lang="en" sz="1600"/>
              <a:t>Streamlined</a:t>
            </a:r>
            <a:endParaRPr sz="1600"/>
          </a:p>
          <a:p>
            <a:pPr indent="-298450" lvl="1" marL="742950" rtl="0" algn="l">
              <a:lnSpc>
                <a:spcPct val="100000"/>
              </a:lnSpc>
              <a:spcBef>
                <a:spcPts val="0"/>
              </a:spcBef>
              <a:spcAft>
                <a:spcPts val="0"/>
              </a:spcAft>
              <a:buClr>
                <a:schemeClr val="accent1"/>
              </a:buClr>
              <a:buSzPts val="1600"/>
              <a:buFont typeface="Lato"/>
              <a:buChar char="•"/>
            </a:pPr>
            <a:r>
              <a:rPr lang="en" sz="1600"/>
              <a:t>Required one or no revisions</a:t>
            </a:r>
            <a:endParaRPr sz="1600"/>
          </a:p>
          <a:p>
            <a:pPr indent="-298450" lvl="1" marL="742950" rtl="0" algn="l">
              <a:lnSpc>
                <a:spcPct val="100000"/>
              </a:lnSpc>
              <a:spcBef>
                <a:spcPts val="0"/>
              </a:spcBef>
              <a:spcAft>
                <a:spcPts val="0"/>
              </a:spcAft>
              <a:buClr>
                <a:schemeClr val="accent1"/>
              </a:buClr>
              <a:buSzPts val="1600"/>
              <a:buFont typeface="Lato"/>
              <a:buChar char="•"/>
            </a:pPr>
            <a:r>
              <a:rPr lang="en" sz="1600"/>
              <a:t>Could be managed with effort from one person or one person with help</a:t>
            </a:r>
            <a:endParaRPr sz="1600"/>
          </a:p>
          <a:p>
            <a:pPr indent="-298450" lvl="0" marL="285750" rtl="0" algn="l">
              <a:lnSpc>
                <a:spcPct val="100000"/>
              </a:lnSpc>
              <a:spcBef>
                <a:spcPts val="0"/>
              </a:spcBef>
              <a:spcAft>
                <a:spcPts val="0"/>
              </a:spcAft>
              <a:buClr>
                <a:schemeClr val="accent1"/>
              </a:buClr>
              <a:buSzPts val="1600"/>
              <a:buFont typeface="Lato"/>
              <a:buChar char="•"/>
            </a:pPr>
            <a:r>
              <a:rPr lang="en" sz="1600"/>
              <a:t>In-Flux</a:t>
            </a:r>
            <a:endParaRPr sz="1600"/>
          </a:p>
          <a:p>
            <a:pPr indent="-298450" lvl="1" marL="742950" rtl="0" algn="l">
              <a:lnSpc>
                <a:spcPct val="100000"/>
              </a:lnSpc>
              <a:spcBef>
                <a:spcPts val="0"/>
              </a:spcBef>
              <a:spcAft>
                <a:spcPts val="0"/>
              </a:spcAft>
              <a:buClr>
                <a:schemeClr val="accent1"/>
              </a:buClr>
              <a:buSzPts val="1600"/>
              <a:buFont typeface="Lato"/>
              <a:buChar char="•"/>
            </a:pPr>
            <a:r>
              <a:rPr lang="en" sz="1600"/>
              <a:t>No system in place, or system had experienced changes in personnel or procedure</a:t>
            </a:r>
            <a:endParaRPr sz="1600"/>
          </a:p>
          <a:p>
            <a:pPr indent="0" lvl="0" marL="0" rtl="0" algn="l">
              <a:spcBef>
                <a:spcPts val="0"/>
              </a:spcBef>
              <a:spcAft>
                <a:spcPts val="1200"/>
              </a:spcAft>
              <a:buNone/>
            </a:pPr>
            <a:r>
              <a:t/>
            </a:r>
            <a:endParaRPr/>
          </a:p>
        </p:txBody>
      </p:sp>
      <p:pic>
        <p:nvPicPr>
          <p:cNvPr id="140" name="Google Shape;140;p19"/>
          <p:cNvPicPr preferRelativeResize="0"/>
          <p:nvPr/>
        </p:nvPicPr>
        <p:blipFill rotWithShape="1">
          <a:blip r:embed="rId3">
            <a:alphaModFix/>
          </a:blip>
          <a:srcRect b="0" l="0" r="0" t="0"/>
          <a:stretch/>
        </p:blipFill>
        <p:spPr>
          <a:xfrm>
            <a:off x="5143576" y="1904477"/>
            <a:ext cx="3469225" cy="2964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0"/>
          <p:cNvSpPr txBox="1"/>
          <p:nvPr>
            <p:ph type="title"/>
          </p:nvPr>
        </p:nvSpPr>
        <p:spPr>
          <a:xfrm>
            <a:off x="727650" y="639875"/>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Our solutions to IRB differences</a:t>
            </a:r>
            <a:endParaRPr/>
          </a:p>
        </p:txBody>
      </p:sp>
      <p:sp>
        <p:nvSpPr>
          <p:cNvPr id="146" name="Google Shape;146;p20"/>
          <p:cNvSpPr txBox="1"/>
          <p:nvPr>
            <p:ph type="title"/>
          </p:nvPr>
        </p:nvSpPr>
        <p:spPr>
          <a:xfrm>
            <a:off x="583650" y="1488375"/>
            <a:ext cx="3758700" cy="31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840"/>
              <a:t>Northeastern Illinois University</a:t>
            </a:r>
            <a:endParaRPr sz="1840"/>
          </a:p>
        </p:txBody>
      </p:sp>
      <p:sp>
        <p:nvSpPr>
          <p:cNvPr id="147" name="Google Shape;147;p20"/>
          <p:cNvSpPr txBox="1"/>
          <p:nvPr>
            <p:ph type="title"/>
          </p:nvPr>
        </p:nvSpPr>
        <p:spPr>
          <a:xfrm>
            <a:off x="4706575" y="1483275"/>
            <a:ext cx="3711600" cy="32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Knox College</a:t>
            </a:r>
            <a:endParaRPr sz="1800"/>
          </a:p>
        </p:txBody>
      </p:sp>
      <p:sp>
        <p:nvSpPr>
          <p:cNvPr id="148" name="Google Shape;148;p20"/>
          <p:cNvSpPr txBox="1"/>
          <p:nvPr>
            <p:ph idx="1" type="body"/>
          </p:nvPr>
        </p:nvSpPr>
        <p:spPr>
          <a:xfrm>
            <a:off x="4706575" y="1790576"/>
            <a:ext cx="3711600" cy="13842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Contacted IRB on Knox Campus</a:t>
            </a:r>
            <a:endParaRPr sz="1600"/>
          </a:p>
          <a:p>
            <a:pPr indent="-330200" lvl="0" marL="457200" rtl="0" algn="l">
              <a:spcBef>
                <a:spcPts val="0"/>
              </a:spcBef>
              <a:spcAft>
                <a:spcPts val="0"/>
              </a:spcAft>
              <a:buSzPts val="1600"/>
              <a:buChar char="●"/>
            </a:pPr>
            <a:r>
              <a:rPr lang="en" sz="1600"/>
              <a:t>IRB was approval was not required from other campuses, so it could be approved immediately.</a:t>
            </a:r>
            <a:endParaRPr sz="1600"/>
          </a:p>
        </p:txBody>
      </p:sp>
      <p:sp>
        <p:nvSpPr>
          <p:cNvPr id="149" name="Google Shape;149;p20"/>
          <p:cNvSpPr txBox="1"/>
          <p:nvPr>
            <p:ph type="title"/>
          </p:nvPr>
        </p:nvSpPr>
        <p:spPr>
          <a:xfrm>
            <a:off x="650900" y="3007650"/>
            <a:ext cx="4161900" cy="259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2000"/>
              <a:t>Lewis</a:t>
            </a:r>
            <a:r>
              <a:rPr lang="en"/>
              <a:t> </a:t>
            </a:r>
            <a:r>
              <a:rPr lang="en" sz="2044"/>
              <a:t>University</a:t>
            </a:r>
            <a:endParaRPr sz="2044"/>
          </a:p>
        </p:txBody>
      </p:sp>
      <p:sp>
        <p:nvSpPr>
          <p:cNvPr id="150" name="Google Shape;150;p20"/>
          <p:cNvSpPr txBox="1"/>
          <p:nvPr>
            <p:ph idx="1" type="body"/>
          </p:nvPr>
        </p:nvSpPr>
        <p:spPr>
          <a:xfrm>
            <a:off x="583650" y="3424375"/>
            <a:ext cx="3825900" cy="14877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434343"/>
              </a:buClr>
              <a:buSzPts val="1600"/>
              <a:buChar char="●"/>
            </a:pPr>
            <a:r>
              <a:rPr lang="en" sz="1600">
                <a:solidFill>
                  <a:srgbClr val="434343"/>
                </a:solidFill>
              </a:rPr>
              <a:t>Submitted IRB application</a:t>
            </a:r>
            <a:endParaRPr sz="1600">
              <a:solidFill>
                <a:srgbClr val="434343"/>
              </a:solidFill>
            </a:endParaRPr>
          </a:p>
          <a:p>
            <a:pPr indent="-330200" lvl="0" marL="457200" rtl="0" algn="l">
              <a:spcBef>
                <a:spcPts val="0"/>
              </a:spcBef>
              <a:spcAft>
                <a:spcPts val="0"/>
              </a:spcAft>
              <a:buClr>
                <a:srgbClr val="434343"/>
              </a:buClr>
              <a:buSzPts val="1600"/>
              <a:buChar char="●"/>
            </a:pPr>
            <a:r>
              <a:rPr lang="en" sz="1600">
                <a:solidFill>
                  <a:srgbClr val="434343"/>
                </a:solidFill>
              </a:rPr>
              <a:t>Received an OK from the committee to proceed - no problems</a:t>
            </a:r>
            <a:endParaRPr sz="1600">
              <a:solidFill>
                <a:srgbClr val="434343"/>
              </a:solidFill>
            </a:endParaRPr>
          </a:p>
        </p:txBody>
      </p:sp>
      <p:sp>
        <p:nvSpPr>
          <p:cNvPr id="151" name="Google Shape;151;p20"/>
          <p:cNvSpPr txBox="1"/>
          <p:nvPr>
            <p:ph type="title"/>
          </p:nvPr>
        </p:nvSpPr>
        <p:spPr>
          <a:xfrm>
            <a:off x="4745550" y="3051350"/>
            <a:ext cx="4281000" cy="29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City Colleges of Chicago	</a:t>
            </a:r>
            <a:endParaRPr sz="1800"/>
          </a:p>
        </p:txBody>
      </p:sp>
      <p:sp>
        <p:nvSpPr>
          <p:cNvPr id="152" name="Google Shape;152;p20"/>
          <p:cNvSpPr txBox="1"/>
          <p:nvPr>
            <p:ph idx="1" type="body"/>
          </p:nvPr>
        </p:nvSpPr>
        <p:spPr>
          <a:xfrm>
            <a:off x="4706575" y="3424374"/>
            <a:ext cx="4281000" cy="1487700"/>
          </a:xfrm>
          <a:prstGeom prst="rect">
            <a:avLst/>
          </a:prstGeom>
        </p:spPr>
        <p:txBody>
          <a:bodyPr anchorCtr="0" anchor="t" bIns="91425" lIns="91425" spcFirstLastPara="1" rIns="91425" wrap="square" tIns="91425">
            <a:normAutofit fontScale="77500" lnSpcReduction="20000"/>
          </a:bodyPr>
          <a:lstStyle/>
          <a:p>
            <a:pPr indent="-333374" lvl="0" marL="457200" rtl="0" algn="l">
              <a:spcBef>
                <a:spcPts val="0"/>
              </a:spcBef>
              <a:spcAft>
                <a:spcPts val="0"/>
              </a:spcAft>
              <a:buSzPct val="100000"/>
              <a:buChar char="●"/>
            </a:pPr>
            <a:r>
              <a:rPr lang="en" sz="2129"/>
              <a:t>Contacted administrator to follow up on IRB as process was in flux</a:t>
            </a:r>
            <a:endParaRPr sz="2129"/>
          </a:p>
          <a:p>
            <a:pPr indent="-333374" lvl="0" marL="457200" rtl="0" algn="l">
              <a:spcBef>
                <a:spcPts val="0"/>
              </a:spcBef>
              <a:spcAft>
                <a:spcPts val="0"/>
              </a:spcAft>
              <a:buSzPct val="100000"/>
              <a:buChar char="●"/>
            </a:pPr>
            <a:r>
              <a:rPr lang="en" sz="2129"/>
              <a:t>Edited and resubmitted as advised, gained approval</a:t>
            </a:r>
            <a:endParaRPr sz="2129"/>
          </a:p>
          <a:p>
            <a:pPr indent="0" lvl="0" marL="457200" rtl="0" algn="l">
              <a:spcBef>
                <a:spcPts val="1200"/>
              </a:spcBef>
              <a:spcAft>
                <a:spcPts val="1200"/>
              </a:spcAft>
              <a:buNone/>
            </a:pPr>
            <a:r>
              <a:t/>
            </a:r>
            <a:endParaRPr i="1" sz="1500">
              <a:highlight>
                <a:srgbClr val="FFFF00"/>
              </a:highlight>
            </a:endParaRPr>
          </a:p>
        </p:txBody>
      </p:sp>
      <p:sp>
        <p:nvSpPr>
          <p:cNvPr id="153" name="Google Shape;153;p20"/>
          <p:cNvSpPr txBox="1"/>
          <p:nvPr>
            <p:ph idx="1" type="body"/>
          </p:nvPr>
        </p:nvSpPr>
        <p:spPr>
          <a:xfrm>
            <a:off x="583650" y="1827900"/>
            <a:ext cx="3825900" cy="14877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434343"/>
              </a:buClr>
              <a:buSzPts val="1600"/>
              <a:buChar char="●"/>
            </a:pPr>
            <a:r>
              <a:rPr lang="en" sz="1600">
                <a:solidFill>
                  <a:srgbClr val="434343"/>
                </a:solidFill>
              </a:rPr>
              <a:t>IRB required multiple rounds of revisions; issues included planning for distressed participants, forgoing claims to subject anonymity</a:t>
            </a:r>
            <a:endParaRPr sz="1600">
              <a:solidFill>
                <a:srgbClr val="434343"/>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1"/>
          <p:cNvSpPr txBox="1"/>
          <p:nvPr>
            <p:ph type="title"/>
          </p:nvPr>
        </p:nvSpPr>
        <p:spPr>
          <a:xfrm>
            <a:off x="729450" y="1313850"/>
            <a:ext cx="85773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300">
                <a:solidFill>
                  <a:srgbClr val="262402"/>
                </a:solidFill>
              </a:rPr>
              <a:t>I</a:t>
            </a:r>
            <a:r>
              <a:rPr lang="en" sz="2300">
                <a:solidFill>
                  <a:srgbClr val="262402"/>
                </a:solidFill>
              </a:rPr>
              <a:t>nstitutional differences in participant recruitment</a:t>
            </a:r>
            <a:endParaRPr sz="2300">
              <a:solidFill>
                <a:srgbClr val="262402"/>
              </a:solidFill>
            </a:endParaRPr>
          </a:p>
        </p:txBody>
      </p:sp>
      <p:sp>
        <p:nvSpPr>
          <p:cNvPr id="159" name="Google Shape;159;p21"/>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Font typeface="Arial"/>
              <a:buNone/>
            </a:pPr>
            <a:r>
              <a:rPr lang="en" sz="1600"/>
              <a:t>Our research consultations vary by factors including:</a:t>
            </a:r>
            <a:endParaRPr sz="1600"/>
          </a:p>
          <a:p>
            <a:pPr indent="-330200" lvl="0" marL="457200" rtl="0" algn="l">
              <a:lnSpc>
                <a:spcPct val="100000"/>
              </a:lnSpc>
              <a:spcBef>
                <a:spcPts val="0"/>
              </a:spcBef>
              <a:spcAft>
                <a:spcPts val="0"/>
              </a:spcAft>
              <a:buClr>
                <a:schemeClr val="accent1"/>
              </a:buClr>
              <a:buSzPts val="1600"/>
              <a:buFont typeface="Lato"/>
              <a:buChar char="●"/>
            </a:pPr>
            <a:r>
              <a:rPr lang="en" sz="1600"/>
              <a:t>Whether the consultation takes place at a reference desk, via chat, virtually, and/or via email</a:t>
            </a:r>
            <a:endParaRPr sz="1600"/>
          </a:p>
          <a:p>
            <a:pPr indent="-330200" lvl="0" marL="457200" rtl="0" algn="l">
              <a:lnSpc>
                <a:spcPct val="100000"/>
              </a:lnSpc>
              <a:spcBef>
                <a:spcPts val="0"/>
              </a:spcBef>
              <a:spcAft>
                <a:spcPts val="0"/>
              </a:spcAft>
              <a:buClr>
                <a:schemeClr val="accent1"/>
              </a:buClr>
              <a:buSzPts val="1600"/>
              <a:buFont typeface="Lato"/>
              <a:buChar char="●"/>
            </a:pPr>
            <a:r>
              <a:rPr lang="en" sz="1600"/>
              <a:t>Whether the investigator-consultant is the sole or primary consultant, or one consultant among many</a:t>
            </a:r>
            <a:endParaRPr sz="1600"/>
          </a:p>
          <a:p>
            <a:pPr indent="-330200" lvl="0" marL="457200" rtl="0" algn="l">
              <a:lnSpc>
                <a:spcPct val="100000"/>
              </a:lnSpc>
              <a:spcBef>
                <a:spcPts val="0"/>
              </a:spcBef>
              <a:spcAft>
                <a:spcPts val="0"/>
              </a:spcAft>
              <a:buClr>
                <a:schemeClr val="accent1"/>
              </a:buClr>
              <a:buSzPts val="1600"/>
              <a:buFont typeface="Lato"/>
              <a:buChar char="●"/>
            </a:pPr>
            <a:r>
              <a:rPr lang="en" sz="1600"/>
              <a:t>Whether investigator-consultants can recruit participants on behalf of non-investigator consultants</a:t>
            </a:r>
            <a:endParaRPr sz="1600"/>
          </a:p>
          <a:p>
            <a:pPr indent="0" lvl="0" marL="0" rtl="0" algn="l">
              <a:spcBef>
                <a:spcPts val="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