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6" r:id="rId2"/>
    <p:sldId id="396" r:id="rId3"/>
    <p:sldId id="397" r:id="rId4"/>
    <p:sldId id="366" r:id="rId5"/>
    <p:sldId id="428" r:id="rId6"/>
    <p:sldId id="412" r:id="rId7"/>
    <p:sldId id="420" r:id="rId8"/>
    <p:sldId id="415" r:id="rId9"/>
    <p:sldId id="350" r:id="rId10"/>
    <p:sldId id="264" r:id="rId11"/>
    <p:sldId id="400" r:id="rId12"/>
    <p:sldId id="434" r:id="rId13"/>
    <p:sldId id="437" r:id="rId14"/>
    <p:sldId id="438" r:id="rId15"/>
    <p:sldId id="439" r:id="rId16"/>
    <p:sldId id="429" r:id="rId17"/>
    <p:sldId id="427" r:id="rId18"/>
    <p:sldId id="430" r:id="rId19"/>
    <p:sldId id="270" r:id="rId20"/>
    <p:sldId id="368" r:id="rId21"/>
    <p:sldId id="431" r:id="rId22"/>
    <p:sldId id="436" r:id="rId23"/>
    <p:sldId id="433" r:id="rId24"/>
    <p:sldId id="265" r:id="rId25"/>
    <p:sldId id="402" r:id="rId26"/>
    <p:sldId id="403" r:id="rId27"/>
    <p:sldId id="407" r:id="rId28"/>
    <p:sldId id="426" r:id="rId29"/>
    <p:sldId id="435" r:id="rId30"/>
    <p:sldId id="268" r:id="rId31"/>
    <p:sldId id="440" r:id="rId32"/>
    <p:sldId id="331" r:id="rId33"/>
    <p:sldId id="323" r:id="rId34"/>
    <p:sldId id="269" r:id="rId35"/>
    <p:sldId id="413" r:id="rId36"/>
    <p:sldId id="275" r:id="rId37"/>
    <p:sldId id="404" r:id="rId38"/>
    <p:sldId id="317" r:id="rId39"/>
    <p:sldId id="416" r:id="rId40"/>
    <p:sldId id="346" r:id="rId41"/>
    <p:sldId id="325" r:id="rId42"/>
    <p:sldId id="321" r:id="rId43"/>
    <p:sldId id="322" r:id="rId44"/>
    <p:sldId id="406" r:id="rId45"/>
    <p:sldId id="367" r:id="rId46"/>
    <p:sldId id="42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B6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8"/>
    <p:restoredTop sz="65085"/>
  </p:normalViewPr>
  <p:slideViewPr>
    <p:cSldViewPr snapToGrid="0" snapToObjects="1">
      <p:cViewPr varScale="1">
        <p:scale>
          <a:sx n="91" d="100"/>
          <a:sy n="91" d="100"/>
        </p:scale>
        <p:origin x="2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90B835-F7FE-8E49-8C1C-A29E0542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90F03D1-869A-A549-99AD-1E49304908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3D2F0F-ECA4-3F4B-B489-B1BB80394684}" type="datetimeFigureOut">
              <a:rPr lang="en-US" smtClean="0"/>
              <a:t>6/28/20</a:t>
            </a:fld>
            <a:endParaRPr lang="en-US"/>
          </a:p>
        </p:txBody>
      </p:sp>
      <p:sp>
        <p:nvSpPr>
          <p:cNvPr id="4" name="Footer Placeholder 3">
            <a:extLst>
              <a:ext uri="{FF2B5EF4-FFF2-40B4-BE49-F238E27FC236}">
                <a16:creationId xmlns:a16="http://schemas.microsoft.com/office/drawing/2014/main" id="{133F94C3-6794-CD42-98B1-6D591D3618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377330-BA99-0545-8FC7-375FE580D6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3BBADD-74F4-0145-9F92-A0E38ED11447}" type="slidenum">
              <a:rPr lang="en-US" smtClean="0"/>
              <a:t>‹#›</a:t>
            </a:fld>
            <a:endParaRPr lang="en-US"/>
          </a:p>
        </p:txBody>
      </p:sp>
    </p:spTree>
    <p:extLst>
      <p:ext uri="{BB962C8B-B14F-4D97-AF65-F5344CB8AC3E}">
        <p14:creationId xmlns:p14="http://schemas.microsoft.com/office/powerpoint/2010/main" val="420430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05C3F-00DA-B945-A4FE-22605812D51A}" type="datetimeFigureOut">
              <a:rPr lang="en-US" smtClean="0"/>
              <a:t>6/28/20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9382D-DDBA-E44A-9C69-334536234AC6}" type="slidenum">
              <a:rPr lang="en-US" smtClean="0"/>
              <a:t>‹#›</a:t>
            </a:fld>
            <a:endParaRPr lang="en-US"/>
          </a:p>
        </p:txBody>
      </p:sp>
    </p:spTree>
    <p:extLst>
      <p:ext uri="{BB962C8B-B14F-4D97-AF65-F5344CB8AC3E}">
        <p14:creationId xmlns:p14="http://schemas.microsoft.com/office/powerpoint/2010/main" val="262002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project: introducing a framework</a:t>
            </a:r>
          </a:p>
        </p:txBody>
      </p:sp>
      <p:sp>
        <p:nvSpPr>
          <p:cNvPr id="4" name="Slide Number Placeholder 3"/>
          <p:cNvSpPr>
            <a:spLocks noGrp="1"/>
          </p:cNvSpPr>
          <p:nvPr>
            <p:ph type="sldNum" sz="quarter" idx="5"/>
          </p:nvPr>
        </p:nvSpPr>
        <p:spPr/>
        <p:txBody>
          <a:bodyPr/>
          <a:lstStyle/>
          <a:p>
            <a:fld id="{7DC9382D-DDBA-E44A-9C69-334536234AC6}" type="slidenum">
              <a:rPr lang="en-US" smtClean="0"/>
              <a:t>1</a:t>
            </a:fld>
            <a:endParaRPr lang="en-US"/>
          </a:p>
        </p:txBody>
      </p:sp>
    </p:spTree>
    <p:extLst>
      <p:ext uri="{BB962C8B-B14F-4D97-AF65-F5344CB8AC3E}">
        <p14:creationId xmlns:p14="http://schemas.microsoft.com/office/powerpoint/2010/main" val="3589764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New degree, name, admin structure… </a:t>
            </a:r>
            <a:r>
              <a:rPr lang="en-US" altLang="en-US"/>
              <a:t>all have to LAST</a:t>
            </a:r>
            <a:endParaRPr lang="en-US" altLang="en-US" dirty="0"/>
          </a:p>
          <a:p>
            <a:endParaRPr lang="en-US" altLang="en-US" dirty="0"/>
          </a:p>
          <a:p>
            <a:r>
              <a:rPr lang="en-US" altLang="en-US" dirty="0"/>
              <a:t>Good leaders tell stories and listen, changing roles as needed, </a:t>
            </a:r>
          </a:p>
          <a:p>
            <a:r>
              <a:rPr lang="en-US" altLang="en-US" dirty="0"/>
              <a:t>But they help the group collaboratively define a collective story</a:t>
            </a:r>
          </a:p>
          <a:p>
            <a:r>
              <a:rPr lang="en-US" altLang="en-US" dirty="0"/>
              <a:t>That is good enough to be retold on its own, that stands up to scrutiny, and ultimately stands the test of time.</a:t>
            </a:r>
          </a:p>
          <a:p>
            <a:r>
              <a:rPr lang="en-US" altLang="en-US" dirty="0"/>
              <a:t>I’m interested in stories that have lasted. Folklore, hundreds and thousands of years</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charset="0"/>
                <a:ea typeface="ＭＳ Ｐゴシック" charset="-128"/>
              </a:defRPr>
            </a:lvl1pPr>
            <a:lvl2pPr marL="742950" indent="-285750">
              <a:defRPr>
                <a:solidFill>
                  <a:schemeClr val="tx1"/>
                </a:solidFill>
                <a:latin typeface="Rockwell" charset="0"/>
                <a:ea typeface="ＭＳ Ｐゴシック" charset="-128"/>
              </a:defRPr>
            </a:lvl2pPr>
            <a:lvl3pPr marL="1143000" indent="-228600">
              <a:defRPr>
                <a:solidFill>
                  <a:schemeClr val="tx1"/>
                </a:solidFill>
                <a:latin typeface="Rockwell" charset="0"/>
                <a:ea typeface="ＭＳ Ｐゴシック" charset="-128"/>
              </a:defRPr>
            </a:lvl3pPr>
            <a:lvl4pPr marL="1600200" indent="-228600">
              <a:defRPr>
                <a:solidFill>
                  <a:schemeClr val="tx1"/>
                </a:solidFill>
                <a:latin typeface="Rockwell" charset="0"/>
                <a:ea typeface="ＭＳ Ｐゴシック" charset="-128"/>
              </a:defRPr>
            </a:lvl4pPr>
            <a:lvl5pPr marL="2057400" indent="-228600">
              <a:defRPr>
                <a:solidFill>
                  <a:schemeClr val="tx1"/>
                </a:solidFill>
                <a:latin typeface="Rockwel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Rockwel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Rockwel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Rockwel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Rockwell" charset="0"/>
                <a:ea typeface="ＭＳ Ｐゴシック" charset="-128"/>
              </a:defRPr>
            </a:lvl9pPr>
          </a:lstStyle>
          <a:p>
            <a:fld id="{8752AB00-C2DF-0049-9812-687D4913B861}" type="slidenum">
              <a:rPr lang="en-US" altLang="en-US"/>
              <a:pPr/>
              <a:t>24</a:t>
            </a:fld>
            <a:endParaRPr lang="en-US" altLang="en-US"/>
          </a:p>
        </p:txBody>
      </p:sp>
    </p:spTree>
    <p:extLst>
      <p:ext uri="{BB962C8B-B14F-4D97-AF65-F5344CB8AC3E}">
        <p14:creationId xmlns:p14="http://schemas.microsoft.com/office/powerpoint/2010/main" val="228334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charset="0"/>
                <a:ea typeface="ＭＳ Ｐゴシック" charset="-128"/>
              </a:defRPr>
            </a:lvl1pPr>
            <a:lvl2pPr marL="742950" indent="-285750">
              <a:defRPr>
                <a:solidFill>
                  <a:schemeClr val="tx1"/>
                </a:solidFill>
                <a:latin typeface="Rockwell" charset="0"/>
                <a:ea typeface="ＭＳ Ｐゴシック" charset="-128"/>
              </a:defRPr>
            </a:lvl2pPr>
            <a:lvl3pPr marL="1143000" indent="-228600">
              <a:defRPr>
                <a:solidFill>
                  <a:schemeClr val="tx1"/>
                </a:solidFill>
                <a:latin typeface="Rockwell" charset="0"/>
                <a:ea typeface="ＭＳ Ｐゴシック" charset="-128"/>
              </a:defRPr>
            </a:lvl3pPr>
            <a:lvl4pPr marL="1600200" indent="-228600">
              <a:defRPr>
                <a:solidFill>
                  <a:schemeClr val="tx1"/>
                </a:solidFill>
                <a:latin typeface="Rockwell" charset="0"/>
                <a:ea typeface="ＭＳ Ｐゴシック" charset="-128"/>
              </a:defRPr>
            </a:lvl4pPr>
            <a:lvl5pPr marL="2057400" indent="-228600">
              <a:defRPr>
                <a:solidFill>
                  <a:schemeClr val="tx1"/>
                </a:solidFill>
                <a:latin typeface="Rockwel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Rockwel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Rockwel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Rockwel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Rockwell" charset="0"/>
                <a:ea typeface="ＭＳ Ｐゴシック" charset="-128"/>
              </a:defRPr>
            </a:lvl9pPr>
          </a:lstStyle>
          <a:p>
            <a:fld id="{26746E64-716F-CB4B-9E42-9545E4833608}" type="slidenum">
              <a:rPr lang="en-US" altLang="en-US"/>
              <a:pPr/>
              <a:t>30</a:t>
            </a:fld>
            <a:endParaRPr lang="en-US" altLang="en-US"/>
          </a:p>
        </p:txBody>
      </p:sp>
    </p:spTree>
    <p:extLst>
      <p:ext uri="{BB962C8B-B14F-4D97-AF65-F5344CB8AC3E}">
        <p14:creationId xmlns:p14="http://schemas.microsoft.com/office/powerpoint/2010/main" val="1218705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a:extLst>
              <a:ext uri="{FF2B5EF4-FFF2-40B4-BE49-F238E27FC236}">
                <a16:creationId xmlns:a16="http://schemas.microsoft.com/office/drawing/2014/main" id="{08EE0D9D-9096-A946-8BDB-09B378A883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Notes Placeholder 2">
            <a:extLst>
              <a:ext uri="{FF2B5EF4-FFF2-40B4-BE49-F238E27FC236}">
                <a16:creationId xmlns:a16="http://schemas.microsoft.com/office/drawing/2014/main" id="{4A65CFBE-A1E0-754B-B34F-3C63972930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5955" name="Slide Number Placeholder 3">
            <a:extLst>
              <a:ext uri="{FF2B5EF4-FFF2-40B4-BE49-F238E27FC236}">
                <a16:creationId xmlns:a16="http://schemas.microsoft.com/office/drawing/2014/main" id="{1D82F6A7-82C8-D042-9FE4-6C1C66D9BB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fld id="{7EB72F56-281B-3549-8BC4-0BF3CA6FDACF}" type="slidenum">
              <a:rPr lang="en-US" altLang="en-US" smtClean="0"/>
              <a:pPr/>
              <a:t>32</a:t>
            </a:fld>
            <a:endParaRPr lang="en-US" altLang="en-US"/>
          </a:p>
        </p:txBody>
      </p:sp>
    </p:spTree>
    <p:extLst>
      <p:ext uri="{BB962C8B-B14F-4D97-AF65-F5344CB8AC3E}">
        <p14:creationId xmlns:p14="http://schemas.microsoft.com/office/powerpoint/2010/main" val="87724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04C090F0-19CD-5B4E-8136-BDA9B872AB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387C1C59-AACA-0842-BE01-AE95892C3C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Structures also help you remember, and remembering helps you tell by heart. Not by rote, not just memorizing words and reciting them, but bringing a story to life with you language in a way that shows your audience your passion.</a:t>
            </a:r>
          </a:p>
        </p:txBody>
      </p:sp>
      <p:sp>
        <p:nvSpPr>
          <p:cNvPr id="60419" name="Slide Number Placeholder 3">
            <a:extLst>
              <a:ext uri="{FF2B5EF4-FFF2-40B4-BE49-F238E27FC236}">
                <a16:creationId xmlns:a16="http://schemas.microsoft.com/office/drawing/2014/main" id="{D5C9192C-9174-1A47-B71E-F708071F12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fld id="{45049725-3477-724B-B81F-727D79A3B89F}" type="slidenum">
              <a:rPr lang="en-US" altLang="en-US" smtClean="0"/>
              <a:pPr/>
              <a:t>33</a:t>
            </a:fld>
            <a:endParaRPr lang="en-US" altLang="en-US"/>
          </a:p>
        </p:txBody>
      </p:sp>
    </p:spTree>
    <p:extLst>
      <p:ext uri="{BB962C8B-B14F-4D97-AF65-F5344CB8AC3E}">
        <p14:creationId xmlns:p14="http://schemas.microsoft.com/office/powerpoint/2010/main" val="3904472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A7B9F55A-317B-2F45-B76B-E368E2BC30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9C26768F-3935-5A42-AE99-98C24AF4FF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Ways to involve stakeholders in sharing stories</a:t>
            </a:r>
          </a:p>
        </p:txBody>
      </p:sp>
      <p:sp>
        <p:nvSpPr>
          <p:cNvPr id="88067" name="Slide Number Placeholder 3">
            <a:extLst>
              <a:ext uri="{FF2B5EF4-FFF2-40B4-BE49-F238E27FC236}">
                <a16:creationId xmlns:a16="http://schemas.microsoft.com/office/drawing/2014/main" id="{B5B6CF15-07EA-0143-AD8F-66875CD2A8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fld id="{22948D8B-8794-5643-AFC9-B70754DF8D78}" type="slidenum">
              <a:rPr lang="en-US" altLang="en-US" smtClean="0"/>
              <a:pPr/>
              <a:t>34</a:t>
            </a:fld>
            <a:endParaRPr lang="en-US" altLang="en-US"/>
          </a:p>
        </p:txBody>
      </p:sp>
    </p:spTree>
    <p:extLst>
      <p:ext uri="{BB962C8B-B14F-4D97-AF65-F5344CB8AC3E}">
        <p14:creationId xmlns:p14="http://schemas.microsoft.com/office/powerpoint/2010/main" val="448411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74410A2D-F311-684D-ABD1-6A2FE1F38A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D991A27F-0C8E-D74D-96ED-C74123613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7" name="Slide Number Placeholder 3">
            <a:extLst>
              <a:ext uri="{FF2B5EF4-FFF2-40B4-BE49-F238E27FC236}">
                <a16:creationId xmlns:a16="http://schemas.microsoft.com/office/drawing/2014/main" id="{A81D3509-61EE-7A4C-BC78-836308DABB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fld id="{9DAB781A-4609-3344-ACDC-275D57BBE476}" type="slidenum">
              <a:rPr lang="en-US" altLang="en-US" smtClean="0"/>
              <a:pPr/>
              <a:t>37</a:t>
            </a:fld>
            <a:endParaRPr lang="en-US" altLang="en-US"/>
          </a:p>
        </p:txBody>
      </p:sp>
    </p:spTree>
    <p:extLst>
      <p:ext uri="{BB962C8B-B14F-4D97-AF65-F5344CB8AC3E}">
        <p14:creationId xmlns:p14="http://schemas.microsoft.com/office/powerpoint/2010/main" val="276699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8BE2C87B-4222-B142-8FCB-A45229D29F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76AECB50-C277-D346-8D7F-C7D55BC957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3 strucutures. First one: Equlibrium. Find trouble? Good, now find the resolution.</a:t>
            </a:r>
          </a:p>
        </p:txBody>
      </p:sp>
      <p:sp>
        <p:nvSpPr>
          <p:cNvPr id="48131" name="Slide Number Placeholder 3">
            <a:extLst>
              <a:ext uri="{FF2B5EF4-FFF2-40B4-BE49-F238E27FC236}">
                <a16:creationId xmlns:a16="http://schemas.microsoft.com/office/drawing/2014/main" id="{4E332727-0414-AA4E-A433-C03D2771D3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fld id="{3C4A9CF9-99FE-A042-A08D-270933DDFE5E}" type="slidenum">
              <a:rPr lang="en-US" altLang="en-US" smtClean="0"/>
              <a:pPr/>
              <a:t>38</a:t>
            </a:fld>
            <a:endParaRPr lang="en-US" altLang="en-US"/>
          </a:p>
        </p:txBody>
      </p:sp>
    </p:spTree>
    <p:extLst>
      <p:ext uri="{BB962C8B-B14F-4D97-AF65-F5344CB8AC3E}">
        <p14:creationId xmlns:p14="http://schemas.microsoft.com/office/powerpoint/2010/main" val="3465970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B6FF3A8B-B140-6343-B5C6-0E75223BB1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3F44BB46-CA1B-7A40-AE23-6528DBB2B7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Feeling is that of a still pool, disrupted, and then still again.</a:t>
            </a:r>
          </a:p>
        </p:txBody>
      </p:sp>
      <p:sp>
        <p:nvSpPr>
          <p:cNvPr id="51203" name="Slide Number Placeholder 3">
            <a:extLst>
              <a:ext uri="{FF2B5EF4-FFF2-40B4-BE49-F238E27FC236}">
                <a16:creationId xmlns:a16="http://schemas.microsoft.com/office/drawing/2014/main" id="{53D2808B-4951-BB42-813A-58DAD480D1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fld id="{65A77676-54A2-FA43-AFE2-66F6C6CBD317}" type="slidenum">
              <a:rPr lang="en-US" altLang="en-US" smtClean="0"/>
              <a:pPr/>
              <a:t>39</a:t>
            </a:fld>
            <a:endParaRPr lang="en-US" altLang="en-US"/>
          </a:p>
        </p:txBody>
      </p:sp>
    </p:spTree>
    <p:extLst>
      <p:ext uri="{BB962C8B-B14F-4D97-AF65-F5344CB8AC3E}">
        <p14:creationId xmlns:p14="http://schemas.microsoft.com/office/powerpoint/2010/main" val="285797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29AFCC11-6E9C-6D42-9AD4-ED1B68EDC4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A6A3A681-57F1-CD4B-ABC3-AB2725E9DB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7" name="Slide Number Placeholder 3">
            <a:extLst>
              <a:ext uri="{FF2B5EF4-FFF2-40B4-BE49-F238E27FC236}">
                <a16:creationId xmlns:a16="http://schemas.microsoft.com/office/drawing/2014/main" id="{67C208FE-3D9C-9540-B69F-AC19586D6C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fld id="{0F2F1AFC-3FD8-0441-8883-8663725F21E1}" type="slidenum">
              <a:rPr lang="en-US" altLang="en-US" smtClean="0"/>
              <a:pPr/>
              <a:t>40</a:t>
            </a:fld>
            <a:endParaRPr lang="en-US" altLang="en-US"/>
          </a:p>
        </p:txBody>
      </p:sp>
    </p:spTree>
    <p:extLst>
      <p:ext uri="{BB962C8B-B14F-4D97-AF65-F5344CB8AC3E}">
        <p14:creationId xmlns:p14="http://schemas.microsoft.com/office/powerpoint/2010/main" val="1507451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Jerk. Superheroes, not most of us. Nobody will trust you. People who can just fly. Feeling is that of awe.</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charset="0"/>
                <a:ea typeface="ＭＳ Ｐゴシック" charset="-128"/>
              </a:defRPr>
            </a:lvl1pPr>
            <a:lvl2pPr marL="742950" indent="-285750">
              <a:defRPr>
                <a:solidFill>
                  <a:schemeClr val="tx1"/>
                </a:solidFill>
                <a:latin typeface="Rockwell" charset="0"/>
                <a:ea typeface="ＭＳ Ｐゴシック" charset="-128"/>
              </a:defRPr>
            </a:lvl2pPr>
            <a:lvl3pPr marL="1143000" indent="-228600">
              <a:defRPr>
                <a:solidFill>
                  <a:schemeClr val="tx1"/>
                </a:solidFill>
                <a:latin typeface="Rockwell" charset="0"/>
                <a:ea typeface="ＭＳ Ｐゴシック" charset="-128"/>
              </a:defRPr>
            </a:lvl3pPr>
            <a:lvl4pPr marL="1600200" indent="-228600">
              <a:defRPr>
                <a:solidFill>
                  <a:schemeClr val="tx1"/>
                </a:solidFill>
                <a:latin typeface="Rockwell" charset="0"/>
                <a:ea typeface="ＭＳ Ｐゴシック" charset="-128"/>
              </a:defRPr>
            </a:lvl4pPr>
            <a:lvl5pPr marL="2057400" indent="-228600">
              <a:defRPr>
                <a:solidFill>
                  <a:schemeClr val="tx1"/>
                </a:solidFill>
                <a:latin typeface="Rockwel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Rockwel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Rockwel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Rockwel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Rockwell" charset="0"/>
                <a:ea typeface="ＭＳ Ｐゴシック" charset="-128"/>
              </a:defRPr>
            </a:lvl9pPr>
          </a:lstStyle>
          <a:p>
            <a:fld id="{1EF6BD2D-442A-2649-8B3A-3FE15C2EB34F}" type="slidenum">
              <a:rPr lang="en-US" altLang="en-US"/>
              <a:pPr/>
              <a:t>41</a:t>
            </a:fld>
            <a:endParaRPr lang="en-US" altLang="en-US"/>
          </a:p>
        </p:txBody>
      </p:sp>
    </p:spTree>
    <p:extLst>
      <p:ext uri="{BB962C8B-B14F-4D97-AF65-F5344CB8AC3E}">
        <p14:creationId xmlns:p14="http://schemas.microsoft.com/office/powerpoint/2010/main" val="226039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use this later, please acknowledge my work. </a:t>
            </a:r>
            <a:r>
              <a:rPr lang="en-US" dirty="0" err="1"/>
              <a:t>www.katemcdowell.com</a:t>
            </a:r>
            <a:endParaRPr lang="en-US" dirty="0"/>
          </a:p>
          <a:p>
            <a:r>
              <a:rPr lang="en-US" dirty="0"/>
              <a:t>And let me know! Questionnaire and opportunity to stay in touch at </a:t>
            </a:r>
            <a:r>
              <a:rPr lang="en-US"/>
              <a:t>the end</a:t>
            </a:r>
          </a:p>
        </p:txBody>
      </p:sp>
      <p:sp>
        <p:nvSpPr>
          <p:cNvPr id="4" name="Slide Number Placeholder 3"/>
          <p:cNvSpPr>
            <a:spLocks noGrp="1"/>
          </p:cNvSpPr>
          <p:nvPr>
            <p:ph type="sldNum" sz="quarter" idx="5"/>
          </p:nvPr>
        </p:nvSpPr>
        <p:spPr/>
        <p:txBody>
          <a:bodyPr/>
          <a:lstStyle/>
          <a:p>
            <a:fld id="{7DC9382D-DDBA-E44A-9C69-334536234AC6}" type="slidenum">
              <a:rPr lang="en-US" smtClean="0"/>
              <a:t>5</a:t>
            </a:fld>
            <a:endParaRPr lang="en-US"/>
          </a:p>
        </p:txBody>
      </p:sp>
    </p:spTree>
    <p:extLst>
      <p:ext uri="{BB962C8B-B14F-4D97-AF65-F5344CB8AC3E}">
        <p14:creationId xmlns:p14="http://schemas.microsoft.com/office/powerpoint/2010/main" val="3557782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EF7BE874-0EF8-9042-9A94-DAA4E58F38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DE0DAFF7-5CC9-E74D-B2DD-03AD3E6A2F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Bangla Sangam MN" panose="02000000000000000000" pitchFamily="2" charset="0"/>
                <a:ea typeface="Bangla Sangam MN" panose="02000000000000000000" pitchFamily="2" charset="0"/>
                <a:cs typeface="Bangla Sangam MN" panose="02000000000000000000" pitchFamily="2" charset="0"/>
              </a:rPr>
              <a:t>Leading an audience through information. Revealing more as you go.</a:t>
            </a:r>
          </a:p>
          <a:p>
            <a:pPr eaLnBrk="1" hangingPunct="1">
              <a:spcBef>
                <a:spcPct val="0"/>
              </a:spcBef>
            </a:pPr>
            <a:endParaRPr lang="en-US" altLang="en-US">
              <a:latin typeface="Bangla Sangam MN" panose="02000000000000000000" pitchFamily="2" charset="0"/>
              <a:ea typeface="Bangla Sangam MN" panose="02000000000000000000" pitchFamily="2" charset="0"/>
              <a:cs typeface="Bangla Sangam MN" panose="02000000000000000000" pitchFamily="2" charset="0"/>
            </a:endParaRPr>
          </a:p>
          <a:p>
            <a:pPr eaLnBrk="1" hangingPunct="1">
              <a:spcBef>
                <a:spcPct val="0"/>
              </a:spcBef>
            </a:pPr>
            <a:r>
              <a:rPr lang="en-US" altLang="en-US">
                <a:latin typeface="Bangla Sangam MN" panose="02000000000000000000" pitchFamily="2" charset="0"/>
                <a:ea typeface="Bangla Sangam MN" panose="02000000000000000000" pitchFamily="2" charset="0"/>
                <a:cs typeface="Bangla Sangam MN" panose="02000000000000000000" pitchFamily="2" charset="0"/>
              </a:rPr>
              <a:t>Mystery and Revelation</a:t>
            </a:r>
          </a:p>
          <a:p>
            <a:r>
              <a:rPr lang="en-US" altLang="en-US"/>
              <a:t>Primary mystery: “Why are you telling me this now?”</a:t>
            </a:r>
          </a:p>
          <a:p>
            <a:r>
              <a:rPr lang="en-US" altLang="en-US"/>
              <a:t> </a:t>
            </a:r>
          </a:p>
        </p:txBody>
      </p:sp>
      <p:sp>
        <p:nvSpPr>
          <p:cNvPr id="56323" name="Slide Number Placeholder 3">
            <a:extLst>
              <a:ext uri="{FF2B5EF4-FFF2-40B4-BE49-F238E27FC236}">
                <a16:creationId xmlns:a16="http://schemas.microsoft.com/office/drawing/2014/main" id="{39241E43-E584-5444-BBA6-3AE44277A5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fld id="{8372D1AB-D718-C84B-86C9-B81248CDC48D}" type="slidenum">
              <a:rPr lang="en-US" altLang="en-US" smtClean="0"/>
              <a:pPr/>
              <a:t>42</a:t>
            </a:fld>
            <a:endParaRPr lang="en-US" altLang="en-US"/>
          </a:p>
        </p:txBody>
      </p:sp>
    </p:spTree>
    <p:extLst>
      <p:ext uri="{BB962C8B-B14F-4D97-AF65-F5344CB8AC3E}">
        <p14:creationId xmlns:p14="http://schemas.microsoft.com/office/powerpoint/2010/main" val="2893746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15759433-CACF-BE4B-B0ED-25BB6FE789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40E1FC6F-843D-384B-AF02-0E1CCC3032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Feel is that of a detective adventure</a:t>
            </a:r>
          </a:p>
        </p:txBody>
      </p:sp>
      <p:sp>
        <p:nvSpPr>
          <p:cNvPr id="58371" name="Slide Number Placeholder 3">
            <a:extLst>
              <a:ext uri="{FF2B5EF4-FFF2-40B4-BE49-F238E27FC236}">
                <a16:creationId xmlns:a16="http://schemas.microsoft.com/office/drawing/2014/main" id="{D426E416-3FE3-6641-BAC6-9DE7D2F579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fld id="{E248C995-29FC-894F-ABBB-F2230543C1F3}" type="slidenum">
              <a:rPr lang="en-US" altLang="en-US" smtClean="0"/>
              <a:pPr/>
              <a:t>43</a:t>
            </a:fld>
            <a:endParaRPr lang="en-US" altLang="en-US"/>
          </a:p>
        </p:txBody>
      </p:sp>
    </p:spTree>
    <p:extLst>
      <p:ext uri="{BB962C8B-B14F-4D97-AF65-F5344CB8AC3E}">
        <p14:creationId xmlns:p14="http://schemas.microsoft.com/office/powerpoint/2010/main" val="4033355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09FC137D-E256-874B-AC36-1500B01D14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9B55EACA-9526-E241-9B97-DD359F1E83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Feel is that of a detective adventure</a:t>
            </a:r>
          </a:p>
        </p:txBody>
      </p:sp>
      <p:sp>
        <p:nvSpPr>
          <p:cNvPr id="31747" name="Slide Number Placeholder 3">
            <a:extLst>
              <a:ext uri="{FF2B5EF4-FFF2-40B4-BE49-F238E27FC236}">
                <a16:creationId xmlns:a16="http://schemas.microsoft.com/office/drawing/2014/main" id="{8199EAAC-AF27-FC46-B951-8B5BCBCAFF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fld id="{35F66E7A-F0E1-1145-A070-E65BE3AB7229}" type="slidenum">
              <a:rPr lang="en-US" altLang="en-US" smtClean="0"/>
              <a:pPr/>
              <a:t>44</a:t>
            </a:fld>
            <a:endParaRPr lang="en-US" altLang="en-US"/>
          </a:p>
        </p:txBody>
      </p:sp>
    </p:spTree>
    <p:extLst>
      <p:ext uri="{BB962C8B-B14F-4D97-AF65-F5344CB8AC3E}">
        <p14:creationId xmlns:p14="http://schemas.microsoft.com/office/powerpoint/2010/main" val="2202702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New degree, name, admin structure… </a:t>
            </a:r>
            <a:r>
              <a:rPr lang="en-US" altLang="en-US"/>
              <a:t>all have to LAST</a:t>
            </a:r>
            <a:endParaRPr lang="en-US" altLang="en-US" dirty="0"/>
          </a:p>
          <a:p>
            <a:endParaRPr lang="en-US" altLang="en-US" dirty="0"/>
          </a:p>
          <a:p>
            <a:r>
              <a:rPr lang="en-US" altLang="en-US" dirty="0"/>
              <a:t>Good leaders tell stories and listen, changing roles as needed, </a:t>
            </a:r>
          </a:p>
          <a:p>
            <a:r>
              <a:rPr lang="en-US" altLang="en-US" dirty="0"/>
              <a:t>But they help the group collaboratively define a collective story</a:t>
            </a:r>
          </a:p>
          <a:p>
            <a:r>
              <a:rPr lang="en-US" altLang="en-US" dirty="0"/>
              <a:t>That is good enough to be retold on its own, that stands up to scrutiny, and ultimately stands the test of time.</a:t>
            </a:r>
          </a:p>
          <a:p>
            <a:r>
              <a:rPr lang="en-US" altLang="en-US" dirty="0"/>
              <a:t>I’m interested in stories that have lasted. Folklore, hundreds and thousands of years</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charset="0"/>
                <a:ea typeface="ＭＳ Ｐゴシック" charset="-128"/>
              </a:defRPr>
            </a:lvl1pPr>
            <a:lvl2pPr marL="742950" indent="-285750">
              <a:defRPr>
                <a:solidFill>
                  <a:schemeClr val="tx1"/>
                </a:solidFill>
                <a:latin typeface="Rockwell" charset="0"/>
                <a:ea typeface="ＭＳ Ｐゴシック" charset="-128"/>
              </a:defRPr>
            </a:lvl2pPr>
            <a:lvl3pPr marL="1143000" indent="-228600">
              <a:defRPr>
                <a:solidFill>
                  <a:schemeClr val="tx1"/>
                </a:solidFill>
                <a:latin typeface="Rockwell" charset="0"/>
                <a:ea typeface="ＭＳ Ｐゴシック" charset="-128"/>
              </a:defRPr>
            </a:lvl3pPr>
            <a:lvl4pPr marL="1600200" indent="-228600">
              <a:defRPr>
                <a:solidFill>
                  <a:schemeClr val="tx1"/>
                </a:solidFill>
                <a:latin typeface="Rockwell" charset="0"/>
                <a:ea typeface="ＭＳ Ｐゴシック" charset="-128"/>
              </a:defRPr>
            </a:lvl4pPr>
            <a:lvl5pPr marL="2057400" indent="-228600">
              <a:defRPr>
                <a:solidFill>
                  <a:schemeClr val="tx1"/>
                </a:solidFill>
                <a:latin typeface="Rockwel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Rockwel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Rockwel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Rockwel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Rockwell" charset="0"/>
                <a:ea typeface="ＭＳ Ｐゴシック" charset="-128"/>
              </a:defRPr>
            </a:lvl9pPr>
          </a:lstStyle>
          <a:p>
            <a:fld id="{8752AB00-C2DF-0049-9812-687D4913B861}" type="slidenum">
              <a:rPr lang="en-US" altLang="en-US"/>
              <a:pPr/>
              <a:t>46</a:t>
            </a:fld>
            <a:endParaRPr lang="en-US" altLang="en-US"/>
          </a:p>
        </p:txBody>
      </p:sp>
    </p:spTree>
    <p:extLst>
      <p:ext uri="{BB962C8B-B14F-4D97-AF65-F5344CB8AC3E}">
        <p14:creationId xmlns:p14="http://schemas.microsoft.com/office/powerpoint/2010/main" val="3237016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Data stories are presentations that are based on data and use narrative elements.</a:t>
            </a:r>
          </a:p>
          <a:p>
            <a:pPr rtl="0"/>
            <a:r>
              <a:rPr lang="en-US" sz="1200" b="0" i="0" u="none" strike="noStrike" kern="1200" dirty="0">
                <a:solidFill>
                  <a:schemeClr val="tx1"/>
                </a:solidFill>
                <a:effectLst/>
                <a:latin typeface="+mn-lt"/>
                <a:ea typeface="+mn-ea"/>
                <a:cs typeface="+mn-cs"/>
              </a:rPr>
              <a:t>Well-evidenced stories, data serves as evidence</a:t>
            </a:r>
          </a:p>
          <a:p>
            <a:pPr rtl="0"/>
            <a:r>
              <a:rPr lang="en-US" sz="1200" b="0" i="0" u="none" strike="noStrike" kern="1200" dirty="0">
                <a:solidFill>
                  <a:schemeClr val="tx1"/>
                </a:solidFill>
                <a:effectLst/>
                <a:latin typeface="+mn-lt"/>
                <a:ea typeface="+mn-ea"/>
                <a:cs typeface="+mn-cs"/>
              </a:rPr>
              <a:t>Narrative elements like structure of folktale.</a:t>
            </a:r>
          </a:p>
          <a:p>
            <a:pPr rtl="0"/>
            <a:r>
              <a:rPr lang="en-US" sz="1200" b="0" i="0" u="none" strike="noStrike" kern="1200" dirty="0">
                <a:solidFill>
                  <a:schemeClr val="tx1"/>
                </a:solidFill>
                <a:effectLst/>
                <a:latin typeface="+mn-lt"/>
                <a:ea typeface="+mn-ea"/>
                <a:cs typeface="+mn-cs"/>
              </a:rPr>
              <a:t>Example: The Three Little Pigs, but structures like having three attempts to solve a problem, 2 failures and a 3rd success, </a:t>
            </a:r>
          </a:p>
          <a:p>
            <a:pPr rtl="0"/>
            <a:endParaRPr lang="en-US" sz="1200" b="0" i="0" u="none" strike="noStrike" kern="1200" dirty="0">
              <a:solidFill>
                <a:schemeClr val="tx1"/>
              </a:solidFill>
              <a:effectLst/>
              <a:latin typeface="+mn-lt"/>
              <a:ea typeface="+mn-ea"/>
              <a:cs typeface="+mn-cs"/>
            </a:endParaRPr>
          </a:p>
          <a:p>
            <a:pPr rtl="0"/>
            <a:br>
              <a:rPr lang="en-US" b="0" dirty="0">
                <a:effectLst/>
              </a:rPr>
            </a:br>
            <a:r>
              <a:rPr lang="en-US" sz="1200" b="0" i="0" u="none" strike="noStrike" kern="1200" dirty="0">
                <a:solidFill>
                  <a:schemeClr val="tx1"/>
                </a:solidFill>
                <a:effectLst/>
                <a:latin typeface="+mn-lt"/>
                <a:ea typeface="+mn-ea"/>
                <a:cs typeface="+mn-cs"/>
              </a:rPr>
              <a:t>Famous examples: </a:t>
            </a:r>
            <a:endParaRPr lang="en-US" b="0" dirty="0">
              <a:effectLst/>
            </a:endParaRPr>
          </a:p>
          <a:p>
            <a:pPr rtl="0"/>
            <a:r>
              <a:rPr lang="en-US" sz="1200" b="0" i="0" u="none" strike="noStrike" kern="1200" dirty="0">
                <a:solidFill>
                  <a:schemeClr val="tx1"/>
                </a:solidFill>
                <a:effectLst/>
                <a:latin typeface="+mn-lt"/>
                <a:ea typeface="+mn-ea"/>
                <a:cs typeface="+mn-cs"/>
              </a:rPr>
              <a:t>John Snow cholera—constructed a story from tracking data about well water usage</a:t>
            </a:r>
            <a:endParaRPr lang="en-US" b="0" dirty="0">
              <a:effectLst/>
            </a:endParaRPr>
          </a:p>
          <a:p>
            <a:pPr rtl="0"/>
            <a:r>
              <a:rPr lang="en-US" sz="1200" b="0" i="0" u="none" strike="noStrike" kern="1200" dirty="0">
                <a:solidFill>
                  <a:schemeClr val="tx1"/>
                </a:solidFill>
                <a:effectLst/>
                <a:latin typeface="+mn-lt"/>
                <a:ea typeface="+mn-ea"/>
                <a:cs typeface="+mn-cs"/>
              </a:rPr>
              <a:t>Challenger disaster (Tufte)—showed what went wrong by re-visualizing data, from disaster to better information</a:t>
            </a:r>
          </a:p>
          <a:p>
            <a:pPr rtl="0"/>
            <a:r>
              <a:rPr lang="en-US" sz="1200" b="0" i="0" u="none" strike="noStrike" kern="1200" dirty="0">
                <a:solidFill>
                  <a:schemeClr val="tx1"/>
                </a:solidFill>
                <a:effectLst/>
                <a:latin typeface="+mn-lt"/>
                <a:ea typeface="+mn-ea"/>
                <a:cs typeface="+mn-cs"/>
              </a:rPr>
              <a:t>Hans </a:t>
            </a:r>
            <a:r>
              <a:rPr lang="en-US" sz="1200" b="0" i="0" u="none" strike="noStrike" kern="1200" dirty="0" err="1">
                <a:solidFill>
                  <a:schemeClr val="tx1"/>
                </a:solidFill>
                <a:effectLst/>
                <a:latin typeface="+mn-lt"/>
                <a:ea typeface="+mn-ea"/>
                <a:cs typeface="+mn-cs"/>
              </a:rPr>
              <a:t>Rosling</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Gapminder</a:t>
            </a:r>
            <a:r>
              <a:rPr lang="en-US" sz="1200" b="0" i="0" u="none" strike="noStrike" kern="1200" dirty="0">
                <a:solidFill>
                  <a:schemeClr val="tx1"/>
                </a:solidFill>
                <a:effectLst/>
                <a:latin typeface="+mn-lt"/>
                <a:ea typeface="+mn-ea"/>
                <a:cs typeface="+mn-cs"/>
              </a:rPr>
              <a:t>—corrects many erroneously negative assumptions about the world, moving audience from less informed to more informed by data</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BF336B2A-F533-714B-BF66-5FD50FCE3AE8}" type="slidenum">
              <a:rPr lang="en-US" smtClean="0"/>
              <a:t>7</a:t>
            </a:fld>
            <a:endParaRPr lang="en-US"/>
          </a:p>
        </p:txBody>
      </p:sp>
    </p:spTree>
    <p:extLst>
      <p:ext uri="{BB962C8B-B14F-4D97-AF65-F5344CB8AC3E}">
        <p14:creationId xmlns:p14="http://schemas.microsoft.com/office/powerpoint/2010/main" val="384397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F0BAEA26-2CDA-F349-B3DA-73C019607C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83107B57-42C7-3E44-8E3A-21F65ECC0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https://www.onespot.com/blog/infographic-the-science-of-storytelling/</a:t>
            </a:r>
          </a:p>
          <a:p>
            <a:r>
              <a:rPr lang="en-US" altLang="en-US"/>
              <a:t>From the infographic "The Science of Storytelling," by OneSpot.</a:t>
            </a:r>
          </a:p>
        </p:txBody>
      </p:sp>
      <p:sp>
        <p:nvSpPr>
          <p:cNvPr id="18435" name="Slide Number Placeholder 3">
            <a:extLst>
              <a:ext uri="{FF2B5EF4-FFF2-40B4-BE49-F238E27FC236}">
                <a16:creationId xmlns:a16="http://schemas.microsoft.com/office/drawing/2014/main" id="{02FA7292-1C0A-244D-A2FF-7B9CBDAD5D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fld id="{16EC11FB-4FDC-DA41-AD65-9C3070D70FF2}" type="slidenum">
              <a:rPr lang="en-US" altLang="en-US" smtClean="0"/>
              <a:pPr/>
              <a:t>9</a:t>
            </a:fld>
            <a:endParaRPr lang="en-US" altLang="en-US"/>
          </a:p>
        </p:txBody>
      </p:sp>
    </p:spTree>
    <p:extLst>
      <p:ext uri="{BB962C8B-B14F-4D97-AF65-F5344CB8AC3E}">
        <p14:creationId xmlns:p14="http://schemas.microsoft.com/office/powerpoint/2010/main" val="3291830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instance, in a data story illuminating gender discrimination, the key transformation from (seemingly) accepting second-class citizenship to fighting for equal rights starts the search for character, which was defined as data about women’s participation in social movements. In another data story based on the same data, the character might be data indicating slow change, such as the change in pay gap between women and men. In this story, the character may be defined as the pay gap with its glacial transformation. While the character might also be change in men’s relative pay privilege, or change in women’s lived socioeconomic experience based on the pay gap, the pay gap itself can serve as the data character that the audience follows over time.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common character in data stories is the audience’s belief, and the intended change in that belief over time based on the data presented. For example, a data story took up the issue of legal bans on plastic straws. The opening of the story explored the environmental benefits of instituting straw bans, but there was a twist when the teller revealed data about the negative consequences for people in hospitals or with disabilities—for whom plastic bendable straws were invented—supported by evidence of the history of the invention. This story made a compelling argument for re-evaluating bans by first leading the audience to a familiar place of belief—data showing that plastic straws are bad for the environment—and then leading them to a less familiar understanding—plastic straws are lifesaving in some contexts. The transformation is that of the audience’s perspective about the data presented. When a data story is constructed with the expectation of changing the ideas or opinions of the audience, then concepts may serve as characters. However, caution is in order; the change in the audience’s mindset might not be what the teller expects, since they are free to interpret the data for themselves. </a:t>
            </a:r>
          </a:p>
          <a:p>
            <a:endParaRPr lang="en-US" dirty="0"/>
          </a:p>
        </p:txBody>
      </p:sp>
      <p:sp>
        <p:nvSpPr>
          <p:cNvPr id="4" name="Slide Number Placeholder 3"/>
          <p:cNvSpPr>
            <a:spLocks noGrp="1"/>
          </p:cNvSpPr>
          <p:nvPr>
            <p:ph type="sldNum" sz="quarter" idx="5"/>
          </p:nvPr>
        </p:nvSpPr>
        <p:spPr/>
        <p:txBody>
          <a:bodyPr/>
          <a:lstStyle/>
          <a:p>
            <a:fld id="{7DC9382D-DDBA-E44A-9C69-334536234AC6}" type="slidenum">
              <a:rPr lang="en-US" smtClean="0"/>
              <a:t>14</a:t>
            </a:fld>
            <a:endParaRPr lang="en-US"/>
          </a:p>
        </p:txBody>
      </p:sp>
    </p:spTree>
    <p:extLst>
      <p:ext uri="{BB962C8B-B14F-4D97-AF65-F5344CB8AC3E}">
        <p14:creationId xmlns:p14="http://schemas.microsoft.com/office/powerpoint/2010/main" val="180888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only that which is important to understand the transformation of the data character. A data story about a scientific discovery, for example, might need the branch of science involved, the way the data was collected, and/or the historical moment of the discovery as setting. A scientific discovery story may also need what was previously known and some translation of the “emotional gravity” of what the new finding reveals. (Martinez-Conde &amp; </a:t>
            </a:r>
            <a:r>
              <a:rPr lang="en-US" sz="1200" kern="1200" dirty="0" err="1">
                <a:solidFill>
                  <a:schemeClr val="tx1"/>
                </a:solidFill>
                <a:effectLst/>
                <a:latin typeface="+mn-lt"/>
                <a:ea typeface="+mn-ea"/>
                <a:cs typeface="+mn-cs"/>
              </a:rPr>
              <a:t>Macknik</a:t>
            </a:r>
            <a:r>
              <a:rPr lang="en-US" sz="1200" kern="1200" dirty="0">
                <a:solidFill>
                  <a:schemeClr val="tx1"/>
                </a:solidFill>
                <a:effectLst/>
                <a:latin typeface="+mn-lt"/>
                <a:ea typeface="+mn-ea"/>
                <a:cs typeface="+mn-cs"/>
              </a:rPr>
              <a:t>, 2017).  The minimal necessary setting will depend on how familiar the audience is with that data or its usual context already and, again, playing around with some possibilities would be a good starting point. </a:t>
            </a:r>
          </a:p>
          <a:p>
            <a:endParaRPr lang="en-US" dirty="0"/>
          </a:p>
        </p:txBody>
      </p:sp>
      <p:sp>
        <p:nvSpPr>
          <p:cNvPr id="4" name="Slide Number Placeholder 3"/>
          <p:cNvSpPr>
            <a:spLocks noGrp="1"/>
          </p:cNvSpPr>
          <p:nvPr>
            <p:ph type="sldNum" sz="quarter" idx="5"/>
          </p:nvPr>
        </p:nvSpPr>
        <p:spPr/>
        <p:txBody>
          <a:bodyPr/>
          <a:lstStyle/>
          <a:p>
            <a:fld id="{7DC9382D-DDBA-E44A-9C69-334536234AC6}" type="slidenum">
              <a:rPr lang="en-US" smtClean="0"/>
              <a:t>15</a:t>
            </a:fld>
            <a:endParaRPr lang="en-US"/>
          </a:p>
        </p:txBody>
      </p:sp>
    </p:spTree>
    <p:extLst>
      <p:ext uri="{BB962C8B-B14F-4D97-AF65-F5344CB8AC3E}">
        <p14:creationId xmlns:p14="http://schemas.microsoft.com/office/powerpoint/2010/main" val="175886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plot is the action, meaning what changes, has changed, or should change over time as the audience comes to understand the meaning of this data. It is what happens, the sequence of events—often struggles or suspenseful questions—that the character goes through. </a:t>
            </a:r>
            <a:endParaRPr lang="en-US" dirty="0"/>
          </a:p>
        </p:txBody>
      </p:sp>
      <p:sp>
        <p:nvSpPr>
          <p:cNvPr id="4" name="Slide Number Placeholder 3"/>
          <p:cNvSpPr>
            <a:spLocks noGrp="1"/>
          </p:cNvSpPr>
          <p:nvPr>
            <p:ph type="sldNum" sz="quarter" idx="5"/>
          </p:nvPr>
        </p:nvSpPr>
        <p:spPr/>
        <p:txBody>
          <a:bodyPr/>
          <a:lstStyle/>
          <a:p>
            <a:fld id="{7DC9382D-DDBA-E44A-9C69-334536234AC6}" type="slidenum">
              <a:rPr lang="en-US" smtClean="0"/>
              <a:t>16</a:t>
            </a:fld>
            <a:endParaRPr lang="en-US"/>
          </a:p>
        </p:txBody>
      </p:sp>
    </p:spTree>
    <p:extLst>
      <p:ext uri="{BB962C8B-B14F-4D97-AF65-F5344CB8AC3E}">
        <p14:creationId xmlns:p14="http://schemas.microsoft.com/office/powerpoint/2010/main" val="75621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F5F6FBB5-4CF1-6F46-A8ED-1FC8A3404F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CB43FF08-B9A0-864C-B132-9C7190ACD1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Structure in business: here’s a problem, here’s why you should care, here the solution</a:t>
            </a:r>
          </a:p>
        </p:txBody>
      </p:sp>
      <p:sp>
        <p:nvSpPr>
          <p:cNvPr id="27651" name="Slide Number Placeholder 3">
            <a:extLst>
              <a:ext uri="{FF2B5EF4-FFF2-40B4-BE49-F238E27FC236}">
                <a16:creationId xmlns:a16="http://schemas.microsoft.com/office/drawing/2014/main" id="{9CA712DA-F153-9543-A6E8-1418366336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fld id="{AEF65869-6F1B-F84C-8AFF-8EAE792BD529}" type="slidenum">
              <a:rPr lang="en-US" altLang="en-US" smtClean="0"/>
              <a:pPr/>
              <a:t>19</a:t>
            </a:fld>
            <a:endParaRPr lang="en-US" altLang="en-US"/>
          </a:p>
        </p:txBody>
      </p:sp>
    </p:spTree>
    <p:extLst>
      <p:ext uri="{BB962C8B-B14F-4D97-AF65-F5344CB8AC3E}">
        <p14:creationId xmlns:p14="http://schemas.microsoft.com/office/powerpoint/2010/main" val="347631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Enigma: </a:t>
            </a:r>
            <a:r>
              <a:rPr lang="en-US" sz="1200" kern="1200" dirty="0">
                <a:solidFill>
                  <a:schemeClr val="tx1"/>
                </a:solidFill>
                <a:effectLst/>
                <a:latin typeface="+mn-lt"/>
                <a:ea typeface="+mn-ea"/>
                <a:cs typeface="+mn-cs"/>
              </a:rPr>
              <a:t>The emotional experience is that of suspense and intrigue followed by the satisfaction of coming to understanding. This is the narrative structure used in library storytelling when a librarian asks the young audience: “What do you think will happen next?” This enigma structure of suspense and surprise or satisfaction may be an overarching story arc or  a micro-structure repeated many times within a narrative.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Hero’s Journey: Good examples are data stories about the science of successful space flight, such the underappreciated heroic role of U.S. astronaut Michael Collins who piloted a command module around the moon while crewmates Neil Armstrong and Buzz Aldrin set foot on its surface. However, the hero’s journey structure is only effective for that subset of data stories with those characteristics. Attempting to manufacture awe and wonder can backfire and risk losing the audience’s interest or trust. Unlike the enigma structure, which may span a full story or recur in the course of a story, the hero’s journey works at the macro level of the whole story, spanning the full narrative arc from beginning to end.</a:t>
            </a:r>
            <a:r>
              <a:rPr lang="en-US" dirty="0">
                <a:effectLst/>
              </a:rPr>
              <a:t> </a:t>
            </a:r>
          </a:p>
          <a:p>
            <a:endParaRPr lang="en-US" dirty="0">
              <a:effectLst/>
            </a:endParaRPr>
          </a:p>
          <a:p>
            <a:r>
              <a:rPr lang="en-US" sz="1200" kern="1200" dirty="0">
                <a:solidFill>
                  <a:schemeClr val="tx1"/>
                </a:solidFill>
                <a:effectLst/>
                <a:latin typeface="+mn-lt"/>
                <a:ea typeface="+mn-ea"/>
                <a:cs typeface="+mn-cs"/>
              </a:rPr>
              <a:t>Finally, the </a:t>
            </a:r>
            <a:r>
              <a:rPr lang="en-US" sz="1200" i="1" kern="1200" dirty="0">
                <a:solidFill>
                  <a:schemeClr val="tx1"/>
                </a:solidFill>
                <a:effectLst/>
                <a:latin typeface="+mn-lt"/>
                <a:ea typeface="+mn-ea"/>
                <a:cs typeface="+mn-cs"/>
              </a:rPr>
              <a:t>equilibrium </a:t>
            </a:r>
            <a:r>
              <a:rPr lang="en-US" sz="1200" kern="1200" dirty="0">
                <a:solidFill>
                  <a:schemeClr val="tx1"/>
                </a:solidFill>
                <a:effectLst/>
                <a:latin typeface="+mn-lt"/>
                <a:ea typeface="+mn-ea"/>
                <a:cs typeface="+mn-cs"/>
              </a:rPr>
              <a:t>narrative structure is about cycles, journeys from stability to disruption and on to a new equilibrium or stability, changed by the disruption. Japanese story called The Stonecutter, in which a man who is a stonecutter makes a series of wishes and goes through a series of transformations only to ultimately return full circle to his mountain home (Sturm, 2008). The emotional impact of the equilibrium structure is resilience or stability despite challenge.</a:t>
            </a:r>
            <a:r>
              <a:rPr lang="en-US" dirty="0">
                <a:effectLst/>
              </a:rPr>
              <a:t> </a:t>
            </a:r>
          </a:p>
          <a:p>
            <a:endParaRPr lang="en-US" dirty="0"/>
          </a:p>
        </p:txBody>
      </p:sp>
      <p:sp>
        <p:nvSpPr>
          <p:cNvPr id="4" name="Slide Number Placeholder 3"/>
          <p:cNvSpPr>
            <a:spLocks noGrp="1"/>
          </p:cNvSpPr>
          <p:nvPr>
            <p:ph type="sldNum" sz="quarter" idx="5"/>
          </p:nvPr>
        </p:nvSpPr>
        <p:spPr/>
        <p:txBody>
          <a:bodyPr/>
          <a:lstStyle/>
          <a:p>
            <a:fld id="{7DC9382D-DDBA-E44A-9C69-334536234AC6}" type="slidenum">
              <a:rPr lang="en-US" smtClean="0"/>
              <a:t>21</a:t>
            </a:fld>
            <a:endParaRPr lang="en-US"/>
          </a:p>
        </p:txBody>
      </p:sp>
    </p:spTree>
    <p:extLst>
      <p:ext uri="{BB962C8B-B14F-4D97-AF65-F5344CB8AC3E}">
        <p14:creationId xmlns:p14="http://schemas.microsoft.com/office/powerpoint/2010/main" val="207030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806E9-F218-6245-8FC9-17675A2888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3FD6AA-C671-0043-A69A-0A2AE2AF1A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206D92-A596-4E4E-BD20-4D8D5CFF8072}"/>
              </a:ext>
            </a:extLst>
          </p:cNvPr>
          <p:cNvSpPr>
            <a:spLocks noGrp="1"/>
          </p:cNvSpPr>
          <p:nvPr>
            <p:ph type="dt" sz="half" idx="10"/>
          </p:nvPr>
        </p:nvSpPr>
        <p:spPr/>
        <p:txBody>
          <a:bodyPr/>
          <a:lstStyle/>
          <a:p>
            <a:fld id="{A5C37E5D-4FC4-E24D-A5C3-15724AED4466}" type="datetimeFigureOut">
              <a:rPr lang="en-US" smtClean="0"/>
              <a:t>6/28/20</a:t>
            </a:fld>
            <a:endParaRPr lang="en-US"/>
          </a:p>
        </p:txBody>
      </p:sp>
      <p:sp>
        <p:nvSpPr>
          <p:cNvPr id="5" name="Footer Placeholder 4">
            <a:extLst>
              <a:ext uri="{FF2B5EF4-FFF2-40B4-BE49-F238E27FC236}">
                <a16:creationId xmlns:a16="http://schemas.microsoft.com/office/drawing/2014/main" id="{5BC60EA0-7D0D-CD42-A52E-A9378BAF2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4AFFB-62C2-F74F-BD7C-D605C79B384C}"/>
              </a:ext>
            </a:extLst>
          </p:cNvPr>
          <p:cNvSpPr>
            <a:spLocks noGrp="1"/>
          </p:cNvSpPr>
          <p:nvPr>
            <p:ph type="sldNum" sz="quarter" idx="12"/>
          </p:nvPr>
        </p:nvSpPr>
        <p:spPr/>
        <p:txBody>
          <a:bodyPr/>
          <a:lstStyle/>
          <a:p>
            <a:fld id="{E0B87FD9-3378-A544-B606-379662BFA036}" type="slidenum">
              <a:rPr lang="en-US" smtClean="0"/>
              <a:t>‹#›</a:t>
            </a:fld>
            <a:endParaRPr lang="en-US"/>
          </a:p>
        </p:txBody>
      </p:sp>
    </p:spTree>
    <p:extLst>
      <p:ext uri="{BB962C8B-B14F-4D97-AF65-F5344CB8AC3E}">
        <p14:creationId xmlns:p14="http://schemas.microsoft.com/office/powerpoint/2010/main" val="359407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27E3-5BC3-B043-9758-C1200264F2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8012D-944D-5B45-BE6F-271AF773B8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54422-CEF0-734E-8F12-B99F87AD3826}"/>
              </a:ext>
            </a:extLst>
          </p:cNvPr>
          <p:cNvSpPr>
            <a:spLocks noGrp="1"/>
          </p:cNvSpPr>
          <p:nvPr>
            <p:ph type="dt" sz="half" idx="10"/>
          </p:nvPr>
        </p:nvSpPr>
        <p:spPr/>
        <p:txBody>
          <a:bodyPr/>
          <a:lstStyle/>
          <a:p>
            <a:fld id="{A5C37E5D-4FC4-E24D-A5C3-15724AED4466}" type="datetimeFigureOut">
              <a:rPr lang="en-US" smtClean="0"/>
              <a:t>6/28/20</a:t>
            </a:fld>
            <a:endParaRPr lang="en-US"/>
          </a:p>
        </p:txBody>
      </p:sp>
      <p:sp>
        <p:nvSpPr>
          <p:cNvPr id="5" name="Footer Placeholder 4">
            <a:extLst>
              <a:ext uri="{FF2B5EF4-FFF2-40B4-BE49-F238E27FC236}">
                <a16:creationId xmlns:a16="http://schemas.microsoft.com/office/drawing/2014/main" id="{7F06086B-1556-174B-BDE6-0B5240C54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391B1-C172-7B42-AD5A-687FEFC8A96D}"/>
              </a:ext>
            </a:extLst>
          </p:cNvPr>
          <p:cNvSpPr>
            <a:spLocks noGrp="1"/>
          </p:cNvSpPr>
          <p:nvPr>
            <p:ph type="sldNum" sz="quarter" idx="12"/>
          </p:nvPr>
        </p:nvSpPr>
        <p:spPr/>
        <p:txBody>
          <a:bodyPr/>
          <a:lstStyle/>
          <a:p>
            <a:fld id="{E0B87FD9-3378-A544-B606-379662BFA036}" type="slidenum">
              <a:rPr lang="en-US" smtClean="0"/>
              <a:t>‹#›</a:t>
            </a:fld>
            <a:endParaRPr lang="en-US"/>
          </a:p>
        </p:txBody>
      </p:sp>
    </p:spTree>
    <p:extLst>
      <p:ext uri="{BB962C8B-B14F-4D97-AF65-F5344CB8AC3E}">
        <p14:creationId xmlns:p14="http://schemas.microsoft.com/office/powerpoint/2010/main" val="92792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CEB606-E818-5B41-BD67-D33E325286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41FD90-908C-DD4E-A6FA-B8CFC861D0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73C7F-566F-2246-9A54-5BA14886893E}"/>
              </a:ext>
            </a:extLst>
          </p:cNvPr>
          <p:cNvSpPr>
            <a:spLocks noGrp="1"/>
          </p:cNvSpPr>
          <p:nvPr>
            <p:ph type="dt" sz="half" idx="10"/>
          </p:nvPr>
        </p:nvSpPr>
        <p:spPr/>
        <p:txBody>
          <a:bodyPr/>
          <a:lstStyle/>
          <a:p>
            <a:fld id="{A5C37E5D-4FC4-E24D-A5C3-15724AED4466}" type="datetimeFigureOut">
              <a:rPr lang="en-US" smtClean="0"/>
              <a:t>6/28/20</a:t>
            </a:fld>
            <a:endParaRPr lang="en-US"/>
          </a:p>
        </p:txBody>
      </p:sp>
      <p:sp>
        <p:nvSpPr>
          <p:cNvPr id="5" name="Footer Placeholder 4">
            <a:extLst>
              <a:ext uri="{FF2B5EF4-FFF2-40B4-BE49-F238E27FC236}">
                <a16:creationId xmlns:a16="http://schemas.microsoft.com/office/drawing/2014/main" id="{67E1BF30-0057-474D-B41A-193417CCC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56E96-1E78-284A-BC78-3B915411330D}"/>
              </a:ext>
            </a:extLst>
          </p:cNvPr>
          <p:cNvSpPr>
            <a:spLocks noGrp="1"/>
          </p:cNvSpPr>
          <p:nvPr>
            <p:ph type="sldNum" sz="quarter" idx="12"/>
          </p:nvPr>
        </p:nvSpPr>
        <p:spPr/>
        <p:txBody>
          <a:bodyPr/>
          <a:lstStyle/>
          <a:p>
            <a:fld id="{E0B87FD9-3378-A544-B606-379662BFA036}" type="slidenum">
              <a:rPr lang="en-US" smtClean="0"/>
              <a:t>‹#›</a:t>
            </a:fld>
            <a:endParaRPr lang="en-US"/>
          </a:p>
        </p:txBody>
      </p:sp>
    </p:spTree>
    <p:extLst>
      <p:ext uri="{BB962C8B-B14F-4D97-AF65-F5344CB8AC3E}">
        <p14:creationId xmlns:p14="http://schemas.microsoft.com/office/powerpoint/2010/main" val="321950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6A28-C95F-574F-92FE-646C7BE2C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46F9A0-0493-B240-9607-9B919AE46A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C64AB-D25B-3B46-9B66-0BCDFA5CA02D}"/>
              </a:ext>
            </a:extLst>
          </p:cNvPr>
          <p:cNvSpPr>
            <a:spLocks noGrp="1"/>
          </p:cNvSpPr>
          <p:nvPr>
            <p:ph type="dt" sz="half" idx="10"/>
          </p:nvPr>
        </p:nvSpPr>
        <p:spPr/>
        <p:txBody>
          <a:bodyPr/>
          <a:lstStyle/>
          <a:p>
            <a:fld id="{A5C37E5D-4FC4-E24D-A5C3-15724AED4466}" type="datetimeFigureOut">
              <a:rPr lang="en-US" smtClean="0"/>
              <a:t>6/28/20</a:t>
            </a:fld>
            <a:endParaRPr lang="en-US"/>
          </a:p>
        </p:txBody>
      </p:sp>
      <p:sp>
        <p:nvSpPr>
          <p:cNvPr id="5" name="Footer Placeholder 4">
            <a:extLst>
              <a:ext uri="{FF2B5EF4-FFF2-40B4-BE49-F238E27FC236}">
                <a16:creationId xmlns:a16="http://schemas.microsoft.com/office/drawing/2014/main" id="{DA336580-CD2F-FA4D-8DCD-8E5A3AECB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BD020-DC82-274E-914B-5DEBD3413245}"/>
              </a:ext>
            </a:extLst>
          </p:cNvPr>
          <p:cNvSpPr>
            <a:spLocks noGrp="1"/>
          </p:cNvSpPr>
          <p:nvPr>
            <p:ph type="sldNum" sz="quarter" idx="12"/>
          </p:nvPr>
        </p:nvSpPr>
        <p:spPr/>
        <p:txBody>
          <a:bodyPr/>
          <a:lstStyle/>
          <a:p>
            <a:fld id="{E0B87FD9-3378-A544-B606-379662BFA036}" type="slidenum">
              <a:rPr lang="en-US" smtClean="0"/>
              <a:t>‹#›</a:t>
            </a:fld>
            <a:endParaRPr lang="en-US"/>
          </a:p>
        </p:txBody>
      </p:sp>
    </p:spTree>
    <p:extLst>
      <p:ext uri="{BB962C8B-B14F-4D97-AF65-F5344CB8AC3E}">
        <p14:creationId xmlns:p14="http://schemas.microsoft.com/office/powerpoint/2010/main" val="81967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1577-4A00-9D42-A791-400190983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1C1E7D-4C75-B242-ABE8-84CCC9FCAB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4D2272-AFE4-DB45-B3B3-EB3AB48399D5}"/>
              </a:ext>
            </a:extLst>
          </p:cNvPr>
          <p:cNvSpPr>
            <a:spLocks noGrp="1"/>
          </p:cNvSpPr>
          <p:nvPr>
            <p:ph type="dt" sz="half" idx="10"/>
          </p:nvPr>
        </p:nvSpPr>
        <p:spPr/>
        <p:txBody>
          <a:bodyPr/>
          <a:lstStyle/>
          <a:p>
            <a:fld id="{A5C37E5D-4FC4-E24D-A5C3-15724AED4466}" type="datetimeFigureOut">
              <a:rPr lang="en-US" smtClean="0"/>
              <a:t>6/28/20</a:t>
            </a:fld>
            <a:endParaRPr lang="en-US"/>
          </a:p>
        </p:txBody>
      </p:sp>
      <p:sp>
        <p:nvSpPr>
          <p:cNvPr id="5" name="Footer Placeholder 4">
            <a:extLst>
              <a:ext uri="{FF2B5EF4-FFF2-40B4-BE49-F238E27FC236}">
                <a16:creationId xmlns:a16="http://schemas.microsoft.com/office/drawing/2014/main" id="{C01F9E61-FECF-784C-9392-B701DBF2F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8593D-FF62-2148-AF63-3DA7FE7268D9}"/>
              </a:ext>
            </a:extLst>
          </p:cNvPr>
          <p:cNvSpPr>
            <a:spLocks noGrp="1"/>
          </p:cNvSpPr>
          <p:nvPr>
            <p:ph type="sldNum" sz="quarter" idx="12"/>
          </p:nvPr>
        </p:nvSpPr>
        <p:spPr/>
        <p:txBody>
          <a:bodyPr/>
          <a:lstStyle/>
          <a:p>
            <a:fld id="{E0B87FD9-3378-A544-B606-379662BFA036}" type="slidenum">
              <a:rPr lang="en-US" smtClean="0"/>
              <a:t>‹#›</a:t>
            </a:fld>
            <a:endParaRPr lang="en-US"/>
          </a:p>
        </p:txBody>
      </p:sp>
    </p:spTree>
    <p:extLst>
      <p:ext uri="{BB962C8B-B14F-4D97-AF65-F5344CB8AC3E}">
        <p14:creationId xmlns:p14="http://schemas.microsoft.com/office/powerpoint/2010/main" val="355180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8E3AD-81B3-F94B-8C2E-82385556A0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A9F1F-0616-F040-A91D-FCFE5A0F46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25BD74-A479-B443-B5D4-2268AD2314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7064F5-CD67-6F45-A4DE-50EBE6924112}"/>
              </a:ext>
            </a:extLst>
          </p:cNvPr>
          <p:cNvSpPr>
            <a:spLocks noGrp="1"/>
          </p:cNvSpPr>
          <p:nvPr>
            <p:ph type="dt" sz="half" idx="10"/>
          </p:nvPr>
        </p:nvSpPr>
        <p:spPr/>
        <p:txBody>
          <a:bodyPr/>
          <a:lstStyle/>
          <a:p>
            <a:fld id="{A5C37E5D-4FC4-E24D-A5C3-15724AED4466}" type="datetimeFigureOut">
              <a:rPr lang="en-US" smtClean="0"/>
              <a:t>6/28/20</a:t>
            </a:fld>
            <a:endParaRPr lang="en-US"/>
          </a:p>
        </p:txBody>
      </p:sp>
      <p:sp>
        <p:nvSpPr>
          <p:cNvPr id="6" name="Footer Placeholder 5">
            <a:extLst>
              <a:ext uri="{FF2B5EF4-FFF2-40B4-BE49-F238E27FC236}">
                <a16:creationId xmlns:a16="http://schemas.microsoft.com/office/drawing/2014/main" id="{99BEDA68-9141-6E46-A27C-5B0CD38CBF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6E1EC-3BB2-EC4D-9376-13C1DFFCDA68}"/>
              </a:ext>
            </a:extLst>
          </p:cNvPr>
          <p:cNvSpPr>
            <a:spLocks noGrp="1"/>
          </p:cNvSpPr>
          <p:nvPr>
            <p:ph type="sldNum" sz="quarter" idx="12"/>
          </p:nvPr>
        </p:nvSpPr>
        <p:spPr/>
        <p:txBody>
          <a:bodyPr/>
          <a:lstStyle/>
          <a:p>
            <a:fld id="{E0B87FD9-3378-A544-B606-379662BFA036}" type="slidenum">
              <a:rPr lang="en-US" smtClean="0"/>
              <a:t>‹#›</a:t>
            </a:fld>
            <a:endParaRPr lang="en-US"/>
          </a:p>
        </p:txBody>
      </p:sp>
    </p:spTree>
    <p:extLst>
      <p:ext uri="{BB962C8B-B14F-4D97-AF65-F5344CB8AC3E}">
        <p14:creationId xmlns:p14="http://schemas.microsoft.com/office/powerpoint/2010/main" val="65297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92D7-088D-7F43-91D6-EA4FAF6483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79B433-4FA0-D841-9069-8F895D24C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CC5527-F033-3F44-AEB9-15B482BA52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3E91F5-FB29-6B45-806C-046AD013A8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E99457-6EB8-0E48-A7EB-AA6956D1BA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2ED81-0027-DF4E-B65D-D3B8A728F7BE}"/>
              </a:ext>
            </a:extLst>
          </p:cNvPr>
          <p:cNvSpPr>
            <a:spLocks noGrp="1"/>
          </p:cNvSpPr>
          <p:nvPr>
            <p:ph type="dt" sz="half" idx="10"/>
          </p:nvPr>
        </p:nvSpPr>
        <p:spPr/>
        <p:txBody>
          <a:bodyPr/>
          <a:lstStyle/>
          <a:p>
            <a:fld id="{A5C37E5D-4FC4-E24D-A5C3-15724AED4466}" type="datetimeFigureOut">
              <a:rPr lang="en-US" smtClean="0"/>
              <a:t>6/28/20</a:t>
            </a:fld>
            <a:endParaRPr lang="en-US"/>
          </a:p>
        </p:txBody>
      </p:sp>
      <p:sp>
        <p:nvSpPr>
          <p:cNvPr id="8" name="Footer Placeholder 7">
            <a:extLst>
              <a:ext uri="{FF2B5EF4-FFF2-40B4-BE49-F238E27FC236}">
                <a16:creationId xmlns:a16="http://schemas.microsoft.com/office/drawing/2014/main" id="{01AA7E23-8290-4649-9984-7728B1BEE3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397B37-065A-9C4F-8D11-F8F6DAA7D43B}"/>
              </a:ext>
            </a:extLst>
          </p:cNvPr>
          <p:cNvSpPr>
            <a:spLocks noGrp="1"/>
          </p:cNvSpPr>
          <p:nvPr>
            <p:ph type="sldNum" sz="quarter" idx="12"/>
          </p:nvPr>
        </p:nvSpPr>
        <p:spPr/>
        <p:txBody>
          <a:bodyPr/>
          <a:lstStyle/>
          <a:p>
            <a:fld id="{E0B87FD9-3378-A544-B606-379662BFA036}" type="slidenum">
              <a:rPr lang="en-US" smtClean="0"/>
              <a:t>‹#›</a:t>
            </a:fld>
            <a:endParaRPr lang="en-US"/>
          </a:p>
        </p:txBody>
      </p:sp>
    </p:spTree>
    <p:extLst>
      <p:ext uri="{BB962C8B-B14F-4D97-AF65-F5344CB8AC3E}">
        <p14:creationId xmlns:p14="http://schemas.microsoft.com/office/powerpoint/2010/main" val="311235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90C9-78B7-6540-B20E-09E080BD14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BB25B6-3A36-9B4D-AA75-E95F193636BE}"/>
              </a:ext>
            </a:extLst>
          </p:cNvPr>
          <p:cNvSpPr>
            <a:spLocks noGrp="1"/>
          </p:cNvSpPr>
          <p:nvPr>
            <p:ph type="dt" sz="half" idx="10"/>
          </p:nvPr>
        </p:nvSpPr>
        <p:spPr/>
        <p:txBody>
          <a:bodyPr/>
          <a:lstStyle/>
          <a:p>
            <a:fld id="{A5C37E5D-4FC4-E24D-A5C3-15724AED4466}" type="datetimeFigureOut">
              <a:rPr lang="en-US" smtClean="0"/>
              <a:t>6/28/20</a:t>
            </a:fld>
            <a:endParaRPr lang="en-US"/>
          </a:p>
        </p:txBody>
      </p:sp>
      <p:sp>
        <p:nvSpPr>
          <p:cNvPr id="4" name="Footer Placeholder 3">
            <a:extLst>
              <a:ext uri="{FF2B5EF4-FFF2-40B4-BE49-F238E27FC236}">
                <a16:creationId xmlns:a16="http://schemas.microsoft.com/office/drawing/2014/main" id="{20D6C4F1-C84F-8E4A-830E-92D3A80C58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C1482D-B9D5-B744-B1AB-3E286CB1DBB6}"/>
              </a:ext>
            </a:extLst>
          </p:cNvPr>
          <p:cNvSpPr>
            <a:spLocks noGrp="1"/>
          </p:cNvSpPr>
          <p:nvPr>
            <p:ph type="sldNum" sz="quarter" idx="12"/>
          </p:nvPr>
        </p:nvSpPr>
        <p:spPr/>
        <p:txBody>
          <a:bodyPr/>
          <a:lstStyle/>
          <a:p>
            <a:fld id="{E0B87FD9-3378-A544-B606-379662BFA036}" type="slidenum">
              <a:rPr lang="en-US" smtClean="0"/>
              <a:t>‹#›</a:t>
            </a:fld>
            <a:endParaRPr lang="en-US"/>
          </a:p>
        </p:txBody>
      </p:sp>
    </p:spTree>
    <p:extLst>
      <p:ext uri="{BB962C8B-B14F-4D97-AF65-F5344CB8AC3E}">
        <p14:creationId xmlns:p14="http://schemas.microsoft.com/office/powerpoint/2010/main" val="2521391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622E7C-5B78-7540-8815-B309FE36BB13}"/>
              </a:ext>
            </a:extLst>
          </p:cNvPr>
          <p:cNvSpPr>
            <a:spLocks noGrp="1"/>
          </p:cNvSpPr>
          <p:nvPr>
            <p:ph type="dt" sz="half" idx="10"/>
          </p:nvPr>
        </p:nvSpPr>
        <p:spPr/>
        <p:txBody>
          <a:bodyPr/>
          <a:lstStyle/>
          <a:p>
            <a:fld id="{A5C37E5D-4FC4-E24D-A5C3-15724AED4466}" type="datetimeFigureOut">
              <a:rPr lang="en-US" smtClean="0"/>
              <a:t>6/28/20</a:t>
            </a:fld>
            <a:endParaRPr lang="en-US"/>
          </a:p>
        </p:txBody>
      </p:sp>
      <p:sp>
        <p:nvSpPr>
          <p:cNvPr id="3" name="Footer Placeholder 2">
            <a:extLst>
              <a:ext uri="{FF2B5EF4-FFF2-40B4-BE49-F238E27FC236}">
                <a16:creationId xmlns:a16="http://schemas.microsoft.com/office/drawing/2014/main" id="{15FEC49D-B96D-2244-832D-B548FF1F70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E32297-D606-E548-AF77-09F8DB8F33AB}"/>
              </a:ext>
            </a:extLst>
          </p:cNvPr>
          <p:cNvSpPr>
            <a:spLocks noGrp="1"/>
          </p:cNvSpPr>
          <p:nvPr>
            <p:ph type="sldNum" sz="quarter" idx="12"/>
          </p:nvPr>
        </p:nvSpPr>
        <p:spPr/>
        <p:txBody>
          <a:bodyPr/>
          <a:lstStyle/>
          <a:p>
            <a:fld id="{E0B87FD9-3378-A544-B606-379662BFA036}" type="slidenum">
              <a:rPr lang="en-US" smtClean="0"/>
              <a:t>‹#›</a:t>
            </a:fld>
            <a:endParaRPr lang="en-US"/>
          </a:p>
        </p:txBody>
      </p:sp>
    </p:spTree>
    <p:extLst>
      <p:ext uri="{BB962C8B-B14F-4D97-AF65-F5344CB8AC3E}">
        <p14:creationId xmlns:p14="http://schemas.microsoft.com/office/powerpoint/2010/main" val="148112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661C-BBD2-1146-BE55-C8D87894D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F0C7C7-219A-5645-A135-F30F80E315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A12474-C43E-9747-BB10-BF496A51C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BC030E-C178-E347-B9CC-58E88030AF8B}"/>
              </a:ext>
            </a:extLst>
          </p:cNvPr>
          <p:cNvSpPr>
            <a:spLocks noGrp="1"/>
          </p:cNvSpPr>
          <p:nvPr>
            <p:ph type="dt" sz="half" idx="10"/>
          </p:nvPr>
        </p:nvSpPr>
        <p:spPr/>
        <p:txBody>
          <a:bodyPr/>
          <a:lstStyle/>
          <a:p>
            <a:fld id="{A5C37E5D-4FC4-E24D-A5C3-15724AED4466}" type="datetimeFigureOut">
              <a:rPr lang="en-US" smtClean="0"/>
              <a:t>6/28/20</a:t>
            </a:fld>
            <a:endParaRPr lang="en-US"/>
          </a:p>
        </p:txBody>
      </p:sp>
      <p:sp>
        <p:nvSpPr>
          <p:cNvPr id="6" name="Footer Placeholder 5">
            <a:extLst>
              <a:ext uri="{FF2B5EF4-FFF2-40B4-BE49-F238E27FC236}">
                <a16:creationId xmlns:a16="http://schemas.microsoft.com/office/drawing/2014/main" id="{A90A2917-B366-F040-8185-F6EED58DF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24CC17-F98C-5B49-910D-497539F2DE3F}"/>
              </a:ext>
            </a:extLst>
          </p:cNvPr>
          <p:cNvSpPr>
            <a:spLocks noGrp="1"/>
          </p:cNvSpPr>
          <p:nvPr>
            <p:ph type="sldNum" sz="quarter" idx="12"/>
          </p:nvPr>
        </p:nvSpPr>
        <p:spPr/>
        <p:txBody>
          <a:bodyPr/>
          <a:lstStyle/>
          <a:p>
            <a:fld id="{E0B87FD9-3378-A544-B606-379662BFA036}" type="slidenum">
              <a:rPr lang="en-US" smtClean="0"/>
              <a:t>‹#›</a:t>
            </a:fld>
            <a:endParaRPr lang="en-US"/>
          </a:p>
        </p:txBody>
      </p:sp>
    </p:spTree>
    <p:extLst>
      <p:ext uri="{BB962C8B-B14F-4D97-AF65-F5344CB8AC3E}">
        <p14:creationId xmlns:p14="http://schemas.microsoft.com/office/powerpoint/2010/main" val="284015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5FA7-3D2F-CF41-9EAD-8E1CC8EFA2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398B65-4E3C-7648-8D12-0F8858EA8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41E1DB-BA47-A244-9588-CB9B655F98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95B100-9265-EB4D-9B6B-1089C59A196D}"/>
              </a:ext>
            </a:extLst>
          </p:cNvPr>
          <p:cNvSpPr>
            <a:spLocks noGrp="1"/>
          </p:cNvSpPr>
          <p:nvPr>
            <p:ph type="dt" sz="half" idx="10"/>
          </p:nvPr>
        </p:nvSpPr>
        <p:spPr/>
        <p:txBody>
          <a:bodyPr/>
          <a:lstStyle/>
          <a:p>
            <a:fld id="{A5C37E5D-4FC4-E24D-A5C3-15724AED4466}" type="datetimeFigureOut">
              <a:rPr lang="en-US" smtClean="0"/>
              <a:t>6/28/20</a:t>
            </a:fld>
            <a:endParaRPr lang="en-US"/>
          </a:p>
        </p:txBody>
      </p:sp>
      <p:sp>
        <p:nvSpPr>
          <p:cNvPr id="6" name="Footer Placeholder 5">
            <a:extLst>
              <a:ext uri="{FF2B5EF4-FFF2-40B4-BE49-F238E27FC236}">
                <a16:creationId xmlns:a16="http://schemas.microsoft.com/office/drawing/2014/main" id="{BCC11578-06CB-5A48-9C4C-530462671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0A49CC-2B5C-1E47-AB12-FB309162D3A3}"/>
              </a:ext>
            </a:extLst>
          </p:cNvPr>
          <p:cNvSpPr>
            <a:spLocks noGrp="1"/>
          </p:cNvSpPr>
          <p:nvPr>
            <p:ph type="sldNum" sz="quarter" idx="12"/>
          </p:nvPr>
        </p:nvSpPr>
        <p:spPr/>
        <p:txBody>
          <a:bodyPr/>
          <a:lstStyle/>
          <a:p>
            <a:fld id="{E0B87FD9-3378-A544-B606-379662BFA036}" type="slidenum">
              <a:rPr lang="en-US" smtClean="0"/>
              <a:t>‹#›</a:t>
            </a:fld>
            <a:endParaRPr lang="en-US"/>
          </a:p>
        </p:txBody>
      </p:sp>
    </p:spTree>
    <p:extLst>
      <p:ext uri="{BB962C8B-B14F-4D97-AF65-F5344CB8AC3E}">
        <p14:creationId xmlns:p14="http://schemas.microsoft.com/office/powerpoint/2010/main" val="169891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351C40-048F-974E-9CEB-E4FA89ECC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909E48-765B-5B4C-AA81-BB0A051450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B12483-3847-9546-A74B-9B010526C5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37E5D-4FC4-E24D-A5C3-15724AED4466}" type="datetimeFigureOut">
              <a:rPr lang="en-US" smtClean="0"/>
              <a:t>6/28/20</a:t>
            </a:fld>
            <a:endParaRPr lang="en-US"/>
          </a:p>
        </p:txBody>
      </p:sp>
      <p:sp>
        <p:nvSpPr>
          <p:cNvPr id="5" name="Footer Placeholder 4">
            <a:extLst>
              <a:ext uri="{FF2B5EF4-FFF2-40B4-BE49-F238E27FC236}">
                <a16:creationId xmlns:a16="http://schemas.microsoft.com/office/drawing/2014/main" id="{228C8A40-6A17-C543-B1F1-47C48D0285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9EE6A2-D5D3-E64C-BB13-AA40431DA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87FD9-3378-A544-B606-379662BFA036}" type="slidenum">
              <a:rPr lang="en-US" smtClean="0"/>
              <a:t>‹#›</a:t>
            </a:fld>
            <a:endParaRPr lang="en-US"/>
          </a:p>
        </p:txBody>
      </p:sp>
    </p:spTree>
    <p:extLst>
      <p:ext uri="{BB962C8B-B14F-4D97-AF65-F5344CB8AC3E}">
        <p14:creationId xmlns:p14="http://schemas.microsoft.com/office/powerpoint/2010/main" val="138179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gif"/></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027BF6-8F6B-A24A-B550-D98FCA639FA5}"/>
              </a:ext>
            </a:extLst>
          </p:cNvPr>
          <p:cNvPicPr>
            <a:picLocks noChangeAspect="1"/>
          </p:cNvPicPr>
          <p:nvPr/>
        </p:nvPicPr>
        <p:blipFill>
          <a:blip r:embed="rId3"/>
          <a:stretch>
            <a:fillRect/>
          </a:stretch>
        </p:blipFill>
        <p:spPr>
          <a:xfrm>
            <a:off x="767640" y="-1101586"/>
            <a:ext cx="10656720" cy="8234738"/>
          </a:xfrm>
          <a:prstGeom prst="rect">
            <a:avLst/>
          </a:prstGeom>
        </p:spPr>
      </p:pic>
      <p:sp>
        <p:nvSpPr>
          <p:cNvPr id="2" name="Title 1">
            <a:extLst>
              <a:ext uri="{FF2B5EF4-FFF2-40B4-BE49-F238E27FC236}">
                <a16:creationId xmlns:a16="http://schemas.microsoft.com/office/drawing/2014/main" id="{4C174711-CF33-B140-BF7D-8ACA6B6ECEEB}"/>
              </a:ext>
            </a:extLst>
          </p:cNvPr>
          <p:cNvSpPr>
            <a:spLocks noGrp="1"/>
          </p:cNvSpPr>
          <p:nvPr>
            <p:ph type="ctrTitle"/>
          </p:nvPr>
        </p:nvSpPr>
        <p:spPr>
          <a:xfrm>
            <a:off x="1520142" y="1065747"/>
            <a:ext cx="9144000" cy="1477462"/>
          </a:xfrm>
        </p:spPr>
        <p:txBody>
          <a:bodyPr>
            <a:noAutofit/>
          </a:bodyPr>
          <a:lstStyle/>
          <a:p>
            <a:r>
              <a:rPr lang="en-US" sz="6600" dirty="0">
                <a:latin typeface="Impact" panose="020B0806030902050204" pitchFamily="34" charset="0"/>
              </a:rPr>
              <a:t>Data Storytelling</a:t>
            </a:r>
          </a:p>
        </p:txBody>
      </p:sp>
      <p:sp>
        <p:nvSpPr>
          <p:cNvPr id="3" name="Subtitle 2">
            <a:extLst>
              <a:ext uri="{FF2B5EF4-FFF2-40B4-BE49-F238E27FC236}">
                <a16:creationId xmlns:a16="http://schemas.microsoft.com/office/drawing/2014/main" id="{AA90376F-F7DB-6942-B18C-A5B371B8A7FE}"/>
              </a:ext>
            </a:extLst>
          </p:cNvPr>
          <p:cNvSpPr>
            <a:spLocks noGrp="1"/>
          </p:cNvSpPr>
          <p:nvPr>
            <p:ph type="subTitle" idx="1"/>
          </p:nvPr>
        </p:nvSpPr>
        <p:spPr>
          <a:xfrm>
            <a:off x="1524000" y="2886194"/>
            <a:ext cx="9144000" cy="1477462"/>
          </a:xfrm>
        </p:spPr>
        <p:txBody>
          <a:bodyPr>
            <a:normAutofit/>
          </a:bodyPr>
          <a:lstStyle/>
          <a:p>
            <a:r>
              <a:rPr lang="en-US" sz="3200" dirty="0">
                <a:latin typeface="Impact" panose="020B0806030902050204" pitchFamily="34" charset="0"/>
              </a:rPr>
              <a:t>Structures, Strategies, and </a:t>
            </a:r>
          </a:p>
          <a:p>
            <a:r>
              <a:rPr lang="en-US" sz="3200" dirty="0">
                <a:latin typeface="Impact" panose="020B0806030902050204" pitchFamily="34" charset="0"/>
              </a:rPr>
              <a:t>Troubleshooting</a:t>
            </a:r>
          </a:p>
        </p:txBody>
      </p:sp>
      <p:sp>
        <p:nvSpPr>
          <p:cNvPr id="4" name="TextBox 3">
            <a:extLst>
              <a:ext uri="{FF2B5EF4-FFF2-40B4-BE49-F238E27FC236}">
                <a16:creationId xmlns:a16="http://schemas.microsoft.com/office/drawing/2014/main" id="{4463CBBC-2419-E84D-9DD8-3B0B30583B7D}"/>
              </a:ext>
            </a:extLst>
          </p:cNvPr>
          <p:cNvSpPr txBox="1"/>
          <p:nvPr/>
        </p:nvSpPr>
        <p:spPr>
          <a:xfrm>
            <a:off x="2940302" y="5559061"/>
            <a:ext cx="6042454" cy="1231106"/>
          </a:xfrm>
          <a:prstGeom prst="rect">
            <a:avLst/>
          </a:prstGeom>
          <a:noFill/>
        </p:spPr>
        <p:txBody>
          <a:bodyPr wrap="square" rtlCol="0">
            <a:spAutoFit/>
          </a:bodyPr>
          <a:lstStyle/>
          <a:p>
            <a:pPr algn="ctr"/>
            <a:r>
              <a:rPr lang="en-US" sz="2800" dirty="0">
                <a:solidFill>
                  <a:schemeClr val="tx1">
                    <a:lumMod val="95000"/>
                    <a:lumOff val="5000"/>
                  </a:schemeClr>
                </a:solidFill>
                <a:latin typeface="Helvetica" pitchFamily="2" charset="0"/>
              </a:rPr>
              <a:t>Kate McDowell, University of Illinois</a:t>
            </a:r>
          </a:p>
          <a:p>
            <a:pPr algn="ctr"/>
            <a:r>
              <a:rPr lang="en-US" sz="2800" dirty="0" err="1">
                <a:solidFill>
                  <a:schemeClr val="tx1">
                    <a:lumMod val="95000"/>
                    <a:lumOff val="5000"/>
                  </a:schemeClr>
                </a:solidFill>
                <a:latin typeface="Helvetica" pitchFamily="2" charset="0"/>
              </a:rPr>
              <a:t>kmcdowel@Illinois.edu</a:t>
            </a:r>
            <a:r>
              <a:rPr lang="en-US" sz="2800" dirty="0">
                <a:solidFill>
                  <a:schemeClr val="tx1">
                    <a:lumMod val="95000"/>
                    <a:lumOff val="5000"/>
                  </a:schemeClr>
                </a:solidFill>
                <a:latin typeface="Helvetica" pitchFamily="2" charset="0"/>
              </a:rPr>
              <a:t> </a:t>
            </a:r>
          </a:p>
          <a:p>
            <a:endParaRPr lang="en-US" dirty="0"/>
          </a:p>
        </p:txBody>
      </p:sp>
    </p:spTree>
    <p:extLst>
      <p:ext uri="{BB962C8B-B14F-4D97-AF65-F5344CB8AC3E}">
        <p14:creationId xmlns:p14="http://schemas.microsoft.com/office/powerpoint/2010/main" val="257726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triangle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2995" y="74613"/>
            <a:ext cx="9144000" cy="678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967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ark, light, stop, traffic&#10;&#10;Description automatically generated">
            <a:extLst>
              <a:ext uri="{FF2B5EF4-FFF2-40B4-BE49-F238E27FC236}">
                <a16:creationId xmlns:a16="http://schemas.microsoft.com/office/drawing/2014/main" id="{1429FA0B-10C1-BE4C-A076-8FF5DD976ABA}"/>
              </a:ext>
            </a:extLst>
          </p:cNvPr>
          <p:cNvPicPr>
            <a:picLocks noChangeAspect="1"/>
          </p:cNvPicPr>
          <p:nvPr/>
        </p:nvPicPr>
        <p:blipFill>
          <a:blip r:embed="rId2"/>
          <a:stretch>
            <a:fillRect/>
          </a:stretch>
        </p:blipFill>
        <p:spPr>
          <a:xfrm>
            <a:off x="2229777" y="529371"/>
            <a:ext cx="7732445" cy="6011976"/>
          </a:xfrm>
          <a:prstGeom prst="rect">
            <a:avLst/>
          </a:prstGeom>
        </p:spPr>
      </p:pic>
    </p:spTree>
    <p:extLst>
      <p:ext uri="{BB962C8B-B14F-4D97-AF65-F5344CB8AC3E}">
        <p14:creationId xmlns:p14="http://schemas.microsoft.com/office/powerpoint/2010/main" val="132672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3C0B90C7-341F-0445-A758-5F030879816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kern="1200" dirty="0">
                <a:solidFill>
                  <a:srgbClr val="FFFFFF"/>
                </a:solidFill>
                <a:latin typeface="Impact" panose="020B0806030902050204" pitchFamily="34" charset="0"/>
              </a:rPr>
              <a:t>Narrative Strategies</a:t>
            </a:r>
          </a:p>
        </p:txBody>
      </p:sp>
      <p:sp>
        <p:nvSpPr>
          <p:cNvPr id="5" name="Text Placeholder 4">
            <a:extLst>
              <a:ext uri="{FF2B5EF4-FFF2-40B4-BE49-F238E27FC236}">
                <a16:creationId xmlns:a16="http://schemas.microsoft.com/office/drawing/2014/main" id="{FF7EFD5A-8751-DB4C-B077-E4F0D2DA2F33}"/>
              </a:ext>
            </a:extLst>
          </p:cNvPr>
          <p:cNvSpPr>
            <a:spLocks noGrp="1"/>
          </p:cNvSpPr>
          <p:nvPr>
            <p:ph type="body" idx="1"/>
          </p:nvPr>
        </p:nvSpPr>
        <p:spPr>
          <a:xfrm>
            <a:off x="3045368" y="4074718"/>
            <a:ext cx="6105194" cy="682079"/>
          </a:xfrm>
        </p:spPr>
        <p:txBody>
          <a:bodyPr vert="horz" lIns="91440" tIns="45720" rIns="91440" bIns="45720" rtlCol="0">
            <a:normAutofit/>
          </a:bodyPr>
          <a:lstStyle/>
          <a:p>
            <a:pPr algn="ctr"/>
            <a:r>
              <a:rPr lang="en-US" sz="2400" kern="1200" dirty="0">
                <a:solidFill>
                  <a:srgbClr val="FFFFFF"/>
                </a:solidFill>
                <a:latin typeface="+mn-lt"/>
                <a:ea typeface="+mn-ea"/>
                <a:cs typeface="+mn-cs"/>
              </a:rPr>
              <a:t>Thinking in story ways</a:t>
            </a:r>
          </a:p>
        </p:txBody>
      </p:sp>
    </p:spTree>
    <p:extLst>
      <p:ext uri="{BB962C8B-B14F-4D97-AF65-F5344CB8AC3E}">
        <p14:creationId xmlns:p14="http://schemas.microsoft.com/office/powerpoint/2010/main" val="1246499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F315-391B-AD4C-8052-EA34227AB50C}"/>
              </a:ext>
            </a:extLst>
          </p:cNvPr>
          <p:cNvSpPr>
            <a:spLocks noGrp="1"/>
          </p:cNvSpPr>
          <p:nvPr>
            <p:ph type="title"/>
          </p:nvPr>
        </p:nvSpPr>
        <p:spPr/>
        <p:txBody>
          <a:bodyPr/>
          <a:lstStyle/>
          <a:p>
            <a:r>
              <a:rPr lang="en-US" dirty="0">
                <a:latin typeface="Impact" panose="020B0806030902050204" pitchFamily="34" charset="0"/>
              </a:rPr>
              <a:t>Narrative Strategies</a:t>
            </a:r>
          </a:p>
        </p:txBody>
      </p:sp>
      <p:sp>
        <p:nvSpPr>
          <p:cNvPr id="3" name="Content Placeholder 2">
            <a:extLst>
              <a:ext uri="{FF2B5EF4-FFF2-40B4-BE49-F238E27FC236}">
                <a16:creationId xmlns:a16="http://schemas.microsoft.com/office/drawing/2014/main" id="{819FD094-07E9-5C47-AC84-0D6848A6B12B}"/>
              </a:ext>
            </a:extLst>
          </p:cNvPr>
          <p:cNvSpPr>
            <a:spLocks noGrp="1"/>
          </p:cNvSpPr>
          <p:nvPr>
            <p:ph idx="1"/>
          </p:nvPr>
        </p:nvSpPr>
        <p:spPr/>
        <p:txBody>
          <a:bodyPr/>
          <a:lstStyle/>
          <a:p>
            <a:r>
              <a:rPr lang="en-US" dirty="0"/>
              <a:t>Character</a:t>
            </a:r>
          </a:p>
          <a:p>
            <a:r>
              <a:rPr lang="en-US" dirty="0"/>
              <a:t>Setting</a:t>
            </a:r>
          </a:p>
          <a:p>
            <a:r>
              <a:rPr lang="en-US" dirty="0"/>
              <a:t>Plot</a:t>
            </a:r>
          </a:p>
        </p:txBody>
      </p:sp>
    </p:spTree>
    <p:extLst>
      <p:ext uri="{BB962C8B-B14F-4D97-AF65-F5344CB8AC3E}">
        <p14:creationId xmlns:p14="http://schemas.microsoft.com/office/powerpoint/2010/main" val="1447322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F315-391B-AD4C-8052-EA34227AB50C}"/>
              </a:ext>
            </a:extLst>
          </p:cNvPr>
          <p:cNvSpPr>
            <a:spLocks noGrp="1"/>
          </p:cNvSpPr>
          <p:nvPr>
            <p:ph type="title"/>
          </p:nvPr>
        </p:nvSpPr>
        <p:spPr/>
        <p:txBody>
          <a:bodyPr/>
          <a:lstStyle/>
          <a:p>
            <a:r>
              <a:rPr lang="en-US" dirty="0">
                <a:latin typeface="Impact" panose="020B0806030902050204" pitchFamily="34" charset="0"/>
              </a:rPr>
              <a:t>Narrative Strategies, Character</a:t>
            </a:r>
          </a:p>
        </p:txBody>
      </p:sp>
      <p:sp>
        <p:nvSpPr>
          <p:cNvPr id="3" name="Content Placeholder 2">
            <a:extLst>
              <a:ext uri="{FF2B5EF4-FFF2-40B4-BE49-F238E27FC236}">
                <a16:creationId xmlns:a16="http://schemas.microsoft.com/office/drawing/2014/main" id="{819FD094-07E9-5C47-AC84-0D6848A6B12B}"/>
              </a:ext>
            </a:extLst>
          </p:cNvPr>
          <p:cNvSpPr>
            <a:spLocks noGrp="1"/>
          </p:cNvSpPr>
          <p:nvPr>
            <p:ph idx="1"/>
          </p:nvPr>
        </p:nvSpPr>
        <p:spPr/>
        <p:txBody>
          <a:bodyPr/>
          <a:lstStyle/>
          <a:p>
            <a:pPr marL="0" indent="0">
              <a:buNone/>
            </a:pPr>
            <a:endParaRPr lang="en-US" sz="3200" i="1" dirty="0"/>
          </a:p>
          <a:p>
            <a:pPr marL="0" indent="0">
              <a:buNone/>
            </a:pPr>
            <a:r>
              <a:rPr lang="en-US" sz="3200" i="1" dirty="0"/>
              <a:t>If it adjusts or transforms, develops or shifts, then it has potential to serve as the data character.</a:t>
            </a:r>
            <a:endParaRPr lang="en-US" sz="3200" dirty="0"/>
          </a:p>
          <a:p>
            <a:endParaRPr lang="en-US" dirty="0"/>
          </a:p>
        </p:txBody>
      </p:sp>
    </p:spTree>
    <p:extLst>
      <p:ext uri="{BB962C8B-B14F-4D97-AF65-F5344CB8AC3E}">
        <p14:creationId xmlns:p14="http://schemas.microsoft.com/office/powerpoint/2010/main" val="2478779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F315-391B-AD4C-8052-EA34227AB50C}"/>
              </a:ext>
            </a:extLst>
          </p:cNvPr>
          <p:cNvSpPr>
            <a:spLocks noGrp="1"/>
          </p:cNvSpPr>
          <p:nvPr>
            <p:ph type="title"/>
          </p:nvPr>
        </p:nvSpPr>
        <p:spPr/>
        <p:txBody>
          <a:bodyPr/>
          <a:lstStyle/>
          <a:p>
            <a:r>
              <a:rPr lang="en-US" dirty="0">
                <a:latin typeface="Impact" panose="020B0806030902050204" pitchFamily="34" charset="0"/>
              </a:rPr>
              <a:t>Narrative Strategies, Setting</a:t>
            </a:r>
          </a:p>
        </p:txBody>
      </p:sp>
      <p:sp>
        <p:nvSpPr>
          <p:cNvPr id="3" name="Content Placeholder 2">
            <a:extLst>
              <a:ext uri="{FF2B5EF4-FFF2-40B4-BE49-F238E27FC236}">
                <a16:creationId xmlns:a16="http://schemas.microsoft.com/office/drawing/2014/main" id="{819FD094-07E9-5C47-AC84-0D6848A6B12B}"/>
              </a:ext>
            </a:extLst>
          </p:cNvPr>
          <p:cNvSpPr>
            <a:spLocks noGrp="1"/>
          </p:cNvSpPr>
          <p:nvPr>
            <p:ph idx="1"/>
          </p:nvPr>
        </p:nvSpPr>
        <p:spPr/>
        <p:txBody>
          <a:bodyPr/>
          <a:lstStyle/>
          <a:p>
            <a:pPr marL="0" indent="0">
              <a:buNone/>
            </a:pPr>
            <a:endParaRPr lang="en-US" i="1" dirty="0"/>
          </a:p>
          <a:p>
            <a:pPr marL="0" indent="0">
              <a:buNone/>
            </a:pPr>
            <a:endParaRPr lang="en-US" i="1" dirty="0"/>
          </a:p>
          <a:p>
            <a:pPr marL="0" indent="0">
              <a:buNone/>
            </a:pPr>
            <a:r>
              <a:rPr lang="en-US" i="1" dirty="0"/>
              <a:t>Setting is the minimal context necessary to understand the character and sequence of actions in the story.</a:t>
            </a:r>
            <a:endParaRPr lang="en-US" dirty="0"/>
          </a:p>
        </p:txBody>
      </p:sp>
    </p:spTree>
    <p:extLst>
      <p:ext uri="{BB962C8B-B14F-4D97-AF65-F5344CB8AC3E}">
        <p14:creationId xmlns:p14="http://schemas.microsoft.com/office/powerpoint/2010/main" val="136556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5F315-391B-AD4C-8052-EA34227AB50C}"/>
              </a:ext>
            </a:extLst>
          </p:cNvPr>
          <p:cNvSpPr>
            <a:spLocks noGrp="1"/>
          </p:cNvSpPr>
          <p:nvPr>
            <p:ph type="title"/>
          </p:nvPr>
        </p:nvSpPr>
        <p:spPr>
          <a:xfrm>
            <a:off x="1008184" y="174032"/>
            <a:ext cx="10175631" cy="1689492"/>
          </a:xfrm>
        </p:spPr>
        <p:txBody>
          <a:bodyPr anchor="ctr">
            <a:normAutofit/>
          </a:bodyPr>
          <a:lstStyle/>
          <a:p>
            <a:pPr algn="ctr"/>
            <a:r>
              <a:rPr lang="en-US" sz="4000" dirty="0">
                <a:latin typeface="Impact" panose="020B0806030902050204" pitchFamily="34" charset="0"/>
              </a:rPr>
              <a:t>Narrative Strategies, Plot</a:t>
            </a:r>
            <a:br>
              <a:rPr lang="en-US" sz="4000" dirty="0">
                <a:latin typeface="Impact" panose="020B0806030902050204" pitchFamily="34" charset="0"/>
              </a:rPr>
            </a:br>
            <a:r>
              <a:rPr lang="en-US" sz="1800" i="1" dirty="0"/>
              <a:t>A plot shows the audience not only what happens over time but </a:t>
            </a:r>
            <a:br>
              <a:rPr lang="en-US" sz="1800" i="1" dirty="0"/>
            </a:br>
            <a:r>
              <a:rPr lang="en-US" sz="1800" i="1" dirty="0"/>
              <a:t>how it relates to other information and what it might mean.</a:t>
            </a:r>
            <a:endParaRPr lang="en-US" sz="4000" dirty="0">
              <a:latin typeface="Impact" panose="020B0806030902050204" pitchFamily="34" charset="0"/>
            </a:endParaRPr>
          </a:p>
        </p:txBody>
      </p:sp>
      <p:graphicFrame>
        <p:nvGraphicFramePr>
          <p:cNvPr id="7" name="Content Placeholder 3">
            <a:extLst>
              <a:ext uri="{FF2B5EF4-FFF2-40B4-BE49-F238E27FC236}">
                <a16:creationId xmlns:a16="http://schemas.microsoft.com/office/drawing/2014/main" id="{4A4E0210-BB0D-0240-9889-8350A71C05D7}"/>
              </a:ext>
            </a:extLst>
          </p:cNvPr>
          <p:cNvGraphicFramePr>
            <a:graphicFrameLocks/>
          </p:cNvGraphicFramePr>
          <p:nvPr>
            <p:extLst>
              <p:ext uri="{D42A27DB-BD31-4B8C-83A1-F6EECF244321}">
                <p14:modId xmlns:p14="http://schemas.microsoft.com/office/powerpoint/2010/main" val="1786660081"/>
              </p:ext>
            </p:extLst>
          </p:nvPr>
        </p:nvGraphicFramePr>
        <p:xfrm>
          <a:off x="835154" y="1863524"/>
          <a:ext cx="10515596" cy="4613549"/>
        </p:xfrm>
        <a:graphic>
          <a:graphicData uri="http://schemas.openxmlformats.org/drawingml/2006/table">
            <a:tbl>
              <a:tblPr firstRow="1" firstCol="1" bandRow="1"/>
              <a:tblGrid>
                <a:gridCol w="3406090">
                  <a:extLst>
                    <a:ext uri="{9D8B030D-6E8A-4147-A177-3AD203B41FA5}">
                      <a16:colId xmlns:a16="http://schemas.microsoft.com/office/drawing/2014/main" val="2752982109"/>
                    </a:ext>
                  </a:extLst>
                </a:gridCol>
                <a:gridCol w="7109506">
                  <a:extLst>
                    <a:ext uri="{9D8B030D-6E8A-4147-A177-3AD203B41FA5}">
                      <a16:colId xmlns:a16="http://schemas.microsoft.com/office/drawing/2014/main" val="4040820373"/>
                    </a:ext>
                  </a:extLst>
                </a:gridCol>
              </a:tblGrid>
              <a:tr h="183778">
                <a:tc>
                  <a:txBody>
                    <a:bodyPr/>
                    <a:lstStyle/>
                    <a:p>
                      <a:pPr marL="0" marR="0" algn="l" fontAlgn="t">
                        <a:lnSpc>
                          <a:spcPct val="107000"/>
                        </a:lnSpc>
                        <a:spcBef>
                          <a:spcPts val="0"/>
                        </a:spcBef>
                        <a:spcAft>
                          <a:spcPts val="0"/>
                        </a:spcAft>
                      </a:pPr>
                      <a:r>
                        <a:rPr lang="en-US" sz="23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Plot Strategy</a:t>
                      </a:r>
                      <a:endParaRPr lang="en-US" sz="3700" b="0" i="0" u="none" strike="noStrike">
                        <a:effectLst/>
                        <a:latin typeface="Arial" panose="020B0604020202020204" pitchFamily="34" charset="0"/>
                      </a:endParaRPr>
                    </a:p>
                  </a:txBody>
                  <a:tcPr marL="142085" marR="142085" marT="197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3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Applications</a:t>
                      </a:r>
                      <a:endParaRPr lang="en-US" sz="3700" b="0" i="0" u="none" strike="noStrike">
                        <a:effectLst/>
                        <a:latin typeface="Arial" panose="020B0604020202020204" pitchFamily="34" charset="0"/>
                      </a:endParaRPr>
                    </a:p>
                  </a:txBody>
                  <a:tcPr marL="142085" marR="142085" marT="197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299039"/>
                  </a:ext>
                </a:extLst>
              </a:tr>
              <a:tr h="587395">
                <a:tc>
                  <a:txBody>
                    <a:bodyPr/>
                    <a:lstStyle/>
                    <a:p>
                      <a:pPr marL="0" marR="0" algn="l" fontAlgn="t">
                        <a:lnSpc>
                          <a:spcPct val="107000"/>
                        </a:lnSpc>
                        <a:spcBef>
                          <a:spcPts val="0"/>
                        </a:spcBef>
                        <a:spcAft>
                          <a:spcPts val="0"/>
                        </a:spcAft>
                      </a:pPr>
                      <a:r>
                        <a:rPr lang="en-US" sz="2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Change over time in data</a:t>
                      </a:r>
                      <a:endParaRPr lang="en-US" sz="3700" b="0" i="0" u="none" strike="noStrike">
                        <a:effectLst/>
                        <a:latin typeface="Arial" panose="020B0604020202020204" pitchFamily="34" charset="0"/>
                      </a:endParaRPr>
                    </a:p>
                  </a:txBody>
                  <a:tcPr marL="142085" marR="142085" marT="197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the story is about change over time</a:t>
                      </a:r>
                      <a:endParaRPr lang="en-US" sz="3700" b="0" i="0" u="none" strike="noStrike">
                        <a:effectLst/>
                        <a:latin typeface="Arial" panose="020B0604020202020204" pitchFamily="34" charset="0"/>
                      </a:endParaRPr>
                    </a:p>
                  </a:txBody>
                  <a:tcPr marL="142085" marR="142085" marT="197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607224"/>
                  </a:ext>
                </a:extLst>
              </a:tr>
              <a:tr h="1521999">
                <a:tc>
                  <a:txBody>
                    <a:bodyPr/>
                    <a:lstStyle/>
                    <a:p>
                      <a:pPr marL="0" marR="0" algn="l" fontAlgn="t">
                        <a:lnSpc>
                          <a:spcPct val="107000"/>
                        </a:lnSpc>
                        <a:spcBef>
                          <a:spcPts val="0"/>
                        </a:spcBef>
                        <a:spcAft>
                          <a:spcPts val="0"/>
                        </a:spcAft>
                      </a:pPr>
                      <a:r>
                        <a:rPr lang="en-US" sz="2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Comparison or parallel changes</a:t>
                      </a:r>
                      <a:endParaRPr lang="en-US" sz="3700" b="0" i="0" u="none" strike="noStrike">
                        <a:effectLst/>
                        <a:latin typeface="Arial" panose="020B0604020202020204" pitchFamily="34" charset="0"/>
                      </a:endParaRPr>
                    </a:p>
                  </a:txBody>
                  <a:tcPr marL="142085" marR="142085" marT="197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two types of data have some correlation or relationship such that one changes or seems to change in relation to the other</a:t>
                      </a:r>
                      <a:endParaRPr lang="en-US" sz="3700" b="0" i="0" u="none" strike="noStrike">
                        <a:effectLst/>
                        <a:latin typeface="Arial" panose="020B0604020202020204" pitchFamily="34" charset="0"/>
                      </a:endParaRPr>
                    </a:p>
                  </a:txBody>
                  <a:tcPr marL="142085" marR="142085" marT="197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192924"/>
                  </a:ext>
                </a:extLst>
              </a:tr>
              <a:tr h="1054695">
                <a:tc>
                  <a:txBody>
                    <a:bodyPr/>
                    <a:lstStyle/>
                    <a:p>
                      <a:pPr marL="0" marR="0" algn="l" fontAlgn="t">
                        <a:lnSpc>
                          <a:spcPct val="107000"/>
                        </a:lnSpc>
                        <a:spcBef>
                          <a:spcPts val="0"/>
                        </a:spcBef>
                        <a:spcAft>
                          <a:spcPts val="0"/>
                        </a:spcAft>
                      </a:pPr>
                      <a:r>
                        <a:rPr lang="en-US" sz="2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Discovery or inquiry process</a:t>
                      </a:r>
                      <a:endParaRPr lang="en-US" sz="3700" b="0" i="0" u="none" strike="noStrike">
                        <a:effectLst/>
                        <a:latin typeface="Arial" panose="020B0604020202020204" pitchFamily="34" charset="0"/>
                      </a:endParaRPr>
                    </a:p>
                  </a:txBody>
                  <a:tcPr marL="142085" marR="142085" marT="197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the story of how data lead to new information is as important as the new information</a:t>
                      </a:r>
                      <a:endParaRPr lang="en-US" sz="3700" b="0" i="0" u="none" strike="noStrike">
                        <a:effectLst/>
                        <a:latin typeface="Arial" panose="020B0604020202020204" pitchFamily="34" charset="0"/>
                      </a:endParaRPr>
                    </a:p>
                  </a:txBody>
                  <a:tcPr marL="142085" marR="142085" marT="197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416452"/>
                  </a:ext>
                </a:extLst>
              </a:tr>
              <a:tr h="1054695">
                <a:tc>
                  <a:txBody>
                    <a:bodyPr/>
                    <a:lstStyle/>
                    <a:p>
                      <a:pPr marL="0" marR="0" algn="l" fontAlgn="t">
                        <a:lnSpc>
                          <a:spcPct val="107000"/>
                        </a:lnSpc>
                        <a:spcBef>
                          <a:spcPts val="0"/>
                        </a:spcBef>
                        <a:spcAft>
                          <a:spcPts val="0"/>
                        </a:spcAft>
                      </a:pPr>
                      <a:r>
                        <a:rPr lang="en-US" sz="23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Shift in audience’s understanding</a:t>
                      </a:r>
                      <a:endParaRPr lang="en-US" sz="3700" b="0" i="0" u="none" strike="noStrike">
                        <a:effectLst/>
                        <a:latin typeface="Arial" panose="020B0604020202020204" pitchFamily="34" charset="0"/>
                      </a:endParaRPr>
                    </a:p>
                  </a:txBody>
                  <a:tcPr marL="142085" marR="142085" marT="197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3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commonly held ideas are contradicted by evidence derived from new data</a:t>
                      </a:r>
                      <a:endParaRPr lang="en-US" sz="3700" b="0" i="0" u="none" strike="noStrike" dirty="0">
                        <a:effectLst/>
                        <a:latin typeface="Arial" panose="020B0604020202020204" pitchFamily="34" charset="0"/>
                      </a:endParaRPr>
                    </a:p>
                  </a:txBody>
                  <a:tcPr marL="142085" marR="142085" marT="197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244639"/>
                  </a:ext>
                </a:extLst>
              </a:tr>
            </a:tbl>
          </a:graphicData>
        </a:graphic>
      </p:graphicFrame>
    </p:spTree>
    <p:extLst>
      <p:ext uri="{BB962C8B-B14F-4D97-AF65-F5344CB8AC3E}">
        <p14:creationId xmlns:p14="http://schemas.microsoft.com/office/powerpoint/2010/main" val="1504389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F315-391B-AD4C-8052-EA34227AB50C}"/>
              </a:ext>
            </a:extLst>
          </p:cNvPr>
          <p:cNvSpPr>
            <a:spLocks noGrp="1"/>
          </p:cNvSpPr>
          <p:nvPr>
            <p:ph type="title"/>
          </p:nvPr>
        </p:nvSpPr>
        <p:spPr/>
        <p:txBody>
          <a:bodyPr/>
          <a:lstStyle/>
          <a:p>
            <a:r>
              <a:rPr lang="en-US" dirty="0">
                <a:latin typeface="Impact" panose="020B0806030902050204" pitchFamily="34" charset="0"/>
              </a:rPr>
              <a:t>Narrative Strategies</a:t>
            </a:r>
          </a:p>
        </p:txBody>
      </p:sp>
      <p:sp>
        <p:nvSpPr>
          <p:cNvPr id="3" name="Content Placeholder 2">
            <a:extLst>
              <a:ext uri="{FF2B5EF4-FFF2-40B4-BE49-F238E27FC236}">
                <a16:creationId xmlns:a16="http://schemas.microsoft.com/office/drawing/2014/main" id="{819FD094-07E9-5C47-AC84-0D6848A6B12B}"/>
              </a:ext>
            </a:extLst>
          </p:cNvPr>
          <p:cNvSpPr>
            <a:spLocks noGrp="1"/>
          </p:cNvSpPr>
          <p:nvPr>
            <p:ph idx="1"/>
          </p:nvPr>
        </p:nvSpPr>
        <p:spPr/>
        <p:txBody>
          <a:bodyPr/>
          <a:lstStyle/>
          <a:p>
            <a:r>
              <a:rPr lang="en-US" dirty="0"/>
              <a:t>Character</a:t>
            </a:r>
          </a:p>
          <a:p>
            <a:pPr lvl="1"/>
            <a:r>
              <a:rPr lang="en-US" i="1" dirty="0"/>
              <a:t>If it adjusts or transforms, develops or shifts, then it has potential to serve as the data character.</a:t>
            </a:r>
            <a:endParaRPr lang="en-US" dirty="0"/>
          </a:p>
          <a:p>
            <a:r>
              <a:rPr lang="en-US" dirty="0"/>
              <a:t>Setting</a:t>
            </a:r>
          </a:p>
          <a:p>
            <a:pPr lvl="1"/>
            <a:r>
              <a:rPr lang="en-US" i="1" dirty="0"/>
              <a:t>Setting is the minimal context necessary to understand the character and sequence of actions in the story.</a:t>
            </a:r>
            <a:endParaRPr lang="en-US" dirty="0"/>
          </a:p>
          <a:p>
            <a:r>
              <a:rPr lang="en-US" dirty="0"/>
              <a:t>Plot</a:t>
            </a:r>
          </a:p>
          <a:p>
            <a:pPr lvl="1"/>
            <a:r>
              <a:rPr lang="en-US" i="1" dirty="0"/>
              <a:t>A plot shows the audience not only what happens over time but how it relates to other information and what it might mean.</a:t>
            </a:r>
            <a:endParaRPr lang="en-US" dirty="0"/>
          </a:p>
        </p:txBody>
      </p:sp>
    </p:spTree>
    <p:extLst>
      <p:ext uri="{BB962C8B-B14F-4D97-AF65-F5344CB8AC3E}">
        <p14:creationId xmlns:p14="http://schemas.microsoft.com/office/powerpoint/2010/main" val="262224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3C0B90C7-341F-0445-A758-5F030879816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kern="1200" dirty="0">
                <a:solidFill>
                  <a:srgbClr val="FFFFFF"/>
                </a:solidFill>
                <a:latin typeface="Impact" panose="020B0806030902050204" pitchFamily="34" charset="0"/>
              </a:rPr>
              <a:t>Narrative Structures</a:t>
            </a:r>
          </a:p>
        </p:txBody>
      </p:sp>
      <p:sp>
        <p:nvSpPr>
          <p:cNvPr id="5" name="Text Placeholder 4">
            <a:extLst>
              <a:ext uri="{FF2B5EF4-FFF2-40B4-BE49-F238E27FC236}">
                <a16:creationId xmlns:a16="http://schemas.microsoft.com/office/drawing/2014/main" id="{FF7EFD5A-8751-DB4C-B077-E4F0D2DA2F33}"/>
              </a:ext>
            </a:extLst>
          </p:cNvPr>
          <p:cNvSpPr>
            <a:spLocks noGrp="1"/>
          </p:cNvSpPr>
          <p:nvPr>
            <p:ph type="body" idx="1"/>
          </p:nvPr>
        </p:nvSpPr>
        <p:spPr>
          <a:xfrm>
            <a:off x="3045368" y="4074718"/>
            <a:ext cx="6105194" cy="682079"/>
          </a:xfrm>
        </p:spPr>
        <p:txBody>
          <a:bodyPr vert="horz" lIns="91440" tIns="45720" rIns="91440" bIns="45720" rtlCol="0">
            <a:normAutofit fontScale="92500"/>
          </a:bodyPr>
          <a:lstStyle/>
          <a:p>
            <a:pPr algn="ctr"/>
            <a:r>
              <a:rPr lang="en-US" dirty="0">
                <a:solidFill>
                  <a:srgbClr val="FFFFFF"/>
                </a:solidFill>
              </a:rPr>
              <a:t>Successful examples from courses and consulting</a:t>
            </a:r>
            <a:endParaRPr lang="en-US" sz="2400" kern="1200" dirty="0">
              <a:solidFill>
                <a:srgbClr val="FFFFFF"/>
              </a:solidFill>
              <a:latin typeface="+mn-lt"/>
              <a:ea typeface="+mn-ea"/>
              <a:cs typeface="+mn-cs"/>
            </a:endParaRPr>
          </a:p>
        </p:txBody>
      </p:sp>
    </p:spTree>
    <p:extLst>
      <p:ext uri="{BB962C8B-B14F-4D97-AF65-F5344CB8AC3E}">
        <p14:creationId xmlns:p14="http://schemas.microsoft.com/office/powerpoint/2010/main" val="2120586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5" name="Picture 1" descr="ssss_chrono.png">
            <a:extLst>
              <a:ext uri="{FF2B5EF4-FFF2-40B4-BE49-F238E27FC236}">
                <a16:creationId xmlns:a16="http://schemas.microsoft.com/office/drawing/2014/main" id="{8CD205C7-8446-E042-BEA6-0767982876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956" y="643467"/>
            <a:ext cx="7428087"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41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84FE96-A24A-EF4D-92D9-365B52EE16C1}"/>
              </a:ext>
            </a:extLst>
          </p:cNvPr>
          <p:cNvPicPr>
            <a:picLocks noChangeAspect="1"/>
          </p:cNvPicPr>
          <p:nvPr/>
        </p:nvPicPr>
        <p:blipFill>
          <a:blip r:embed="rId2"/>
          <a:stretch>
            <a:fillRect/>
          </a:stretch>
        </p:blipFill>
        <p:spPr>
          <a:xfrm>
            <a:off x="184599" y="4538154"/>
            <a:ext cx="4004527" cy="1794236"/>
          </a:xfrm>
          <a:prstGeom prst="rect">
            <a:avLst/>
          </a:prstGeom>
        </p:spPr>
      </p:pic>
      <p:pic>
        <p:nvPicPr>
          <p:cNvPr id="4" name="Picture 3">
            <a:extLst>
              <a:ext uri="{FF2B5EF4-FFF2-40B4-BE49-F238E27FC236}">
                <a16:creationId xmlns:a16="http://schemas.microsoft.com/office/drawing/2014/main" id="{F20D75EE-3815-4440-B16F-DD5D961C61FD}"/>
              </a:ext>
            </a:extLst>
          </p:cNvPr>
          <p:cNvPicPr>
            <a:picLocks noChangeAspect="1"/>
          </p:cNvPicPr>
          <p:nvPr/>
        </p:nvPicPr>
        <p:blipFill>
          <a:blip r:embed="rId3"/>
          <a:stretch>
            <a:fillRect/>
          </a:stretch>
        </p:blipFill>
        <p:spPr>
          <a:xfrm>
            <a:off x="8483689" y="2778292"/>
            <a:ext cx="2665573" cy="3554098"/>
          </a:xfrm>
          <a:prstGeom prst="rect">
            <a:avLst/>
          </a:prstGeom>
        </p:spPr>
      </p:pic>
      <p:pic>
        <p:nvPicPr>
          <p:cNvPr id="6" name="Picture 5">
            <a:extLst>
              <a:ext uri="{FF2B5EF4-FFF2-40B4-BE49-F238E27FC236}">
                <a16:creationId xmlns:a16="http://schemas.microsoft.com/office/drawing/2014/main" id="{FA58D53F-B748-3244-90BF-E9D8EFF19866}"/>
              </a:ext>
            </a:extLst>
          </p:cNvPr>
          <p:cNvPicPr>
            <a:picLocks noChangeAspect="1"/>
          </p:cNvPicPr>
          <p:nvPr/>
        </p:nvPicPr>
        <p:blipFill>
          <a:blip r:embed="rId4"/>
          <a:stretch>
            <a:fillRect/>
          </a:stretch>
        </p:blipFill>
        <p:spPr>
          <a:xfrm>
            <a:off x="4850729" y="2778292"/>
            <a:ext cx="2500841" cy="3558339"/>
          </a:xfrm>
          <a:prstGeom prst="rect">
            <a:avLst/>
          </a:prstGeom>
        </p:spPr>
      </p:pic>
      <p:pic>
        <p:nvPicPr>
          <p:cNvPr id="10" name="Picture 9">
            <a:extLst>
              <a:ext uri="{FF2B5EF4-FFF2-40B4-BE49-F238E27FC236}">
                <a16:creationId xmlns:a16="http://schemas.microsoft.com/office/drawing/2014/main" id="{92B935EB-1869-834D-94DF-8136C0DDBF13}"/>
              </a:ext>
            </a:extLst>
          </p:cNvPr>
          <p:cNvPicPr>
            <a:picLocks noChangeAspect="1"/>
          </p:cNvPicPr>
          <p:nvPr/>
        </p:nvPicPr>
        <p:blipFill>
          <a:blip r:embed="rId5"/>
          <a:stretch>
            <a:fillRect/>
          </a:stretch>
        </p:blipFill>
        <p:spPr>
          <a:xfrm>
            <a:off x="184599" y="477587"/>
            <a:ext cx="6578600" cy="1892300"/>
          </a:xfrm>
          <a:prstGeom prst="rect">
            <a:avLst/>
          </a:prstGeom>
        </p:spPr>
      </p:pic>
    </p:spTree>
    <p:extLst>
      <p:ext uri="{BB962C8B-B14F-4D97-AF65-F5344CB8AC3E}">
        <p14:creationId xmlns:p14="http://schemas.microsoft.com/office/powerpoint/2010/main" val="490856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245" y="2087597"/>
            <a:ext cx="2880360" cy="2894834"/>
          </a:xfrm>
          <a:prstGeom prst="rect">
            <a:avLst/>
          </a:prstGeom>
        </p:spPr>
      </p:pic>
      <p:sp>
        <p:nvSpPr>
          <p:cNvPr id="15" name="Rectangle 14">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957" y="2557690"/>
            <a:ext cx="2880360" cy="174261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6312" y="1982090"/>
            <a:ext cx="2879083" cy="3522453"/>
          </a:xfrm>
          <a:prstGeom prst="rect">
            <a:avLst/>
          </a:prstGeom>
        </p:spPr>
      </p:pic>
    </p:spTree>
    <p:extLst>
      <p:ext uri="{BB962C8B-B14F-4D97-AF65-F5344CB8AC3E}">
        <p14:creationId xmlns:p14="http://schemas.microsoft.com/office/powerpoint/2010/main" val="2057693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6E8154-79D0-E246-A0CA-9B734C34DEEA}"/>
              </a:ext>
            </a:extLst>
          </p:cNvPr>
          <p:cNvSpPr>
            <a:spLocks noGrp="1"/>
          </p:cNvSpPr>
          <p:nvPr>
            <p:ph type="title"/>
          </p:nvPr>
        </p:nvSpPr>
        <p:spPr>
          <a:xfrm>
            <a:off x="1008184" y="174032"/>
            <a:ext cx="10175631" cy="1111843"/>
          </a:xfrm>
        </p:spPr>
        <p:txBody>
          <a:bodyPr anchor="ctr">
            <a:normAutofit/>
          </a:bodyPr>
          <a:lstStyle/>
          <a:p>
            <a:pPr algn="ctr"/>
            <a:r>
              <a:rPr lang="en-US" sz="4000" dirty="0">
                <a:latin typeface="Impact" panose="020B0806030902050204" pitchFamily="34" charset="0"/>
              </a:rPr>
              <a:t>Narrative Structures</a:t>
            </a:r>
          </a:p>
        </p:txBody>
      </p:sp>
      <p:graphicFrame>
        <p:nvGraphicFramePr>
          <p:cNvPr id="7" name="Content Placeholder 3">
            <a:extLst>
              <a:ext uri="{FF2B5EF4-FFF2-40B4-BE49-F238E27FC236}">
                <a16:creationId xmlns:a16="http://schemas.microsoft.com/office/drawing/2014/main" id="{22054713-3BD7-E944-AC76-E34407DCB0DD}"/>
              </a:ext>
            </a:extLst>
          </p:cNvPr>
          <p:cNvGraphicFramePr>
            <a:graphicFrameLocks/>
          </p:cNvGraphicFramePr>
          <p:nvPr>
            <p:extLst>
              <p:ext uri="{D42A27DB-BD31-4B8C-83A1-F6EECF244321}">
                <p14:modId xmlns:p14="http://schemas.microsoft.com/office/powerpoint/2010/main" val="942007919"/>
              </p:ext>
            </p:extLst>
          </p:nvPr>
        </p:nvGraphicFramePr>
        <p:xfrm>
          <a:off x="835154" y="1562582"/>
          <a:ext cx="10515596" cy="4581136"/>
        </p:xfrm>
        <a:graphic>
          <a:graphicData uri="http://schemas.openxmlformats.org/drawingml/2006/table">
            <a:tbl>
              <a:tblPr firstRow="1" firstCol="1" bandRow="1"/>
              <a:tblGrid>
                <a:gridCol w="3027746">
                  <a:extLst>
                    <a:ext uri="{9D8B030D-6E8A-4147-A177-3AD203B41FA5}">
                      <a16:colId xmlns:a16="http://schemas.microsoft.com/office/drawing/2014/main" val="2093174648"/>
                    </a:ext>
                  </a:extLst>
                </a:gridCol>
                <a:gridCol w="3742247">
                  <a:extLst>
                    <a:ext uri="{9D8B030D-6E8A-4147-A177-3AD203B41FA5}">
                      <a16:colId xmlns:a16="http://schemas.microsoft.com/office/drawing/2014/main" val="201545474"/>
                    </a:ext>
                  </a:extLst>
                </a:gridCol>
                <a:gridCol w="3745603">
                  <a:extLst>
                    <a:ext uri="{9D8B030D-6E8A-4147-A177-3AD203B41FA5}">
                      <a16:colId xmlns:a16="http://schemas.microsoft.com/office/drawing/2014/main" val="3705273089"/>
                    </a:ext>
                  </a:extLst>
                </a:gridCol>
              </a:tblGrid>
              <a:tr h="578312">
                <a:tc>
                  <a:txBody>
                    <a:bodyPr/>
                    <a:lstStyle/>
                    <a:p>
                      <a:pPr marL="0" marR="0" algn="l" fontAlgn="t">
                        <a:spcBef>
                          <a:spcPts val="0"/>
                        </a:spcBef>
                        <a:spcAft>
                          <a:spcPts val="0"/>
                        </a:spcAft>
                      </a:pPr>
                      <a:r>
                        <a:rPr lang="en-US" sz="2300" b="1" i="0" u="none" strike="noStrike">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Narrative Structure</a:t>
                      </a:r>
                      <a:endParaRPr lang="en-US" sz="3800" b="0" i="0" u="none" strike="noStrike">
                        <a:effectLst/>
                        <a:latin typeface="Arial" panose="020B0604020202020204" pitchFamily="34" charset="0"/>
                      </a:endParaRPr>
                    </a:p>
                  </a:txBody>
                  <a:tcPr marL="144913" marR="144913" marT="201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300" b="1" i="0" u="none" strike="noStrike">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Emotional Impact</a:t>
                      </a:r>
                      <a:endParaRPr lang="en-US" sz="3800" b="0" i="0" u="none" strike="noStrike">
                        <a:effectLst/>
                        <a:latin typeface="Arial" panose="020B0604020202020204" pitchFamily="34" charset="0"/>
                      </a:endParaRPr>
                    </a:p>
                  </a:txBody>
                  <a:tcPr marL="144913" marR="144913" marT="201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300" b="1" i="0" u="none" strike="noStrike"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Originating theory</a:t>
                      </a:r>
                      <a:endParaRPr lang="en-US" sz="3800" b="0" i="0" u="none" strike="noStrike" dirty="0">
                        <a:effectLst/>
                        <a:latin typeface="Arial" panose="020B0604020202020204" pitchFamily="34" charset="0"/>
                      </a:endParaRPr>
                    </a:p>
                  </a:txBody>
                  <a:tcPr marL="144913" marR="144913" marT="201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733643"/>
                  </a:ext>
                </a:extLst>
              </a:tr>
              <a:tr h="1485467">
                <a:tc>
                  <a:txBody>
                    <a:bodyPr/>
                    <a:lstStyle/>
                    <a:p>
                      <a:pPr marL="0" marR="0" algn="l" fontAlgn="t">
                        <a:spcBef>
                          <a:spcPts val="0"/>
                        </a:spcBef>
                        <a:spcAft>
                          <a:spcPts val="0"/>
                        </a:spcAft>
                      </a:pPr>
                      <a:r>
                        <a:rPr lang="en-US" sz="2300" b="0" i="0" u="none" strike="noStrike">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Enigma</a:t>
                      </a:r>
                      <a:endParaRPr lang="en-US" sz="3800" b="0" i="0" u="none" strike="noStrike">
                        <a:effectLst/>
                        <a:latin typeface="Arial" panose="020B0604020202020204" pitchFamily="34" charset="0"/>
                      </a:endParaRPr>
                    </a:p>
                  </a:txBody>
                  <a:tcPr marL="144913" marR="144913" marT="201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300" b="0" i="0" u="none" strike="noStrike">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Mystery, suspense, intrigue and satisfaction of coming to understanding</a:t>
                      </a:r>
                      <a:endParaRPr lang="en-US" sz="3800" b="0" i="0" u="none" strike="noStrike">
                        <a:effectLst/>
                        <a:latin typeface="Arial" panose="020B0604020202020204" pitchFamily="34" charset="0"/>
                      </a:endParaRPr>
                    </a:p>
                  </a:txBody>
                  <a:tcPr marL="144913" marR="144913" marT="201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300" b="0" i="0" u="none" strike="noStrike">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Roland Barthes’ </a:t>
                      </a:r>
                      <a:r>
                        <a:rPr lang="en-US" sz="2300" b="0" i="1" u="none" strike="noStrike">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S/Z</a:t>
                      </a:r>
                      <a:endParaRPr lang="en-US" sz="3800" b="0" i="0" u="none" strike="noStrike">
                        <a:effectLst/>
                        <a:latin typeface="Arial" panose="020B0604020202020204" pitchFamily="34" charset="0"/>
                      </a:endParaRPr>
                    </a:p>
                  </a:txBody>
                  <a:tcPr marL="144913" marR="144913" marT="201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844274"/>
                  </a:ext>
                </a:extLst>
              </a:tr>
              <a:tr h="1031890">
                <a:tc>
                  <a:txBody>
                    <a:bodyPr/>
                    <a:lstStyle/>
                    <a:p>
                      <a:pPr marL="0" marR="0" algn="l" fontAlgn="t">
                        <a:spcBef>
                          <a:spcPts val="0"/>
                        </a:spcBef>
                        <a:spcAft>
                          <a:spcPts val="0"/>
                        </a:spcAft>
                      </a:pPr>
                      <a:r>
                        <a:rPr lang="en-US" sz="2300" b="0" i="0" u="none" strike="noStrike">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Hero’s journey</a:t>
                      </a:r>
                      <a:endParaRPr lang="en-US" sz="3800" b="0" i="0" u="none" strike="noStrike">
                        <a:effectLst/>
                        <a:latin typeface="Arial" panose="020B0604020202020204" pitchFamily="34" charset="0"/>
                      </a:endParaRPr>
                    </a:p>
                  </a:txBody>
                  <a:tcPr marL="144913" marR="144913" marT="201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300" b="0" i="0" u="none" strike="noStrike">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Awe at transformation, joy of watching a hero triumph</a:t>
                      </a:r>
                      <a:endParaRPr lang="en-US" sz="3800" b="0" i="0" u="none" strike="noStrike">
                        <a:effectLst/>
                        <a:latin typeface="Arial" panose="020B0604020202020204" pitchFamily="34" charset="0"/>
                      </a:endParaRPr>
                    </a:p>
                  </a:txBody>
                  <a:tcPr marL="144913" marR="144913" marT="201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300" b="0" i="0" u="none" strike="noStrike">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Joseph Campbell’s </a:t>
                      </a:r>
                      <a:r>
                        <a:rPr lang="en-US" sz="2300" b="0" i="1" u="none" strike="noStrike">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The Hero With a Thousand Faces</a:t>
                      </a:r>
                      <a:endParaRPr lang="en-US" sz="3800" b="0" i="0" u="none" strike="noStrike">
                        <a:effectLst/>
                        <a:latin typeface="Arial" panose="020B0604020202020204" pitchFamily="34" charset="0"/>
                      </a:endParaRPr>
                    </a:p>
                  </a:txBody>
                  <a:tcPr marL="144913" marR="144913" marT="201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075586"/>
                  </a:ext>
                </a:extLst>
              </a:tr>
              <a:tr h="1485467">
                <a:tc>
                  <a:txBody>
                    <a:bodyPr/>
                    <a:lstStyle/>
                    <a:p>
                      <a:pPr marL="0" marR="0" algn="l" fontAlgn="t">
                        <a:spcBef>
                          <a:spcPts val="0"/>
                        </a:spcBef>
                        <a:spcAft>
                          <a:spcPts val="0"/>
                        </a:spcAft>
                      </a:pPr>
                      <a:r>
                        <a:rPr lang="en-US" sz="2300" b="0" i="0" u="none" strike="noStrike">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Equilibrium</a:t>
                      </a:r>
                      <a:endParaRPr lang="en-US" sz="3800" b="0" i="0" u="none" strike="noStrike">
                        <a:effectLst/>
                        <a:latin typeface="Arial" panose="020B0604020202020204" pitchFamily="34" charset="0"/>
                      </a:endParaRPr>
                    </a:p>
                  </a:txBody>
                  <a:tcPr marL="144913" marR="144913" marT="201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300" b="0" i="0" u="none" strike="noStrike">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Stability and resilience despite challenges, reassurance of continuity</a:t>
                      </a:r>
                      <a:endParaRPr lang="en-US" sz="3800" b="0" i="0" u="none" strike="noStrike">
                        <a:effectLst/>
                        <a:latin typeface="Arial" panose="020B0604020202020204" pitchFamily="34" charset="0"/>
                      </a:endParaRPr>
                    </a:p>
                  </a:txBody>
                  <a:tcPr marL="144913" marR="144913" marT="201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2300" b="0" i="0" u="none" strike="noStrike"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Tsvetan</a:t>
                      </a:r>
                      <a:r>
                        <a:rPr lang="en-US" sz="2300" b="0" i="0" u="none" strike="noStrike"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Todorov’s </a:t>
                      </a:r>
                      <a:r>
                        <a:rPr lang="en-US" sz="2300" b="0" i="1" u="none" strike="noStrike"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The Fantastic, </a:t>
                      </a:r>
                      <a:r>
                        <a:rPr lang="en-US" sz="2300" b="0" i="0" u="none" strike="noStrike"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and the Japanese folktale “The Stonecutter”</a:t>
                      </a:r>
                      <a:endParaRPr lang="en-US" sz="3800" b="0" i="0" u="none" strike="noStrike" dirty="0">
                        <a:effectLst/>
                        <a:latin typeface="Arial" panose="020B0604020202020204" pitchFamily="34" charset="0"/>
                      </a:endParaRPr>
                    </a:p>
                  </a:txBody>
                  <a:tcPr marL="144913" marR="144913" marT="201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6345107"/>
                  </a:ext>
                </a:extLst>
              </a:tr>
            </a:tbl>
          </a:graphicData>
        </a:graphic>
      </p:graphicFrame>
    </p:spTree>
    <p:extLst>
      <p:ext uri="{BB962C8B-B14F-4D97-AF65-F5344CB8AC3E}">
        <p14:creationId xmlns:p14="http://schemas.microsoft.com/office/powerpoint/2010/main" val="1997237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3C0B90C7-341F-0445-A758-5F030879816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kern="1200" dirty="0">
                <a:solidFill>
                  <a:srgbClr val="FFFFFF"/>
                </a:solidFill>
                <a:latin typeface="Impact" panose="020B0806030902050204" pitchFamily="34" charset="0"/>
              </a:rPr>
              <a:t>Troubleshooting</a:t>
            </a:r>
            <a:br>
              <a:rPr lang="en-US" kern="1200" dirty="0">
                <a:solidFill>
                  <a:srgbClr val="FFFFFF"/>
                </a:solidFill>
                <a:latin typeface="Impact" panose="020B0806030902050204" pitchFamily="34" charset="0"/>
              </a:rPr>
            </a:br>
            <a:r>
              <a:rPr lang="en-US" kern="1200" dirty="0">
                <a:solidFill>
                  <a:srgbClr val="FFFFFF"/>
                </a:solidFill>
                <a:latin typeface="Impact" panose="020B0806030902050204" pitchFamily="34" charset="0"/>
              </a:rPr>
              <a:t>Data Storytelling</a:t>
            </a:r>
          </a:p>
        </p:txBody>
      </p:sp>
      <p:sp>
        <p:nvSpPr>
          <p:cNvPr id="5" name="Text Placeholder 4">
            <a:extLst>
              <a:ext uri="{FF2B5EF4-FFF2-40B4-BE49-F238E27FC236}">
                <a16:creationId xmlns:a16="http://schemas.microsoft.com/office/drawing/2014/main" id="{FF7EFD5A-8751-DB4C-B077-E4F0D2DA2F33}"/>
              </a:ext>
            </a:extLst>
          </p:cNvPr>
          <p:cNvSpPr>
            <a:spLocks noGrp="1"/>
          </p:cNvSpPr>
          <p:nvPr>
            <p:ph type="body" idx="1"/>
          </p:nvPr>
        </p:nvSpPr>
        <p:spPr>
          <a:xfrm>
            <a:off x="3045368" y="4074718"/>
            <a:ext cx="6105194" cy="682079"/>
          </a:xfrm>
        </p:spPr>
        <p:txBody>
          <a:bodyPr vert="horz" lIns="91440" tIns="45720" rIns="91440" bIns="45720" rtlCol="0">
            <a:normAutofit/>
          </a:bodyPr>
          <a:lstStyle/>
          <a:p>
            <a:pPr algn="ctr"/>
            <a:r>
              <a:rPr lang="en-US" sz="2400" kern="1200" dirty="0">
                <a:solidFill>
                  <a:srgbClr val="FFFFFF"/>
                </a:solidFill>
                <a:latin typeface="+mn-lt"/>
                <a:ea typeface="+mn-ea"/>
                <a:cs typeface="+mn-cs"/>
              </a:rPr>
              <a:t>What goes wrong </a:t>
            </a:r>
            <a:r>
              <a:rPr lang="en-US" dirty="0">
                <a:solidFill>
                  <a:srgbClr val="FFFFFF"/>
                </a:solidFill>
              </a:rPr>
              <a:t>and how to fix it</a:t>
            </a:r>
            <a:endParaRPr lang="en-US" sz="2400" kern="1200" dirty="0">
              <a:solidFill>
                <a:srgbClr val="FFFFFF"/>
              </a:solidFill>
              <a:latin typeface="+mn-lt"/>
              <a:ea typeface="+mn-ea"/>
              <a:cs typeface="+mn-cs"/>
            </a:endParaRPr>
          </a:p>
        </p:txBody>
      </p:sp>
    </p:spTree>
    <p:extLst>
      <p:ext uri="{BB962C8B-B14F-4D97-AF65-F5344CB8AC3E}">
        <p14:creationId xmlns:p14="http://schemas.microsoft.com/office/powerpoint/2010/main" val="1526705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C338F407-FF0E-DA47-BC2E-4B11AE548B47}"/>
              </a:ext>
            </a:extLst>
          </p:cNvPr>
          <p:cNvSpPr>
            <a:spLocks noGrp="1"/>
          </p:cNvSpPr>
          <p:nvPr>
            <p:ph type="title"/>
          </p:nvPr>
        </p:nvSpPr>
        <p:spPr>
          <a:xfrm>
            <a:off x="804998" y="798445"/>
            <a:ext cx="4803636" cy="1311664"/>
          </a:xfrm>
        </p:spPr>
        <p:txBody>
          <a:bodyPr>
            <a:normAutofit/>
          </a:bodyPr>
          <a:lstStyle/>
          <a:p>
            <a:r>
              <a:rPr lang="en-US">
                <a:solidFill>
                  <a:srgbClr val="000000"/>
                </a:solidFill>
                <a:latin typeface="Impact" panose="020B0806030902050204" pitchFamily="34" charset="0"/>
              </a:rPr>
              <a:t>Troubleshooting data storytelling</a:t>
            </a:r>
          </a:p>
        </p:txBody>
      </p:sp>
      <p:sp>
        <p:nvSpPr>
          <p:cNvPr id="3" name="Content Placeholder 2">
            <a:extLst>
              <a:ext uri="{FF2B5EF4-FFF2-40B4-BE49-F238E27FC236}">
                <a16:creationId xmlns:a16="http://schemas.microsoft.com/office/drawing/2014/main" id="{F8576357-8664-0348-B7DF-19F00BF5E0B1}"/>
              </a:ext>
            </a:extLst>
          </p:cNvPr>
          <p:cNvSpPr>
            <a:spLocks noGrp="1"/>
          </p:cNvSpPr>
          <p:nvPr>
            <p:ph idx="1"/>
          </p:nvPr>
        </p:nvSpPr>
        <p:spPr>
          <a:xfrm>
            <a:off x="804997" y="2272143"/>
            <a:ext cx="4706803" cy="3788830"/>
          </a:xfrm>
        </p:spPr>
        <p:txBody>
          <a:bodyPr anchor="ctr">
            <a:normAutofit/>
          </a:bodyPr>
          <a:lstStyle/>
          <a:p>
            <a:endParaRPr lang="en-US" sz="2000">
              <a:solidFill>
                <a:srgbClr val="000000"/>
              </a:solidFill>
            </a:endParaRPr>
          </a:p>
          <a:p>
            <a:r>
              <a:rPr lang="en-US" sz="2000">
                <a:solidFill>
                  <a:srgbClr val="000000"/>
                </a:solidFill>
              </a:rPr>
              <a:t>Teller</a:t>
            </a:r>
          </a:p>
          <a:p>
            <a:r>
              <a:rPr lang="en-US" sz="2000">
                <a:solidFill>
                  <a:srgbClr val="000000"/>
                </a:solidFill>
              </a:rPr>
              <a:t>Tale</a:t>
            </a:r>
          </a:p>
          <a:p>
            <a:r>
              <a:rPr lang="en-US" sz="2000">
                <a:solidFill>
                  <a:srgbClr val="000000"/>
                </a:solidFill>
              </a:rPr>
              <a:t>Audience</a:t>
            </a:r>
          </a:p>
          <a:p>
            <a:r>
              <a:rPr lang="en-US" sz="2000">
                <a:solidFill>
                  <a:srgbClr val="000000"/>
                </a:solidFill>
              </a:rPr>
              <a:t>Between the teller and the audience</a:t>
            </a:r>
          </a:p>
          <a:p>
            <a:r>
              <a:rPr lang="en-US" sz="2000">
                <a:solidFill>
                  <a:srgbClr val="000000"/>
                </a:solidFill>
              </a:rPr>
              <a:t>Between the audience and the tale</a:t>
            </a:r>
          </a:p>
          <a:p>
            <a:r>
              <a:rPr lang="en-US" sz="2000">
                <a:solidFill>
                  <a:srgbClr val="000000"/>
                </a:solidFill>
              </a:rPr>
              <a:t>Between the teller and the tale </a:t>
            </a:r>
          </a:p>
          <a:p>
            <a:pPr marL="0" indent="0">
              <a:buNone/>
            </a:pPr>
            <a:endParaRPr lang="en-US" sz="2000">
              <a:solidFill>
                <a:srgbClr val="000000"/>
              </a:solidFill>
            </a:endParaRPr>
          </a:p>
        </p:txBody>
      </p:sp>
      <p:sp>
        <p:nvSpPr>
          <p:cNvPr id="1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triangle. At the points are a mouth, symbolizing the teller; an ear, symbolizing the listener, and a book, symbolizing the story">
            <a:extLst>
              <a:ext uri="{FF2B5EF4-FFF2-40B4-BE49-F238E27FC236}">
                <a16:creationId xmlns:a16="http://schemas.microsoft.com/office/drawing/2014/main" id="{43A97DB9-0202-8844-93C1-F5BEF156F535}"/>
              </a:ext>
            </a:extLst>
          </p:cNvPr>
          <p:cNvPicPr>
            <a:picLocks noChangeAspect="1"/>
          </p:cNvPicPr>
          <p:nvPr/>
        </p:nvPicPr>
        <p:blipFill>
          <a:blip r:embed="rId3"/>
          <a:stretch>
            <a:fillRect/>
          </a:stretch>
        </p:blipFill>
        <p:spPr>
          <a:xfrm>
            <a:off x="6996036" y="1328891"/>
            <a:ext cx="5400279" cy="4200217"/>
          </a:xfrm>
          <a:prstGeom prst="rect">
            <a:avLst/>
          </a:prstGeom>
        </p:spPr>
      </p:pic>
    </p:spTree>
    <p:extLst>
      <p:ext uri="{BB962C8B-B14F-4D97-AF65-F5344CB8AC3E}">
        <p14:creationId xmlns:p14="http://schemas.microsoft.com/office/powerpoint/2010/main" val="1272571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3" descr="retelli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547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652679-9880-794C-B122-CA585EA382B9}"/>
              </a:ext>
            </a:extLst>
          </p:cNvPr>
          <p:cNvPicPr>
            <a:picLocks noChangeAspect="1"/>
          </p:cNvPicPr>
          <p:nvPr/>
        </p:nvPicPr>
        <p:blipFill>
          <a:blip r:embed="rId2"/>
          <a:stretch>
            <a:fillRect/>
          </a:stretch>
        </p:blipFill>
        <p:spPr>
          <a:xfrm>
            <a:off x="5719482" y="480476"/>
            <a:ext cx="7502383" cy="5797296"/>
          </a:xfrm>
          <a:prstGeom prst="rect">
            <a:avLst/>
          </a:prstGeom>
        </p:spPr>
      </p:pic>
      <p:pic>
        <p:nvPicPr>
          <p:cNvPr id="4" name="Picture 3">
            <a:extLst>
              <a:ext uri="{FF2B5EF4-FFF2-40B4-BE49-F238E27FC236}">
                <a16:creationId xmlns:a16="http://schemas.microsoft.com/office/drawing/2014/main" id="{AD58E310-3657-194B-B91E-82CB3F118B7D}"/>
              </a:ext>
            </a:extLst>
          </p:cNvPr>
          <p:cNvPicPr>
            <a:picLocks noChangeAspect="1"/>
          </p:cNvPicPr>
          <p:nvPr/>
        </p:nvPicPr>
        <p:blipFill>
          <a:blip r:embed="rId3"/>
          <a:stretch>
            <a:fillRect/>
          </a:stretch>
        </p:blipFill>
        <p:spPr>
          <a:xfrm>
            <a:off x="-938425" y="480476"/>
            <a:ext cx="7590596" cy="5865460"/>
          </a:xfrm>
          <a:prstGeom prst="rect">
            <a:avLst/>
          </a:prstGeom>
        </p:spPr>
      </p:pic>
      <p:pic>
        <p:nvPicPr>
          <p:cNvPr id="6" name="Picture 5">
            <a:extLst>
              <a:ext uri="{FF2B5EF4-FFF2-40B4-BE49-F238E27FC236}">
                <a16:creationId xmlns:a16="http://schemas.microsoft.com/office/drawing/2014/main" id="{852FB276-B302-ED4A-A3DD-2DB456404593}"/>
              </a:ext>
            </a:extLst>
          </p:cNvPr>
          <p:cNvPicPr>
            <a:picLocks noChangeAspect="1"/>
          </p:cNvPicPr>
          <p:nvPr/>
        </p:nvPicPr>
        <p:blipFill>
          <a:blip r:embed="rId4"/>
          <a:stretch>
            <a:fillRect/>
          </a:stretch>
        </p:blipFill>
        <p:spPr>
          <a:xfrm rot="10800000">
            <a:off x="4932022" y="2103120"/>
            <a:ext cx="2319349" cy="1792224"/>
          </a:xfrm>
          <a:prstGeom prst="rect">
            <a:avLst/>
          </a:prstGeom>
        </p:spPr>
      </p:pic>
    </p:spTree>
    <p:extLst>
      <p:ext uri="{BB962C8B-B14F-4D97-AF65-F5344CB8AC3E}">
        <p14:creationId xmlns:p14="http://schemas.microsoft.com/office/powerpoint/2010/main" val="3617622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652679-9880-794C-B122-CA585EA382B9}"/>
              </a:ext>
            </a:extLst>
          </p:cNvPr>
          <p:cNvPicPr>
            <a:picLocks noChangeAspect="1"/>
          </p:cNvPicPr>
          <p:nvPr/>
        </p:nvPicPr>
        <p:blipFill>
          <a:blip r:embed="rId2"/>
          <a:stretch>
            <a:fillRect/>
          </a:stretch>
        </p:blipFill>
        <p:spPr>
          <a:xfrm>
            <a:off x="3601299" y="1794992"/>
            <a:ext cx="4589929" cy="3546763"/>
          </a:xfrm>
          <a:prstGeom prst="rect">
            <a:avLst/>
          </a:prstGeom>
        </p:spPr>
      </p:pic>
      <p:pic>
        <p:nvPicPr>
          <p:cNvPr id="4" name="Picture 3">
            <a:extLst>
              <a:ext uri="{FF2B5EF4-FFF2-40B4-BE49-F238E27FC236}">
                <a16:creationId xmlns:a16="http://schemas.microsoft.com/office/drawing/2014/main" id="{AD58E310-3657-194B-B91E-82CB3F118B7D}"/>
              </a:ext>
            </a:extLst>
          </p:cNvPr>
          <p:cNvPicPr>
            <a:picLocks noChangeAspect="1"/>
          </p:cNvPicPr>
          <p:nvPr/>
        </p:nvPicPr>
        <p:blipFill>
          <a:blip r:embed="rId3"/>
          <a:stretch>
            <a:fillRect/>
          </a:stretch>
        </p:blipFill>
        <p:spPr>
          <a:xfrm>
            <a:off x="-407900" y="1857894"/>
            <a:ext cx="3832591" cy="2961547"/>
          </a:xfrm>
          <a:prstGeom prst="rect">
            <a:avLst/>
          </a:prstGeom>
        </p:spPr>
      </p:pic>
      <p:pic>
        <p:nvPicPr>
          <p:cNvPr id="6" name="Picture 5">
            <a:extLst>
              <a:ext uri="{FF2B5EF4-FFF2-40B4-BE49-F238E27FC236}">
                <a16:creationId xmlns:a16="http://schemas.microsoft.com/office/drawing/2014/main" id="{852FB276-B302-ED4A-A3DD-2DB456404593}"/>
              </a:ext>
            </a:extLst>
          </p:cNvPr>
          <p:cNvPicPr>
            <a:picLocks noChangeAspect="1"/>
          </p:cNvPicPr>
          <p:nvPr/>
        </p:nvPicPr>
        <p:blipFill>
          <a:blip r:embed="rId4"/>
          <a:stretch>
            <a:fillRect/>
          </a:stretch>
        </p:blipFill>
        <p:spPr>
          <a:xfrm rot="10800000">
            <a:off x="2654627" y="2607148"/>
            <a:ext cx="1893346" cy="1463040"/>
          </a:xfrm>
          <a:prstGeom prst="rect">
            <a:avLst/>
          </a:prstGeom>
        </p:spPr>
      </p:pic>
      <p:pic>
        <p:nvPicPr>
          <p:cNvPr id="7" name="Picture 6">
            <a:extLst>
              <a:ext uri="{FF2B5EF4-FFF2-40B4-BE49-F238E27FC236}">
                <a16:creationId xmlns:a16="http://schemas.microsoft.com/office/drawing/2014/main" id="{1B77CC01-DE2F-ED4D-AE4F-76F56F2CCF50}"/>
              </a:ext>
            </a:extLst>
          </p:cNvPr>
          <p:cNvPicPr>
            <a:picLocks noChangeAspect="1"/>
          </p:cNvPicPr>
          <p:nvPr/>
        </p:nvPicPr>
        <p:blipFill>
          <a:blip r:embed="rId4"/>
          <a:stretch>
            <a:fillRect/>
          </a:stretch>
        </p:blipFill>
        <p:spPr>
          <a:xfrm rot="10800000">
            <a:off x="7244555" y="2607148"/>
            <a:ext cx="1893346" cy="1463040"/>
          </a:xfrm>
          <a:prstGeom prst="rect">
            <a:avLst/>
          </a:prstGeom>
        </p:spPr>
      </p:pic>
      <p:pic>
        <p:nvPicPr>
          <p:cNvPr id="8" name="Picture 7">
            <a:extLst>
              <a:ext uri="{FF2B5EF4-FFF2-40B4-BE49-F238E27FC236}">
                <a16:creationId xmlns:a16="http://schemas.microsoft.com/office/drawing/2014/main" id="{3C646DF9-F1A3-444A-98A4-1BC7AE7AF13C}"/>
              </a:ext>
            </a:extLst>
          </p:cNvPr>
          <p:cNvPicPr>
            <a:picLocks noChangeAspect="1"/>
          </p:cNvPicPr>
          <p:nvPr/>
        </p:nvPicPr>
        <p:blipFill>
          <a:blip r:embed="rId5"/>
          <a:stretch>
            <a:fillRect/>
          </a:stretch>
        </p:blipFill>
        <p:spPr>
          <a:xfrm>
            <a:off x="8544444" y="2003642"/>
            <a:ext cx="4049892" cy="3129462"/>
          </a:xfrm>
          <a:prstGeom prst="rect">
            <a:avLst/>
          </a:prstGeom>
        </p:spPr>
      </p:pic>
    </p:spTree>
    <p:extLst>
      <p:ext uri="{BB962C8B-B14F-4D97-AF65-F5344CB8AC3E}">
        <p14:creationId xmlns:p14="http://schemas.microsoft.com/office/powerpoint/2010/main" val="2000367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652679-9880-794C-B122-CA585EA382B9}"/>
              </a:ext>
            </a:extLst>
          </p:cNvPr>
          <p:cNvPicPr>
            <a:picLocks noChangeAspect="1"/>
          </p:cNvPicPr>
          <p:nvPr/>
        </p:nvPicPr>
        <p:blipFill>
          <a:blip r:embed="rId2"/>
          <a:stretch>
            <a:fillRect/>
          </a:stretch>
        </p:blipFill>
        <p:spPr>
          <a:xfrm>
            <a:off x="3601299" y="1794992"/>
            <a:ext cx="4589929" cy="3546763"/>
          </a:xfrm>
          <a:prstGeom prst="rect">
            <a:avLst/>
          </a:prstGeom>
        </p:spPr>
      </p:pic>
      <p:pic>
        <p:nvPicPr>
          <p:cNvPr id="4" name="Picture 3">
            <a:extLst>
              <a:ext uri="{FF2B5EF4-FFF2-40B4-BE49-F238E27FC236}">
                <a16:creationId xmlns:a16="http://schemas.microsoft.com/office/drawing/2014/main" id="{AD58E310-3657-194B-B91E-82CB3F118B7D}"/>
              </a:ext>
            </a:extLst>
          </p:cNvPr>
          <p:cNvPicPr>
            <a:picLocks noChangeAspect="1"/>
          </p:cNvPicPr>
          <p:nvPr/>
        </p:nvPicPr>
        <p:blipFill>
          <a:blip r:embed="rId3"/>
          <a:stretch>
            <a:fillRect/>
          </a:stretch>
        </p:blipFill>
        <p:spPr>
          <a:xfrm>
            <a:off x="-407900" y="1857894"/>
            <a:ext cx="3832591" cy="2961547"/>
          </a:xfrm>
          <a:prstGeom prst="rect">
            <a:avLst/>
          </a:prstGeom>
        </p:spPr>
      </p:pic>
      <p:pic>
        <p:nvPicPr>
          <p:cNvPr id="6" name="Picture 5">
            <a:extLst>
              <a:ext uri="{FF2B5EF4-FFF2-40B4-BE49-F238E27FC236}">
                <a16:creationId xmlns:a16="http://schemas.microsoft.com/office/drawing/2014/main" id="{852FB276-B302-ED4A-A3DD-2DB456404593}"/>
              </a:ext>
            </a:extLst>
          </p:cNvPr>
          <p:cNvPicPr>
            <a:picLocks noChangeAspect="1"/>
          </p:cNvPicPr>
          <p:nvPr/>
        </p:nvPicPr>
        <p:blipFill>
          <a:blip r:embed="rId4"/>
          <a:stretch>
            <a:fillRect/>
          </a:stretch>
        </p:blipFill>
        <p:spPr>
          <a:xfrm rot="10800000">
            <a:off x="2654627" y="2607148"/>
            <a:ext cx="1893346" cy="1463040"/>
          </a:xfrm>
          <a:prstGeom prst="rect">
            <a:avLst/>
          </a:prstGeom>
        </p:spPr>
      </p:pic>
      <p:pic>
        <p:nvPicPr>
          <p:cNvPr id="7" name="Picture 6">
            <a:extLst>
              <a:ext uri="{FF2B5EF4-FFF2-40B4-BE49-F238E27FC236}">
                <a16:creationId xmlns:a16="http://schemas.microsoft.com/office/drawing/2014/main" id="{1B77CC01-DE2F-ED4D-AE4F-76F56F2CCF50}"/>
              </a:ext>
            </a:extLst>
          </p:cNvPr>
          <p:cNvPicPr>
            <a:picLocks noChangeAspect="1"/>
          </p:cNvPicPr>
          <p:nvPr/>
        </p:nvPicPr>
        <p:blipFill>
          <a:blip r:embed="rId4"/>
          <a:stretch>
            <a:fillRect/>
          </a:stretch>
        </p:blipFill>
        <p:spPr>
          <a:xfrm rot="10800000">
            <a:off x="7244555" y="2607148"/>
            <a:ext cx="1893346" cy="1463040"/>
          </a:xfrm>
          <a:prstGeom prst="rect">
            <a:avLst/>
          </a:prstGeom>
        </p:spPr>
      </p:pic>
      <p:pic>
        <p:nvPicPr>
          <p:cNvPr id="9" name="Picture 8">
            <a:extLst>
              <a:ext uri="{FF2B5EF4-FFF2-40B4-BE49-F238E27FC236}">
                <a16:creationId xmlns:a16="http://schemas.microsoft.com/office/drawing/2014/main" id="{7BC5033A-A02C-CD42-96C0-79F38A5B810D}"/>
              </a:ext>
            </a:extLst>
          </p:cNvPr>
          <p:cNvPicPr>
            <a:picLocks noChangeAspect="1"/>
          </p:cNvPicPr>
          <p:nvPr/>
        </p:nvPicPr>
        <p:blipFill>
          <a:blip r:embed="rId2"/>
          <a:stretch>
            <a:fillRect/>
          </a:stretch>
        </p:blipFill>
        <p:spPr>
          <a:xfrm>
            <a:off x="8103278" y="1794991"/>
            <a:ext cx="4589929" cy="3546763"/>
          </a:xfrm>
          <a:prstGeom prst="rect">
            <a:avLst/>
          </a:prstGeom>
        </p:spPr>
      </p:pic>
    </p:spTree>
    <p:extLst>
      <p:ext uri="{BB962C8B-B14F-4D97-AF65-F5344CB8AC3E}">
        <p14:creationId xmlns:p14="http://schemas.microsoft.com/office/powerpoint/2010/main" val="3781343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E5C1-9EB1-F743-8E74-876A1C4D0B78}"/>
              </a:ext>
            </a:extLst>
          </p:cNvPr>
          <p:cNvSpPr>
            <a:spLocks noGrp="1"/>
          </p:cNvSpPr>
          <p:nvPr>
            <p:ph type="ctrTitle"/>
          </p:nvPr>
        </p:nvSpPr>
        <p:spPr>
          <a:xfrm>
            <a:off x="1721708" y="1495168"/>
            <a:ext cx="9144000" cy="3831238"/>
          </a:xfrm>
        </p:spPr>
        <p:txBody>
          <a:bodyPr>
            <a:normAutofit/>
          </a:bodyPr>
          <a:lstStyle/>
          <a:p>
            <a:r>
              <a:rPr lang="en-US" dirty="0"/>
              <a:t>What’s the biggest obstacle to telling your data stories?</a:t>
            </a:r>
            <a:br>
              <a:rPr lang="en-US" dirty="0"/>
            </a:br>
            <a:endParaRPr lang="en-US" dirty="0"/>
          </a:p>
        </p:txBody>
      </p:sp>
    </p:spTree>
    <p:extLst>
      <p:ext uri="{BB962C8B-B14F-4D97-AF65-F5344CB8AC3E}">
        <p14:creationId xmlns:p14="http://schemas.microsoft.com/office/powerpoint/2010/main" val="1817066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D894-50F8-CA40-B604-263BF6ED6896}"/>
              </a:ext>
            </a:extLst>
          </p:cNvPr>
          <p:cNvSpPr>
            <a:spLocks noGrp="1"/>
          </p:cNvSpPr>
          <p:nvPr>
            <p:ph type="title"/>
          </p:nvPr>
        </p:nvSpPr>
        <p:spPr/>
        <p:txBody>
          <a:bodyPr/>
          <a:lstStyle/>
          <a:p>
            <a:r>
              <a:rPr lang="en-US" dirty="0"/>
              <a:t>Obstacles to telling data stories</a:t>
            </a:r>
          </a:p>
        </p:txBody>
      </p:sp>
      <p:sp>
        <p:nvSpPr>
          <p:cNvPr id="3" name="Content Placeholder 2">
            <a:extLst>
              <a:ext uri="{FF2B5EF4-FFF2-40B4-BE49-F238E27FC236}">
                <a16:creationId xmlns:a16="http://schemas.microsoft.com/office/drawing/2014/main" id="{FBA2A210-1BC1-0F4B-8E67-851851335C4B}"/>
              </a:ext>
            </a:extLst>
          </p:cNvPr>
          <p:cNvSpPr>
            <a:spLocks noGrp="1"/>
          </p:cNvSpPr>
          <p:nvPr>
            <p:ph idx="1"/>
          </p:nvPr>
        </p:nvSpPr>
        <p:spPr/>
        <p:txBody>
          <a:bodyPr>
            <a:normAutofit lnSpcReduction="10000"/>
          </a:bodyPr>
          <a:lstStyle/>
          <a:p>
            <a:r>
              <a:rPr lang="en-US" dirty="0"/>
              <a:t>Not enough data</a:t>
            </a:r>
          </a:p>
          <a:p>
            <a:r>
              <a:rPr lang="en-US" dirty="0"/>
              <a:t>Don’t have the data needed</a:t>
            </a:r>
          </a:p>
          <a:p>
            <a:r>
              <a:rPr lang="en-US" dirty="0"/>
              <a:t>Too much data</a:t>
            </a:r>
          </a:p>
          <a:p>
            <a:r>
              <a:rPr lang="en-US" dirty="0"/>
              <a:t>Too little focus on story, using data as communication</a:t>
            </a:r>
          </a:p>
          <a:p>
            <a:r>
              <a:rPr lang="en-US" dirty="0"/>
              <a:t>Too much focus on storytelling, not enough connection to data</a:t>
            </a:r>
          </a:p>
          <a:p>
            <a:r>
              <a:rPr lang="en-US" dirty="0"/>
              <a:t>Too much focus on data, disconnected from storytelling</a:t>
            </a:r>
          </a:p>
          <a:p>
            <a:r>
              <a:rPr lang="en-US" dirty="0"/>
              <a:t>Too little time to gather or interpret data</a:t>
            </a:r>
          </a:p>
          <a:p>
            <a:r>
              <a:rPr lang="en-US" dirty="0"/>
              <a:t>Too little time to practice stories</a:t>
            </a:r>
          </a:p>
          <a:p>
            <a:r>
              <a:rPr lang="en-US" dirty="0"/>
              <a:t>Other?</a:t>
            </a:r>
          </a:p>
        </p:txBody>
      </p:sp>
    </p:spTree>
    <p:extLst>
      <p:ext uri="{BB962C8B-B14F-4D97-AF65-F5344CB8AC3E}">
        <p14:creationId xmlns:p14="http://schemas.microsoft.com/office/powerpoint/2010/main" val="90413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D63E72-02CD-5447-9B8A-2C4609296F6D}"/>
              </a:ext>
            </a:extLst>
          </p:cNvPr>
          <p:cNvPicPr>
            <a:picLocks noChangeAspect="1"/>
          </p:cNvPicPr>
          <p:nvPr/>
        </p:nvPicPr>
        <p:blipFill>
          <a:blip r:embed="rId2"/>
          <a:stretch>
            <a:fillRect/>
          </a:stretch>
        </p:blipFill>
        <p:spPr>
          <a:xfrm>
            <a:off x="8502477" y="5436155"/>
            <a:ext cx="3257726" cy="1001566"/>
          </a:xfrm>
          <a:prstGeom prst="rect">
            <a:avLst/>
          </a:prstGeom>
        </p:spPr>
      </p:pic>
      <p:pic>
        <p:nvPicPr>
          <p:cNvPr id="5" name="Picture 4">
            <a:extLst>
              <a:ext uri="{FF2B5EF4-FFF2-40B4-BE49-F238E27FC236}">
                <a16:creationId xmlns:a16="http://schemas.microsoft.com/office/drawing/2014/main" id="{73EB7EAF-BBB4-B444-A5A5-F4D0F8A2A223}"/>
              </a:ext>
            </a:extLst>
          </p:cNvPr>
          <p:cNvPicPr>
            <a:picLocks noChangeAspect="1"/>
          </p:cNvPicPr>
          <p:nvPr/>
        </p:nvPicPr>
        <p:blipFill>
          <a:blip r:embed="rId3"/>
          <a:stretch>
            <a:fillRect/>
          </a:stretch>
        </p:blipFill>
        <p:spPr>
          <a:xfrm>
            <a:off x="3625102" y="372266"/>
            <a:ext cx="5510803" cy="1039774"/>
          </a:xfrm>
          <a:prstGeom prst="rect">
            <a:avLst/>
          </a:prstGeom>
        </p:spPr>
      </p:pic>
      <p:pic>
        <p:nvPicPr>
          <p:cNvPr id="7" name="Picture 6">
            <a:extLst>
              <a:ext uri="{FF2B5EF4-FFF2-40B4-BE49-F238E27FC236}">
                <a16:creationId xmlns:a16="http://schemas.microsoft.com/office/drawing/2014/main" id="{6D6DD935-7523-3944-8F34-168351B0BD5D}"/>
              </a:ext>
            </a:extLst>
          </p:cNvPr>
          <p:cNvPicPr>
            <a:picLocks noChangeAspect="1"/>
          </p:cNvPicPr>
          <p:nvPr/>
        </p:nvPicPr>
        <p:blipFill>
          <a:blip r:embed="rId4"/>
          <a:stretch>
            <a:fillRect/>
          </a:stretch>
        </p:blipFill>
        <p:spPr>
          <a:xfrm>
            <a:off x="625048" y="3980685"/>
            <a:ext cx="3939356" cy="1005993"/>
          </a:xfrm>
          <a:prstGeom prst="rect">
            <a:avLst/>
          </a:prstGeom>
        </p:spPr>
      </p:pic>
      <p:pic>
        <p:nvPicPr>
          <p:cNvPr id="9" name="Picture 8">
            <a:extLst>
              <a:ext uri="{FF2B5EF4-FFF2-40B4-BE49-F238E27FC236}">
                <a16:creationId xmlns:a16="http://schemas.microsoft.com/office/drawing/2014/main" id="{95BE9B91-E8A9-0447-8834-84F0519F9ED9}"/>
              </a:ext>
            </a:extLst>
          </p:cNvPr>
          <p:cNvPicPr>
            <a:picLocks noChangeAspect="1"/>
          </p:cNvPicPr>
          <p:nvPr/>
        </p:nvPicPr>
        <p:blipFill>
          <a:blip r:embed="rId5"/>
          <a:stretch>
            <a:fillRect/>
          </a:stretch>
        </p:blipFill>
        <p:spPr>
          <a:xfrm>
            <a:off x="8125365" y="3730846"/>
            <a:ext cx="3634837" cy="1255832"/>
          </a:xfrm>
          <a:prstGeom prst="rect">
            <a:avLst/>
          </a:prstGeom>
        </p:spPr>
      </p:pic>
      <p:pic>
        <p:nvPicPr>
          <p:cNvPr id="11" name="Picture 10">
            <a:extLst>
              <a:ext uri="{FF2B5EF4-FFF2-40B4-BE49-F238E27FC236}">
                <a16:creationId xmlns:a16="http://schemas.microsoft.com/office/drawing/2014/main" id="{5EA53955-4FAA-3344-B9DC-FAC620E34100}"/>
              </a:ext>
            </a:extLst>
          </p:cNvPr>
          <p:cNvPicPr>
            <a:picLocks noChangeAspect="1"/>
          </p:cNvPicPr>
          <p:nvPr/>
        </p:nvPicPr>
        <p:blipFill>
          <a:blip r:embed="rId6"/>
          <a:stretch>
            <a:fillRect/>
          </a:stretch>
        </p:blipFill>
        <p:spPr>
          <a:xfrm>
            <a:off x="4564404" y="5478684"/>
            <a:ext cx="3632200" cy="1028700"/>
          </a:xfrm>
          <a:prstGeom prst="rect">
            <a:avLst/>
          </a:prstGeom>
        </p:spPr>
      </p:pic>
      <p:pic>
        <p:nvPicPr>
          <p:cNvPr id="13" name="Picture 12">
            <a:extLst>
              <a:ext uri="{FF2B5EF4-FFF2-40B4-BE49-F238E27FC236}">
                <a16:creationId xmlns:a16="http://schemas.microsoft.com/office/drawing/2014/main" id="{EBF840F5-BED9-AC41-A32F-3661B8DAB720}"/>
              </a:ext>
            </a:extLst>
          </p:cNvPr>
          <p:cNvPicPr>
            <a:picLocks noChangeAspect="1"/>
          </p:cNvPicPr>
          <p:nvPr/>
        </p:nvPicPr>
        <p:blipFill>
          <a:blip r:embed="rId7"/>
          <a:stretch>
            <a:fillRect/>
          </a:stretch>
        </p:blipFill>
        <p:spPr>
          <a:xfrm>
            <a:off x="8125366" y="1775761"/>
            <a:ext cx="3634837" cy="1374518"/>
          </a:xfrm>
          <a:prstGeom prst="rect">
            <a:avLst/>
          </a:prstGeom>
        </p:spPr>
      </p:pic>
      <p:pic>
        <p:nvPicPr>
          <p:cNvPr id="15" name="Picture 14">
            <a:extLst>
              <a:ext uri="{FF2B5EF4-FFF2-40B4-BE49-F238E27FC236}">
                <a16:creationId xmlns:a16="http://schemas.microsoft.com/office/drawing/2014/main" id="{85022B52-A63F-B447-BD38-70F419B0F6C2}"/>
              </a:ext>
            </a:extLst>
          </p:cNvPr>
          <p:cNvPicPr>
            <a:picLocks noChangeAspect="1"/>
          </p:cNvPicPr>
          <p:nvPr/>
        </p:nvPicPr>
        <p:blipFill>
          <a:blip r:embed="rId8"/>
          <a:stretch>
            <a:fillRect/>
          </a:stretch>
        </p:blipFill>
        <p:spPr>
          <a:xfrm>
            <a:off x="541790" y="5408557"/>
            <a:ext cx="3718238" cy="1056762"/>
          </a:xfrm>
          <a:prstGeom prst="rect">
            <a:avLst/>
          </a:prstGeom>
        </p:spPr>
      </p:pic>
      <p:pic>
        <p:nvPicPr>
          <p:cNvPr id="17" name="Picture 16">
            <a:extLst>
              <a:ext uri="{FF2B5EF4-FFF2-40B4-BE49-F238E27FC236}">
                <a16:creationId xmlns:a16="http://schemas.microsoft.com/office/drawing/2014/main" id="{EED23862-B017-B34D-B018-C45E8A76D631}"/>
              </a:ext>
            </a:extLst>
          </p:cNvPr>
          <p:cNvPicPr>
            <a:picLocks noChangeAspect="1"/>
          </p:cNvPicPr>
          <p:nvPr/>
        </p:nvPicPr>
        <p:blipFill>
          <a:blip r:embed="rId9"/>
          <a:stretch>
            <a:fillRect/>
          </a:stretch>
        </p:blipFill>
        <p:spPr>
          <a:xfrm>
            <a:off x="4868156" y="2601958"/>
            <a:ext cx="2870200" cy="2387600"/>
          </a:xfrm>
          <a:prstGeom prst="rect">
            <a:avLst/>
          </a:prstGeom>
        </p:spPr>
      </p:pic>
      <p:pic>
        <p:nvPicPr>
          <p:cNvPr id="19" name="Picture 18">
            <a:extLst>
              <a:ext uri="{FF2B5EF4-FFF2-40B4-BE49-F238E27FC236}">
                <a16:creationId xmlns:a16="http://schemas.microsoft.com/office/drawing/2014/main" id="{97EDF44F-3C2B-3F42-B537-420AB1900BA7}"/>
              </a:ext>
            </a:extLst>
          </p:cNvPr>
          <p:cNvPicPr>
            <a:picLocks noChangeAspect="1"/>
          </p:cNvPicPr>
          <p:nvPr/>
        </p:nvPicPr>
        <p:blipFill>
          <a:blip r:embed="rId10"/>
          <a:stretch>
            <a:fillRect/>
          </a:stretch>
        </p:blipFill>
        <p:spPr>
          <a:xfrm>
            <a:off x="324050" y="1177995"/>
            <a:ext cx="6056454" cy="1533279"/>
          </a:xfrm>
          <a:prstGeom prst="rect">
            <a:avLst/>
          </a:prstGeom>
        </p:spPr>
      </p:pic>
      <p:pic>
        <p:nvPicPr>
          <p:cNvPr id="8" name="Picture 7">
            <a:extLst>
              <a:ext uri="{FF2B5EF4-FFF2-40B4-BE49-F238E27FC236}">
                <a16:creationId xmlns:a16="http://schemas.microsoft.com/office/drawing/2014/main" id="{779C8F11-44B0-E94C-8EE2-3401E86CEBD1}"/>
              </a:ext>
            </a:extLst>
          </p:cNvPr>
          <p:cNvPicPr>
            <a:picLocks noChangeAspect="1"/>
          </p:cNvPicPr>
          <p:nvPr/>
        </p:nvPicPr>
        <p:blipFill>
          <a:blip r:embed="rId11"/>
          <a:stretch>
            <a:fillRect/>
          </a:stretch>
        </p:blipFill>
        <p:spPr>
          <a:xfrm>
            <a:off x="687120" y="2837905"/>
            <a:ext cx="3676595" cy="720901"/>
          </a:xfrm>
          <a:prstGeom prst="rect">
            <a:avLst/>
          </a:prstGeom>
        </p:spPr>
      </p:pic>
    </p:spTree>
    <p:extLst>
      <p:ext uri="{BB962C8B-B14F-4D97-AF65-F5344CB8AC3E}">
        <p14:creationId xmlns:p14="http://schemas.microsoft.com/office/powerpoint/2010/main" val="1584956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0411"/>
            <a:ext cx="12192000" cy="1717589"/>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57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4371" y="-298892"/>
            <a:ext cx="9543257" cy="715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0D89A89-EC56-5642-8857-66AFA39887EC}"/>
              </a:ext>
            </a:extLst>
          </p:cNvPr>
          <p:cNvSpPr/>
          <p:nvPr/>
        </p:nvSpPr>
        <p:spPr>
          <a:xfrm>
            <a:off x="0" y="6285470"/>
            <a:ext cx="12192000" cy="57253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a:extLst>
              <a:ext uri="{FF2B5EF4-FFF2-40B4-BE49-F238E27FC236}">
                <a16:creationId xmlns:a16="http://schemas.microsoft.com/office/drawing/2014/main" id="{D8F2C11E-7835-9D4D-9122-A9D926E90980}"/>
              </a:ext>
            </a:extLst>
          </p:cNvPr>
          <p:cNvSpPr txBox="1"/>
          <p:nvPr/>
        </p:nvSpPr>
        <p:spPr>
          <a:xfrm>
            <a:off x="5447378" y="4406592"/>
            <a:ext cx="7274011" cy="954107"/>
          </a:xfrm>
          <a:prstGeom prst="rect">
            <a:avLst/>
          </a:prstGeom>
          <a:noFill/>
        </p:spPr>
        <p:txBody>
          <a:bodyPr wrap="square" rtlCol="0">
            <a:spAutoFit/>
          </a:bodyPr>
          <a:lstStyle/>
          <a:p>
            <a:r>
              <a:rPr lang="en-US" sz="2800" dirty="0">
                <a:solidFill>
                  <a:schemeClr val="accent1">
                    <a:lumMod val="75000"/>
                  </a:schemeClr>
                </a:solidFill>
                <a:latin typeface="Calibri" panose="020F0502020204030204" pitchFamily="34" charset="0"/>
                <a:cs typeface="Calibri" panose="020F0502020204030204" pitchFamily="34" charset="0"/>
              </a:rPr>
              <a:t>kmcdowel@illinois.edu, @</a:t>
            </a:r>
            <a:r>
              <a:rPr lang="en-US" sz="2800" dirty="0" err="1">
                <a:solidFill>
                  <a:schemeClr val="accent1">
                    <a:lumMod val="75000"/>
                  </a:schemeClr>
                </a:solidFill>
                <a:latin typeface="Calibri" panose="020F0502020204030204" pitchFamily="34" charset="0"/>
                <a:cs typeface="Calibri" panose="020F0502020204030204" pitchFamily="34" charset="0"/>
              </a:rPr>
              <a:t>katenarrative</a:t>
            </a:r>
            <a:endParaRPr lang="en-US" sz="2800" dirty="0">
              <a:solidFill>
                <a:schemeClr val="accent1">
                  <a:lumMod val="75000"/>
                </a:schemeClr>
              </a:solidFill>
              <a:latin typeface="Calibri" panose="020F0502020204030204" pitchFamily="34" charset="0"/>
              <a:cs typeface="Calibri" panose="020F0502020204030204" pitchFamily="34" charset="0"/>
            </a:endParaRPr>
          </a:p>
          <a:p>
            <a:endParaRPr lang="en-US" sz="2800" dirty="0">
              <a:solidFill>
                <a:srgbClr val="14B67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8367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865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4929" name="Picture 1">
            <a:extLst>
              <a:ext uri="{FF2B5EF4-FFF2-40B4-BE49-F238E27FC236}">
                <a16:creationId xmlns:a16="http://schemas.microsoft.com/office/drawing/2014/main" id="{08E7FA5D-0DB4-2842-8481-3AB014EF78E2}"/>
              </a:ext>
            </a:extLst>
          </p:cNvPr>
          <p:cNvPicPr>
            <a:picLocks noChangeAspect="1"/>
          </p:cNvPicPr>
          <p:nvPr/>
        </p:nvPicPr>
        <p:blipFill>
          <a:blip r:embed="rId3">
            <a:extLst>
              <a:ext uri="{28A0092B-C50C-407E-A947-70E740481C1C}">
                <a14:useLocalDpi xmlns:a14="http://schemas.microsoft.com/office/drawing/2010/main" val="0"/>
              </a:ext>
            </a:extLst>
          </a:blip>
          <a:srcRect l="18056" t="5740" r="17778" b="25371"/>
          <a:stretch>
            <a:fillRect/>
          </a:stretch>
        </p:blipFill>
        <p:spPr bwMode="auto">
          <a:xfrm>
            <a:off x="7361238" y="4349750"/>
            <a:ext cx="25146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77992C05-967E-3D44-B841-616A71413B21}"/>
              </a:ext>
            </a:extLst>
          </p:cNvPr>
          <p:cNvSpPr>
            <a:spLocks noGrp="1"/>
          </p:cNvSpPr>
          <p:nvPr>
            <p:ph type="title"/>
          </p:nvPr>
        </p:nvSpPr>
        <p:spPr/>
        <p:txBody>
          <a:bodyPr>
            <a:normAutofit/>
          </a:bodyPr>
          <a:lstStyle/>
          <a:p>
            <a:r>
              <a:rPr lang="en-US" sz="5400" dirty="0">
                <a:latin typeface="Impact" panose="020B0806030902050204" pitchFamily="34" charset="0"/>
              </a:rPr>
              <a:t>Who is the storyteller?</a:t>
            </a:r>
          </a:p>
        </p:txBody>
      </p:sp>
      <p:sp>
        <p:nvSpPr>
          <p:cNvPr id="5" name="Content Placeholder 4">
            <a:extLst>
              <a:ext uri="{FF2B5EF4-FFF2-40B4-BE49-F238E27FC236}">
                <a16:creationId xmlns:a16="http://schemas.microsoft.com/office/drawing/2014/main" id="{6AE92603-F68D-854E-8778-75B8BE76DA91}"/>
              </a:ext>
            </a:extLst>
          </p:cNvPr>
          <p:cNvSpPr>
            <a:spLocks noGrp="1"/>
          </p:cNvSpPr>
          <p:nvPr>
            <p:ph idx="1"/>
          </p:nvPr>
        </p:nvSpPr>
        <p:spPr/>
        <p:txBody>
          <a:bodyPr>
            <a:normAutofit/>
          </a:bodyPr>
          <a:lstStyle/>
          <a:p>
            <a:pPr marL="685800" indent="-685800">
              <a:spcBef>
                <a:spcPct val="0"/>
              </a:spcBef>
            </a:pPr>
            <a:endParaRPr lang="en-US" altLang="en-US" sz="4000" dirty="0">
              <a:ea typeface="Cambria Math" panose="02040503050406030204" pitchFamily="18" charset="0"/>
              <a:cs typeface="Calibri" panose="020F0502020204030204" pitchFamily="34" charset="0"/>
            </a:endParaRPr>
          </a:p>
          <a:p>
            <a:pPr marL="685800" indent="-685800">
              <a:spcBef>
                <a:spcPct val="0"/>
              </a:spcBef>
            </a:pPr>
            <a:r>
              <a:rPr lang="en-US" altLang="en-US" sz="4000" dirty="0">
                <a:ea typeface="Cambria Math" panose="02040503050406030204" pitchFamily="18" charset="0"/>
                <a:cs typeface="Calibri" panose="020F0502020204030204" pitchFamily="34" charset="0"/>
              </a:rPr>
              <a:t>Who tells your stories?</a:t>
            </a:r>
          </a:p>
          <a:p>
            <a:pPr marL="685800" indent="-685800">
              <a:spcBef>
                <a:spcPct val="0"/>
              </a:spcBef>
            </a:pPr>
            <a:r>
              <a:rPr lang="en-US" altLang="en-US" sz="4000" dirty="0">
                <a:ea typeface="Cambria Math" panose="02040503050406030204" pitchFamily="18" charset="0"/>
                <a:cs typeface="Calibri" panose="020F0502020204030204" pitchFamily="34" charset="0"/>
              </a:rPr>
              <a:t>What roles do they have in the organization?</a:t>
            </a:r>
          </a:p>
          <a:p>
            <a:pPr marL="685800" indent="-685800">
              <a:spcBef>
                <a:spcPct val="0"/>
              </a:spcBef>
            </a:pPr>
            <a:r>
              <a:rPr lang="en-US" altLang="en-US" sz="4000" dirty="0">
                <a:ea typeface="Cambria Math" panose="02040503050406030204" pitchFamily="18" charset="0"/>
                <a:cs typeface="Calibri" panose="020F0502020204030204" pitchFamily="34" charset="0"/>
              </a:rPr>
              <a:t>What obstacles are there to those tellers telling your stories effectively?</a:t>
            </a:r>
          </a:p>
        </p:txBody>
      </p:sp>
    </p:spTree>
    <p:extLst>
      <p:ext uri="{BB962C8B-B14F-4D97-AF65-F5344CB8AC3E}">
        <p14:creationId xmlns:p14="http://schemas.microsoft.com/office/powerpoint/2010/main" val="1676608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C1766F-9C08-1246-852D-275A72551F30}"/>
              </a:ext>
            </a:extLst>
          </p:cNvPr>
          <p:cNvSpPr/>
          <p:nvPr/>
        </p:nvSpPr>
        <p:spPr>
          <a:xfrm>
            <a:off x="0" y="5301049"/>
            <a:ext cx="12192000" cy="1556951"/>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9393" name="Picture 3" descr="ssss_byheart.png">
            <a:extLst>
              <a:ext uri="{FF2B5EF4-FFF2-40B4-BE49-F238E27FC236}">
                <a16:creationId xmlns:a16="http://schemas.microsoft.com/office/drawing/2014/main" id="{27C5B3E0-FDD6-5A47-A745-DB9573BCBF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4" name="Picture 1" descr="tellingitbyheart.png">
            <a:extLst>
              <a:ext uri="{FF2B5EF4-FFF2-40B4-BE49-F238E27FC236}">
                <a16:creationId xmlns:a16="http://schemas.microsoft.com/office/drawing/2014/main" id="{A509389C-CCBC-724B-9E4F-72D1B7A3A9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505182"/>
      </p:ext>
    </p:extLst>
  </p:cSld>
  <p:clrMapOvr>
    <a:masterClrMapping/>
  </p:clrMapOvr>
  <p:transition spd="slow" advTm="20000"/>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7041" name="Picture 3" descr="ssss_ownsastory.png">
            <a:extLst>
              <a:ext uri="{FF2B5EF4-FFF2-40B4-BE49-F238E27FC236}">
                <a16:creationId xmlns:a16="http://schemas.microsoft.com/office/drawing/2014/main" id="{FEF7AA41-C813-3B40-B218-0BC42B9EB3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2" name="Picture 1" descr="globe.png">
            <a:extLst>
              <a:ext uri="{FF2B5EF4-FFF2-40B4-BE49-F238E27FC236}">
                <a16:creationId xmlns:a16="http://schemas.microsoft.com/office/drawing/2014/main" id="{A9CA8117-9627-204A-8B1F-AC0021DFB9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337934">
            <a:off x="1957388" y="1225550"/>
            <a:ext cx="28765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516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EE35-105F-F644-B9E8-406684F2558B}"/>
              </a:ext>
            </a:extLst>
          </p:cNvPr>
          <p:cNvSpPr>
            <a:spLocks noGrp="1"/>
          </p:cNvSpPr>
          <p:nvPr>
            <p:ph type="title"/>
          </p:nvPr>
        </p:nvSpPr>
        <p:spPr/>
        <p:txBody>
          <a:bodyPr/>
          <a:lstStyle/>
          <a:p>
            <a:r>
              <a:rPr lang="en-US" dirty="0">
                <a:latin typeface="Impact" panose="020B0806030902050204" pitchFamily="34" charset="0"/>
              </a:rPr>
              <a:t>Developing stories</a:t>
            </a:r>
          </a:p>
        </p:txBody>
      </p:sp>
      <p:sp>
        <p:nvSpPr>
          <p:cNvPr id="3" name="Content Placeholder 2">
            <a:extLst>
              <a:ext uri="{FF2B5EF4-FFF2-40B4-BE49-F238E27FC236}">
                <a16:creationId xmlns:a16="http://schemas.microsoft.com/office/drawing/2014/main" id="{96FC295A-C359-7544-9861-DAAAD6CC68F3}"/>
              </a:ext>
            </a:extLst>
          </p:cNvPr>
          <p:cNvSpPr>
            <a:spLocks noGrp="1"/>
          </p:cNvSpPr>
          <p:nvPr>
            <p:ph idx="1"/>
          </p:nvPr>
        </p:nvSpPr>
        <p:spPr/>
        <p:txBody>
          <a:bodyPr>
            <a:normAutofit/>
          </a:bodyPr>
          <a:lstStyle/>
          <a:p>
            <a:pPr marL="0" indent="0">
              <a:buNone/>
            </a:pPr>
            <a:r>
              <a:rPr lang="en-US" dirty="0"/>
              <a:t>What’s one story that you would like to be able to tell more effectively?</a:t>
            </a:r>
          </a:p>
          <a:p>
            <a:pPr marL="457200" lvl="1" indent="0">
              <a:buNone/>
            </a:pPr>
            <a:endParaRPr lang="en-US" dirty="0"/>
          </a:p>
          <a:p>
            <a:pPr marL="457200" indent="-457200">
              <a:buFont typeface="+mj-lt"/>
              <a:buAutoNum type="arabicPeriod"/>
            </a:pPr>
            <a:r>
              <a:rPr lang="en-US" dirty="0"/>
              <a:t>What information problem are you trying to solve? What are the data sources? </a:t>
            </a:r>
          </a:p>
          <a:p>
            <a:pPr marL="457200" indent="-457200">
              <a:buFont typeface="+mj-lt"/>
              <a:buAutoNum type="arabicPeriod"/>
            </a:pPr>
            <a:r>
              <a:rPr lang="en-US" dirty="0"/>
              <a:t>What changes, has changed, or needs to change over time in this data?</a:t>
            </a:r>
          </a:p>
          <a:p>
            <a:pPr marL="457200" indent="-457200">
              <a:buFont typeface="+mj-lt"/>
              <a:buAutoNum type="arabicPeriod"/>
            </a:pPr>
            <a:r>
              <a:rPr lang="en-US" dirty="0"/>
              <a:t>What’s the shortest version? </a:t>
            </a:r>
          </a:p>
          <a:p>
            <a:pPr marL="914400" lvl="1" indent="-457200">
              <a:buFont typeface="+mj-lt"/>
              <a:buAutoNum type="arabicPeriod"/>
            </a:pPr>
            <a:r>
              <a:rPr lang="en-US" dirty="0"/>
              <a:t>What happens? What’s the struggle?</a:t>
            </a:r>
          </a:p>
          <a:p>
            <a:pPr marL="914400" lvl="1" indent="-457200">
              <a:buFont typeface="+mj-lt"/>
              <a:buAutoNum type="arabicPeriod"/>
            </a:pPr>
            <a:r>
              <a:rPr lang="en-US" dirty="0"/>
              <a:t>What’s the information? How is it meaningful?</a:t>
            </a:r>
          </a:p>
          <a:p>
            <a:pPr marL="914400" lvl="1" indent="-457200">
              <a:buFont typeface="+mj-lt"/>
              <a:buAutoNum type="arabicPeriod"/>
            </a:pPr>
            <a:r>
              <a:rPr lang="en-US" dirty="0"/>
              <a:t>What context is needed? What context can be cut?</a:t>
            </a:r>
          </a:p>
          <a:p>
            <a:pPr lvl="1"/>
            <a:endParaRPr lang="en-US" dirty="0"/>
          </a:p>
          <a:p>
            <a:endParaRPr lang="en-US" dirty="0"/>
          </a:p>
        </p:txBody>
      </p:sp>
    </p:spTree>
    <p:extLst>
      <p:ext uri="{BB962C8B-B14F-4D97-AF65-F5344CB8AC3E}">
        <p14:creationId xmlns:p14="http://schemas.microsoft.com/office/powerpoint/2010/main" val="1208739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Impact" panose="020B0806030902050204" pitchFamily="34" charset="0"/>
              </a:rPr>
              <a:t>Easier to Tell			Harder to Tell</a:t>
            </a:r>
          </a:p>
        </p:txBody>
      </p:sp>
      <p:sp>
        <p:nvSpPr>
          <p:cNvPr id="5" name="Content Placeholder 4"/>
          <p:cNvSpPr>
            <a:spLocks noGrp="1"/>
          </p:cNvSpPr>
          <p:nvPr>
            <p:ph sz="half" idx="1"/>
          </p:nvPr>
        </p:nvSpPr>
        <p:spPr/>
        <p:txBody>
          <a:bodyPr/>
          <a:lstStyle/>
          <a:p>
            <a:r>
              <a:rPr lang="en-US" dirty="0"/>
              <a:t>One character</a:t>
            </a:r>
          </a:p>
          <a:p>
            <a:endParaRPr lang="en-US" dirty="0"/>
          </a:p>
          <a:p>
            <a:r>
              <a:rPr lang="en-US" dirty="0"/>
              <a:t>One setting</a:t>
            </a:r>
          </a:p>
          <a:p>
            <a:endParaRPr lang="en-US" dirty="0"/>
          </a:p>
          <a:p>
            <a:r>
              <a:rPr lang="en-US" dirty="0"/>
              <a:t>A plot with fewer moments of trouble and struggle</a:t>
            </a:r>
          </a:p>
          <a:p>
            <a:endParaRPr lang="en-US"/>
          </a:p>
          <a:p>
            <a:r>
              <a:rPr lang="en-US"/>
              <a:t>One </a:t>
            </a:r>
            <a:r>
              <a:rPr lang="en-US" dirty="0"/>
              <a:t>time period</a:t>
            </a:r>
          </a:p>
        </p:txBody>
      </p:sp>
      <p:sp>
        <p:nvSpPr>
          <p:cNvPr id="6" name="Content Placeholder 5"/>
          <p:cNvSpPr>
            <a:spLocks noGrp="1"/>
          </p:cNvSpPr>
          <p:nvPr>
            <p:ph sz="half" idx="2"/>
          </p:nvPr>
        </p:nvSpPr>
        <p:spPr/>
        <p:txBody>
          <a:bodyPr/>
          <a:lstStyle/>
          <a:p>
            <a:r>
              <a:rPr lang="en-US" dirty="0"/>
              <a:t>Multiple characters, particularly multiple protagonists</a:t>
            </a:r>
          </a:p>
          <a:p>
            <a:r>
              <a:rPr lang="en-US" dirty="0"/>
              <a:t>Multiple settings, especially if action occurs in them at the same time</a:t>
            </a:r>
          </a:p>
          <a:p>
            <a:r>
              <a:rPr lang="en-US" dirty="0"/>
              <a:t>A plot with many events, especially misdirects that appear to lead to an ending too early</a:t>
            </a:r>
          </a:p>
          <a:p>
            <a:r>
              <a:rPr lang="en-US" dirty="0"/>
              <a:t>Long periods of time</a:t>
            </a:r>
          </a:p>
        </p:txBody>
      </p:sp>
    </p:spTree>
    <p:extLst>
      <p:ext uri="{BB962C8B-B14F-4D97-AF65-F5344CB8AC3E}">
        <p14:creationId xmlns:p14="http://schemas.microsoft.com/office/powerpoint/2010/main" val="1982385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1" name="Picture 1" descr="storytellingthinking.png">
            <a:extLst>
              <a:ext uri="{FF2B5EF4-FFF2-40B4-BE49-F238E27FC236}">
                <a16:creationId xmlns:a16="http://schemas.microsoft.com/office/drawing/2014/main" id="{46DA1936-0AA8-C642-BDA8-1BCC614BF0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2226" y="623889"/>
            <a:ext cx="7059613"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859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05" name="Picture 2">
            <a:extLst>
              <a:ext uri="{FF2B5EF4-FFF2-40B4-BE49-F238E27FC236}">
                <a16:creationId xmlns:a16="http://schemas.microsoft.com/office/drawing/2014/main" id="{C4FEF228-CA7D-2A4D-A7B4-970EE6ADE0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956" y="643467"/>
            <a:ext cx="7428087"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743138"/>
      </p:ext>
    </p:extLst>
  </p:cSld>
  <p:clrMapOvr>
    <a:masterClrMapping/>
  </p:clrMapOvr>
  <p:transition spd="slow" advTm="20000"/>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1" name="Picture 2">
            <a:extLst>
              <a:ext uri="{FF2B5EF4-FFF2-40B4-BE49-F238E27FC236}">
                <a16:creationId xmlns:a16="http://schemas.microsoft.com/office/drawing/2014/main" id="{B8E21B74-49B2-074D-8D54-729A8A4481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1001" y="0"/>
            <a:ext cx="887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132951"/>
      </p:ext>
    </p:extLst>
  </p:cSld>
  <p:clrMapOvr>
    <a:masterClrMapping/>
  </p:clrMapOvr>
  <p:transition spd="slow" advTm="2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0FCFD-1FA5-2845-8EDB-36138C773D96}"/>
              </a:ext>
            </a:extLst>
          </p:cNvPr>
          <p:cNvSpPr>
            <a:spLocks noGrp="1"/>
          </p:cNvSpPr>
          <p:nvPr>
            <p:ph type="title"/>
          </p:nvPr>
        </p:nvSpPr>
        <p:spPr/>
        <p:txBody>
          <a:bodyPr/>
          <a:lstStyle/>
          <a:p>
            <a:r>
              <a:rPr lang="en-US" dirty="0">
                <a:latin typeface="Impact" panose="020B0806030902050204" pitchFamily="34" charset="0"/>
              </a:rPr>
              <a:t>Data Storytelling Framework</a:t>
            </a:r>
          </a:p>
        </p:txBody>
      </p:sp>
      <p:sp>
        <p:nvSpPr>
          <p:cNvPr id="3" name="Content Placeholder 2">
            <a:extLst>
              <a:ext uri="{FF2B5EF4-FFF2-40B4-BE49-F238E27FC236}">
                <a16:creationId xmlns:a16="http://schemas.microsoft.com/office/drawing/2014/main" id="{30C39B21-EA6B-C047-B1BC-04269A19BCC9}"/>
              </a:ext>
            </a:extLst>
          </p:cNvPr>
          <p:cNvSpPr>
            <a:spLocks noGrp="1"/>
          </p:cNvSpPr>
          <p:nvPr>
            <p:ph idx="1"/>
          </p:nvPr>
        </p:nvSpPr>
        <p:spPr/>
        <p:txBody>
          <a:bodyPr/>
          <a:lstStyle/>
          <a:p>
            <a:endParaRPr lang="en-US" dirty="0"/>
          </a:p>
          <a:p>
            <a:pPr marL="514350" indent="-514350">
              <a:buFont typeface="+mj-lt"/>
              <a:buAutoNum type="arabicPeriod"/>
            </a:pPr>
            <a:r>
              <a:rPr lang="en-US" sz="4000" dirty="0">
                <a:latin typeface="+mj-lt"/>
              </a:rPr>
              <a:t>Narrative strategies</a:t>
            </a:r>
          </a:p>
          <a:p>
            <a:pPr marL="514350" indent="-514350">
              <a:buFont typeface="+mj-lt"/>
              <a:buAutoNum type="arabicPeriod"/>
            </a:pPr>
            <a:r>
              <a:rPr lang="en-US" sz="4000" dirty="0">
                <a:latin typeface="+mj-lt"/>
              </a:rPr>
              <a:t>Narrative structures </a:t>
            </a:r>
          </a:p>
          <a:p>
            <a:pPr marL="514350" indent="-514350">
              <a:buFont typeface="+mj-lt"/>
              <a:buAutoNum type="arabicPeriod"/>
            </a:pPr>
            <a:r>
              <a:rPr lang="en-US" sz="4000" dirty="0">
                <a:latin typeface="+mj-lt"/>
              </a:rPr>
              <a:t>Troubleshooting data storytelling dynamics</a:t>
            </a:r>
          </a:p>
        </p:txBody>
      </p:sp>
    </p:spTree>
    <p:extLst>
      <p:ext uri="{BB962C8B-B14F-4D97-AF65-F5344CB8AC3E}">
        <p14:creationId xmlns:p14="http://schemas.microsoft.com/office/powerpoint/2010/main" val="1667909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01" name="Picture 1">
            <a:extLst>
              <a:ext uri="{FF2B5EF4-FFF2-40B4-BE49-F238E27FC236}">
                <a16:creationId xmlns:a16="http://schemas.microsoft.com/office/drawing/2014/main" id="{58F4DB5E-E35E-DA4A-B73A-D4A1C2817F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957" y="643467"/>
            <a:ext cx="7428085"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763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75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1001" y="0"/>
            <a:ext cx="887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096502"/>
      </p:ext>
    </p:extLst>
  </p:cSld>
  <p:clrMapOvr>
    <a:masterClrMapping/>
  </p:clrMapOvr>
  <p:transition spd="slow" advTm="20000"/>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297" name="Picture 5">
            <a:extLst>
              <a:ext uri="{FF2B5EF4-FFF2-40B4-BE49-F238E27FC236}">
                <a16:creationId xmlns:a16="http://schemas.microsoft.com/office/drawing/2014/main" id="{C2FCABA5-5EE5-A046-97A4-008E7AB606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956" y="643467"/>
            <a:ext cx="7428087"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47351"/>
      </p:ext>
    </p:extLst>
  </p:cSld>
  <p:clrMapOvr>
    <a:masterClrMapping/>
  </p:clrMapOvr>
  <p:transition spd="slow" advTm="20000"/>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5" name="Picture 1">
            <a:extLst>
              <a:ext uri="{FF2B5EF4-FFF2-40B4-BE49-F238E27FC236}">
                <a16:creationId xmlns:a16="http://schemas.microsoft.com/office/drawing/2014/main" id="{417DE955-BC5C-B74C-874F-661781AF33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0238" y="1182688"/>
            <a:ext cx="84455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631205"/>
      </p:ext>
    </p:extLst>
  </p:cSld>
  <p:clrMapOvr>
    <a:masterClrMapping/>
  </p:clrMapOvr>
  <p:transition spd="slow" advTm="20000"/>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7C9D4DC0-6BAA-CC42-83FB-055C4C3C9F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0238" y="1182688"/>
            <a:ext cx="84455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Box 1">
            <a:extLst>
              <a:ext uri="{FF2B5EF4-FFF2-40B4-BE49-F238E27FC236}">
                <a16:creationId xmlns:a16="http://schemas.microsoft.com/office/drawing/2014/main" id="{03AC8384-1203-EC4C-834A-116A3A5FA6F7}"/>
              </a:ext>
            </a:extLst>
          </p:cNvPr>
          <p:cNvSpPr txBox="1">
            <a:spLocks noChangeArrowheads="1"/>
          </p:cNvSpPr>
          <p:nvPr/>
        </p:nvSpPr>
        <p:spPr bwMode="auto">
          <a:xfrm>
            <a:off x="5921375" y="4292600"/>
            <a:ext cx="1411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r>
              <a:rPr lang="en-US" altLang="en-US"/>
              <a:t>question</a:t>
            </a:r>
          </a:p>
        </p:txBody>
      </p:sp>
      <p:sp>
        <p:nvSpPr>
          <p:cNvPr id="30723" name="TextBox 2">
            <a:extLst>
              <a:ext uri="{FF2B5EF4-FFF2-40B4-BE49-F238E27FC236}">
                <a16:creationId xmlns:a16="http://schemas.microsoft.com/office/drawing/2014/main" id="{8A147A72-1A60-FF4D-A921-DFC97702FA44}"/>
              </a:ext>
            </a:extLst>
          </p:cNvPr>
          <p:cNvSpPr txBox="1">
            <a:spLocks noChangeArrowheads="1"/>
          </p:cNvSpPr>
          <p:nvPr/>
        </p:nvSpPr>
        <p:spPr bwMode="auto">
          <a:xfrm>
            <a:off x="6267450" y="4597400"/>
            <a:ext cx="1047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r>
              <a:rPr lang="en-US" altLang="en-US"/>
              <a:t>mystery</a:t>
            </a:r>
          </a:p>
        </p:txBody>
      </p:sp>
      <p:sp>
        <p:nvSpPr>
          <p:cNvPr id="30724" name="TextBox 3">
            <a:extLst>
              <a:ext uri="{FF2B5EF4-FFF2-40B4-BE49-F238E27FC236}">
                <a16:creationId xmlns:a16="http://schemas.microsoft.com/office/drawing/2014/main" id="{4BE3CFF4-4CAA-8745-807F-849910DA5050}"/>
              </a:ext>
            </a:extLst>
          </p:cNvPr>
          <p:cNvSpPr txBox="1">
            <a:spLocks noChangeArrowheads="1"/>
          </p:cNvSpPr>
          <p:nvPr/>
        </p:nvSpPr>
        <p:spPr bwMode="auto">
          <a:xfrm>
            <a:off x="5524500" y="3967164"/>
            <a:ext cx="139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r>
              <a:rPr lang="en-US" altLang="en-US"/>
              <a:t>uncertainty</a:t>
            </a:r>
          </a:p>
        </p:txBody>
      </p:sp>
      <p:sp>
        <p:nvSpPr>
          <p:cNvPr id="30725" name="TextBox 4">
            <a:extLst>
              <a:ext uri="{FF2B5EF4-FFF2-40B4-BE49-F238E27FC236}">
                <a16:creationId xmlns:a16="http://schemas.microsoft.com/office/drawing/2014/main" id="{A29498FB-3884-D841-B95C-ABD94BDDA7F6}"/>
              </a:ext>
            </a:extLst>
          </p:cNvPr>
          <p:cNvSpPr txBox="1">
            <a:spLocks noChangeArrowheads="1"/>
          </p:cNvSpPr>
          <p:nvPr/>
        </p:nvSpPr>
        <p:spPr bwMode="auto">
          <a:xfrm>
            <a:off x="7662864" y="4289425"/>
            <a:ext cx="175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r>
              <a:rPr lang="en-US" altLang="en-US"/>
              <a:t>information</a:t>
            </a:r>
          </a:p>
        </p:txBody>
      </p:sp>
      <p:sp>
        <p:nvSpPr>
          <p:cNvPr id="30726" name="TextBox 5">
            <a:extLst>
              <a:ext uri="{FF2B5EF4-FFF2-40B4-BE49-F238E27FC236}">
                <a16:creationId xmlns:a16="http://schemas.microsoft.com/office/drawing/2014/main" id="{A24A074C-2E0F-FF43-AD93-48213BD070F6}"/>
              </a:ext>
            </a:extLst>
          </p:cNvPr>
          <p:cNvSpPr txBox="1">
            <a:spLocks noChangeArrowheads="1"/>
          </p:cNvSpPr>
          <p:nvPr/>
        </p:nvSpPr>
        <p:spPr bwMode="auto">
          <a:xfrm>
            <a:off x="7854950" y="4608514"/>
            <a:ext cx="1023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r>
              <a:rPr lang="en-US" altLang="en-US"/>
              <a:t>solution</a:t>
            </a:r>
          </a:p>
        </p:txBody>
      </p:sp>
      <p:sp>
        <p:nvSpPr>
          <p:cNvPr id="30727" name="TextBox 6">
            <a:extLst>
              <a:ext uri="{FF2B5EF4-FFF2-40B4-BE49-F238E27FC236}">
                <a16:creationId xmlns:a16="http://schemas.microsoft.com/office/drawing/2014/main" id="{5BC16EB4-5912-B94F-BCE5-6C64360A0AE8}"/>
              </a:ext>
            </a:extLst>
          </p:cNvPr>
          <p:cNvSpPr txBox="1">
            <a:spLocks noChangeArrowheads="1"/>
          </p:cNvSpPr>
          <p:nvPr/>
        </p:nvSpPr>
        <p:spPr bwMode="auto">
          <a:xfrm>
            <a:off x="7988300" y="3968750"/>
            <a:ext cx="641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r>
              <a:rPr lang="en-US" altLang="en-US"/>
              <a:t>data</a:t>
            </a:r>
          </a:p>
        </p:txBody>
      </p:sp>
      <p:sp>
        <p:nvSpPr>
          <p:cNvPr id="30728" name="TextBox 8">
            <a:extLst>
              <a:ext uri="{FF2B5EF4-FFF2-40B4-BE49-F238E27FC236}">
                <a16:creationId xmlns:a16="http://schemas.microsoft.com/office/drawing/2014/main" id="{F45BCF7F-8ACE-1441-B6D6-0B5B2BCEA976}"/>
              </a:ext>
            </a:extLst>
          </p:cNvPr>
          <p:cNvSpPr txBox="1">
            <a:spLocks noChangeArrowheads="1"/>
          </p:cNvSpPr>
          <p:nvPr/>
        </p:nvSpPr>
        <p:spPr bwMode="auto">
          <a:xfrm>
            <a:off x="4119564" y="2436814"/>
            <a:ext cx="954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77"/>
                <a:ea typeface="ＭＳ Ｐゴシック" panose="020B0600070205080204" pitchFamily="34" charset="-128"/>
              </a:defRPr>
            </a:lvl1pPr>
            <a:lvl2pPr marL="742950" indent="-285750">
              <a:defRPr>
                <a:solidFill>
                  <a:schemeClr val="tx1"/>
                </a:solidFill>
                <a:latin typeface="Rockwell" panose="02060603020205020403" pitchFamily="18" charset="77"/>
                <a:ea typeface="ＭＳ Ｐゴシック" panose="020B0600070205080204" pitchFamily="34" charset="-128"/>
              </a:defRPr>
            </a:lvl2pPr>
            <a:lvl3pPr marL="1143000" indent="-228600">
              <a:defRPr>
                <a:solidFill>
                  <a:schemeClr val="tx1"/>
                </a:solidFill>
                <a:latin typeface="Rockwell" panose="02060603020205020403" pitchFamily="18" charset="77"/>
                <a:ea typeface="ＭＳ Ｐゴシック" panose="020B0600070205080204" pitchFamily="34" charset="-128"/>
              </a:defRPr>
            </a:lvl3pPr>
            <a:lvl4pPr marL="1600200" indent="-228600">
              <a:defRPr>
                <a:solidFill>
                  <a:schemeClr val="tx1"/>
                </a:solidFill>
                <a:latin typeface="Rockwell" panose="02060603020205020403" pitchFamily="18" charset="77"/>
                <a:ea typeface="ＭＳ Ｐゴシック" panose="020B0600070205080204" pitchFamily="34" charset="-128"/>
              </a:defRPr>
            </a:lvl4pPr>
            <a:lvl5pPr marL="2057400" indent="-228600">
              <a:defRPr>
                <a:solidFill>
                  <a:schemeClr val="tx1"/>
                </a:solidFill>
                <a:latin typeface="Rockwell" panose="02060603020205020403" pitchFamily="18" charset="77"/>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77"/>
                <a:ea typeface="ＭＳ Ｐゴシック" panose="020B0600070205080204" pitchFamily="34" charset="-128"/>
              </a:defRPr>
            </a:lvl9pPr>
          </a:lstStyle>
          <a:p>
            <a:r>
              <a:rPr lang="en-US" altLang="en-US"/>
              <a:t>inquiry</a:t>
            </a:r>
          </a:p>
        </p:txBody>
      </p:sp>
    </p:spTree>
    <p:extLst>
      <p:ext uri="{BB962C8B-B14F-4D97-AF65-F5344CB8AC3E}">
        <p14:creationId xmlns:p14="http://schemas.microsoft.com/office/powerpoint/2010/main" val="419156410"/>
      </p:ext>
    </p:extLst>
  </p:cSld>
  <p:clrMapOvr>
    <a:masterClrMapping/>
  </p:clrMapOvr>
  <p:transition spd="slow" advTm="20000"/>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1240" y="2169348"/>
            <a:ext cx="1955800" cy="239285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653" y="2113046"/>
            <a:ext cx="2166071" cy="217627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042" y="3201182"/>
            <a:ext cx="3230880" cy="1950720"/>
          </a:xfrm>
          <a:prstGeom prst="rect">
            <a:avLst/>
          </a:prstGeom>
        </p:spPr>
      </p:pic>
    </p:spTree>
    <p:extLst>
      <p:ext uri="{BB962C8B-B14F-4D97-AF65-F5344CB8AC3E}">
        <p14:creationId xmlns:p14="http://schemas.microsoft.com/office/powerpoint/2010/main" val="2375563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4273" name="Picture 3" descr="retelli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81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0FCFD-1FA5-2845-8EDB-36138C773D96}"/>
              </a:ext>
            </a:extLst>
          </p:cNvPr>
          <p:cNvSpPr>
            <a:spLocks noGrp="1"/>
          </p:cNvSpPr>
          <p:nvPr>
            <p:ph type="title"/>
          </p:nvPr>
        </p:nvSpPr>
        <p:spPr/>
        <p:txBody>
          <a:bodyPr/>
          <a:lstStyle/>
          <a:p>
            <a:r>
              <a:rPr lang="en-US" dirty="0">
                <a:latin typeface="Impact" panose="020B0806030902050204" pitchFamily="34" charset="0"/>
              </a:rPr>
              <a:t>Data Storytelling Framework</a:t>
            </a:r>
          </a:p>
        </p:txBody>
      </p:sp>
      <p:sp>
        <p:nvSpPr>
          <p:cNvPr id="3" name="Content Placeholder 2">
            <a:extLst>
              <a:ext uri="{FF2B5EF4-FFF2-40B4-BE49-F238E27FC236}">
                <a16:creationId xmlns:a16="http://schemas.microsoft.com/office/drawing/2014/main" id="{30C39B21-EA6B-C047-B1BC-04269A19BCC9}"/>
              </a:ext>
            </a:extLst>
          </p:cNvPr>
          <p:cNvSpPr>
            <a:spLocks noGrp="1"/>
          </p:cNvSpPr>
          <p:nvPr>
            <p:ph idx="1"/>
          </p:nvPr>
        </p:nvSpPr>
        <p:spPr>
          <a:xfrm>
            <a:off x="838200" y="1446835"/>
            <a:ext cx="10515600" cy="4730128"/>
          </a:xfrm>
        </p:spPr>
        <p:txBody>
          <a:bodyPr>
            <a:normAutofit fontScale="85000" lnSpcReduction="20000"/>
          </a:bodyPr>
          <a:lstStyle/>
          <a:p>
            <a:pPr marL="514350" indent="-514350">
              <a:buFont typeface="+mj-lt"/>
              <a:buAutoNum type="arabicPeriod"/>
            </a:pPr>
            <a:r>
              <a:rPr lang="en-US" dirty="0">
                <a:latin typeface="+mj-lt"/>
              </a:rPr>
              <a:t>Narrative strategies</a:t>
            </a:r>
          </a:p>
          <a:p>
            <a:pPr lvl="1"/>
            <a:r>
              <a:rPr lang="en-US" dirty="0">
                <a:latin typeface="+mj-lt"/>
              </a:rPr>
              <a:t>Character</a:t>
            </a:r>
          </a:p>
          <a:p>
            <a:pPr lvl="1"/>
            <a:r>
              <a:rPr lang="en-US" dirty="0">
                <a:latin typeface="+mj-lt"/>
              </a:rPr>
              <a:t>Setting</a:t>
            </a:r>
          </a:p>
          <a:p>
            <a:pPr lvl="1"/>
            <a:r>
              <a:rPr lang="en-US" dirty="0">
                <a:latin typeface="+mj-lt"/>
              </a:rPr>
              <a:t>Plot</a:t>
            </a:r>
          </a:p>
          <a:p>
            <a:pPr marL="514350" indent="-514350">
              <a:buFont typeface="+mj-lt"/>
              <a:buAutoNum type="arabicPeriod"/>
            </a:pPr>
            <a:r>
              <a:rPr lang="en-US" dirty="0">
                <a:latin typeface="+mj-lt"/>
              </a:rPr>
              <a:t>Narrative structures </a:t>
            </a:r>
          </a:p>
          <a:p>
            <a:pPr lvl="1"/>
            <a:r>
              <a:rPr lang="en-US" dirty="0">
                <a:latin typeface="+mj-lt"/>
              </a:rPr>
              <a:t>Enigma</a:t>
            </a:r>
          </a:p>
          <a:p>
            <a:pPr lvl="1"/>
            <a:r>
              <a:rPr lang="en-US" dirty="0">
                <a:latin typeface="+mj-lt"/>
              </a:rPr>
              <a:t>Hero’s Journey</a:t>
            </a:r>
          </a:p>
          <a:p>
            <a:pPr lvl="1"/>
            <a:r>
              <a:rPr lang="en-US" dirty="0">
                <a:latin typeface="+mj-lt"/>
              </a:rPr>
              <a:t>Equilibrium</a:t>
            </a:r>
          </a:p>
          <a:p>
            <a:pPr marL="514350" indent="-514350">
              <a:buFont typeface="+mj-lt"/>
              <a:buAutoNum type="arabicPeriod"/>
            </a:pPr>
            <a:r>
              <a:rPr lang="en-US" dirty="0">
                <a:latin typeface="+mj-lt"/>
              </a:rPr>
              <a:t>Troubleshooting data storytelling dynamics</a:t>
            </a:r>
          </a:p>
          <a:p>
            <a:pPr lvl="1"/>
            <a:r>
              <a:rPr lang="en-US" dirty="0">
                <a:latin typeface="+mj-lt"/>
              </a:rPr>
              <a:t>Teller</a:t>
            </a:r>
          </a:p>
          <a:p>
            <a:pPr lvl="1"/>
            <a:r>
              <a:rPr lang="en-US" dirty="0">
                <a:latin typeface="+mj-lt"/>
              </a:rPr>
              <a:t>Tale</a:t>
            </a:r>
          </a:p>
          <a:p>
            <a:pPr lvl="1"/>
            <a:r>
              <a:rPr lang="en-US" dirty="0">
                <a:latin typeface="+mj-lt"/>
              </a:rPr>
              <a:t>Audience</a:t>
            </a:r>
          </a:p>
          <a:p>
            <a:pPr lvl="1"/>
            <a:r>
              <a:rPr lang="en-US" dirty="0">
                <a:latin typeface="+mj-lt"/>
              </a:rPr>
              <a:t>Between teller and audience</a:t>
            </a:r>
          </a:p>
          <a:p>
            <a:pPr lvl="1"/>
            <a:r>
              <a:rPr lang="en-US" dirty="0">
                <a:latin typeface="+mj-lt"/>
              </a:rPr>
              <a:t>Between audience and tale</a:t>
            </a:r>
          </a:p>
          <a:p>
            <a:pPr lvl="1"/>
            <a:r>
              <a:rPr lang="en-US" dirty="0">
                <a:latin typeface="+mj-lt"/>
              </a:rPr>
              <a:t>Between teller and tale</a:t>
            </a:r>
          </a:p>
        </p:txBody>
      </p:sp>
    </p:spTree>
    <p:extLst>
      <p:ext uri="{BB962C8B-B14F-4D97-AF65-F5344CB8AC3E}">
        <p14:creationId xmlns:p14="http://schemas.microsoft.com/office/powerpoint/2010/main" val="385007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6670-F35B-8B4D-AE79-049AC3E2D5F4}"/>
              </a:ext>
            </a:extLst>
          </p:cNvPr>
          <p:cNvSpPr>
            <a:spLocks noGrp="1"/>
          </p:cNvSpPr>
          <p:nvPr>
            <p:ph type="title"/>
          </p:nvPr>
        </p:nvSpPr>
        <p:spPr/>
        <p:txBody>
          <a:bodyPr/>
          <a:lstStyle/>
          <a:p>
            <a:pPr algn="ctr"/>
            <a:r>
              <a:rPr lang="en-US" dirty="0">
                <a:latin typeface="Impact" panose="020B0806030902050204" pitchFamily="34" charset="0"/>
              </a:rPr>
              <a:t>What’s more comfortable for you: </a:t>
            </a:r>
            <a:br>
              <a:rPr lang="en-US" dirty="0">
                <a:latin typeface="Impact" panose="020B0806030902050204" pitchFamily="34" charset="0"/>
              </a:rPr>
            </a:br>
            <a:r>
              <a:rPr lang="en-US" dirty="0">
                <a:latin typeface="Impact" panose="020B0806030902050204" pitchFamily="34" charset="0"/>
              </a:rPr>
              <a:t>Data or Story?</a:t>
            </a:r>
          </a:p>
        </p:txBody>
      </p:sp>
      <p:pic>
        <p:nvPicPr>
          <p:cNvPr id="5" name="Content Placeholder 4">
            <a:extLst>
              <a:ext uri="{FF2B5EF4-FFF2-40B4-BE49-F238E27FC236}">
                <a16:creationId xmlns:a16="http://schemas.microsoft.com/office/drawing/2014/main" id="{C1C26C45-C4CF-2F42-A9D9-7F79DBA2FD87}"/>
              </a:ext>
            </a:extLst>
          </p:cNvPr>
          <p:cNvPicPr>
            <a:picLocks noGrp="1" noChangeAspect="1"/>
          </p:cNvPicPr>
          <p:nvPr>
            <p:ph idx="1"/>
          </p:nvPr>
        </p:nvPicPr>
        <p:blipFill>
          <a:blip r:embed="rId2"/>
          <a:stretch>
            <a:fillRect/>
          </a:stretch>
        </p:blipFill>
        <p:spPr>
          <a:xfrm>
            <a:off x="3280170" y="1825625"/>
            <a:ext cx="5631660"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1729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44084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E5C1-9EB1-F743-8E74-876A1C4D0B78}"/>
              </a:ext>
            </a:extLst>
          </p:cNvPr>
          <p:cNvSpPr>
            <a:spLocks noGrp="1"/>
          </p:cNvSpPr>
          <p:nvPr>
            <p:ph type="ctrTitle"/>
          </p:nvPr>
        </p:nvSpPr>
        <p:spPr>
          <a:xfrm>
            <a:off x="1721708" y="1495168"/>
            <a:ext cx="9144000" cy="3831238"/>
          </a:xfrm>
        </p:spPr>
        <p:txBody>
          <a:bodyPr>
            <a:normAutofit/>
          </a:bodyPr>
          <a:lstStyle/>
          <a:p>
            <a:r>
              <a:rPr lang="en-US" dirty="0"/>
              <a:t>What’s the biggest obstacle to telling your data stories?</a:t>
            </a:r>
            <a:br>
              <a:rPr lang="en-US" dirty="0"/>
            </a:br>
            <a:endParaRPr lang="en-US" dirty="0"/>
          </a:p>
        </p:txBody>
      </p:sp>
    </p:spTree>
    <p:extLst>
      <p:ext uri="{BB962C8B-B14F-4D97-AF65-F5344CB8AC3E}">
        <p14:creationId xmlns:p14="http://schemas.microsoft.com/office/powerpoint/2010/main" val="225432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09" name="Picture 4">
            <a:extLst>
              <a:ext uri="{FF2B5EF4-FFF2-40B4-BE49-F238E27FC236}">
                <a16:creationId xmlns:a16="http://schemas.microsoft.com/office/drawing/2014/main" id="{C16BB9BD-04A8-7C41-BE98-BA153C0689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467" y="1043516"/>
            <a:ext cx="10905066" cy="47709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504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2027</Words>
  <Application>Microsoft Macintosh PowerPoint</Application>
  <PresentationFormat>Widescreen</PresentationFormat>
  <Paragraphs>202</Paragraphs>
  <Slides>46</Slides>
  <Notes>23</Notes>
  <HiddenSlides>15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Bangla Sangam MN</vt:lpstr>
      <vt:lpstr>Calibri</vt:lpstr>
      <vt:lpstr>Calibri Light</vt:lpstr>
      <vt:lpstr>Helvetica</vt:lpstr>
      <vt:lpstr>Impact</vt:lpstr>
      <vt:lpstr>Rockwell</vt:lpstr>
      <vt:lpstr>Times New Roman</vt:lpstr>
      <vt:lpstr>Office Theme</vt:lpstr>
      <vt:lpstr>Data Storytelling</vt:lpstr>
      <vt:lpstr>PowerPoint Presentation</vt:lpstr>
      <vt:lpstr>PowerPoint Presentation</vt:lpstr>
      <vt:lpstr>Data Storytelling Framework</vt:lpstr>
      <vt:lpstr>Data Storytelling Framework</vt:lpstr>
      <vt:lpstr>What’s more comfortable for you:  Data or Story?</vt:lpstr>
      <vt:lpstr>PowerPoint Presentation</vt:lpstr>
      <vt:lpstr>What’s the biggest obstacle to telling your data stories? </vt:lpstr>
      <vt:lpstr>PowerPoint Presentation</vt:lpstr>
      <vt:lpstr>PowerPoint Presentation</vt:lpstr>
      <vt:lpstr>PowerPoint Presentation</vt:lpstr>
      <vt:lpstr>Narrative Strategies</vt:lpstr>
      <vt:lpstr>Narrative Strategies</vt:lpstr>
      <vt:lpstr>Narrative Strategies, Character</vt:lpstr>
      <vt:lpstr>Narrative Strategies, Setting</vt:lpstr>
      <vt:lpstr>Narrative Strategies, Plot A plot shows the audience not only what happens over time but  how it relates to other information and what it might mean.</vt:lpstr>
      <vt:lpstr>Narrative Strategies</vt:lpstr>
      <vt:lpstr>Narrative Structures</vt:lpstr>
      <vt:lpstr>PowerPoint Presentation</vt:lpstr>
      <vt:lpstr>PowerPoint Presentation</vt:lpstr>
      <vt:lpstr>Narrative Structures</vt:lpstr>
      <vt:lpstr>Troubleshooting Data Storytelling</vt:lpstr>
      <vt:lpstr>Troubleshooting data storytelling</vt:lpstr>
      <vt:lpstr>PowerPoint Presentation</vt:lpstr>
      <vt:lpstr>PowerPoint Presentation</vt:lpstr>
      <vt:lpstr>PowerPoint Presentation</vt:lpstr>
      <vt:lpstr>PowerPoint Presentation</vt:lpstr>
      <vt:lpstr>What’s the biggest obstacle to telling your data stories? </vt:lpstr>
      <vt:lpstr>Obstacles to telling data stories</vt:lpstr>
      <vt:lpstr>PowerPoint Presentation</vt:lpstr>
      <vt:lpstr>PowerPoint Presentation</vt:lpstr>
      <vt:lpstr>Who is the storyteller?</vt:lpstr>
      <vt:lpstr>PowerPoint Presentation</vt:lpstr>
      <vt:lpstr>PowerPoint Presentation</vt:lpstr>
      <vt:lpstr>Developing stories</vt:lpstr>
      <vt:lpstr>Easier to Tell   Harder to Tell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Storytelling</dc:title>
  <dc:creator>McDowell, Kathleen</dc:creator>
  <cp:lastModifiedBy>McDowell, Kathleen</cp:lastModifiedBy>
  <cp:revision>6</cp:revision>
  <cp:lastPrinted>2020-06-28T23:21:38Z</cp:lastPrinted>
  <dcterms:created xsi:type="dcterms:W3CDTF">2020-06-28T22:51:46Z</dcterms:created>
  <dcterms:modified xsi:type="dcterms:W3CDTF">2020-06-29T12:23:43Z</dcterms:modified>
</cp:coreProperties>
</file>