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6569c047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6569c047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5a971263c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5a971263c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6693166b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6693166b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58987825d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58987825d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6088a025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6088a025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6088a025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6088a025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275" lvl="1" marL="914400" rtl="0" algn="l">
              <a:lnSpc>
                <a:spcPct val="115000"/>
              </a:lnSpc>
              <a:spcBef>
                <a:spcPts val="0"/>
              </a:spcBef>
              <a:spcAft>
                <a:spcPts val="0"/>
              </a:spcAft>
              <a:buClr>
                <a:srgbClr val="333333"/>
              </a:buClr>
              <a:buSzPts val="1050"/>
              <a:buFont typeface="Roboto"/>
              <a:buAutoNum type="alphaLcPeriod"/>
            </a:pPr>
            <a:r>
              <a:rPr lang="en" sz="1050">
                <a:solidFill>
                  <a:srgbClr val="333333"/>
                </a:solidFill>
                <a:highlight>
                  <a:srgbClr val="FBFBFB"/>
                </a:highlight>
                <a:latin typeface="Roboto"/>
                <a:ea typeface="Roboto"/>
                <a:cs typeface="Roboto"/>
                <a:sym typeface="Roboto"/>
              </a:rPr>
              <a:t>WORD OF MOUTH - this is the chance for you to use all of those relationships with your middle schoolers and teens. Don’t require the registration (makes them feel special being asked). Give them opportunities to work on projects outside of the  (boomerang bags, selecting their own projects with dosomething.org, drop-in sessions, registered sessions, take &amp; make kit bags)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625c5e81a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625c5e81a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6578fbf94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6578fbf9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672a5846f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672a5846f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672a5846fc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672a5846fc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5a6c8c40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5a6c8c40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Linus / No Sew Blankets</a:t>
            </a:r>
            <a:endParaRPr/>
          </a:p>
          <a:p>
            <a:pPr indent="0" lvl="0" marL="457200" rtl="0" algn="l">
              <a:spcBef>
                <a:spcPts val="0"/>
              </a:spcBef>
              <a:spcAft>
                <a:spcPts val="0"/>
              </a:spcAft>
              <a:buNone/>
            </a:pPr>
            <a:r>
              <a:rPr lang="en"/>
              <a:t>What is it: National organization (with local chapters).</a:t>
            </a:r>
            <a:r>
              <a:rPr lang="en">
                <a:solidFill>
                  <a:schemeClr val="dk1"/>
                </a:solidFill>
              </a:rPr>
              <a:t> </a:t>
            </a:r>
            <a:r>
              <a:rPr lang="en" sz="1150">
                <a:solidFill>
                  <a:schemeClr val="dk1"/>
                </a:solidFill>
              </a:rPr>
              <a:t>Blankets are collected locally and distributed to children in hospitals, shelters, social service agencies, or anywhere that a child might be in need of a big hug.</a:t>
            </a:r>
            <a:endParaRPr sz="1150">
              <a:solidFill>
                <a:schemeClr val="dk1"/>
              </a:solidFill>
            </a:endParaRPr>
          </a:p>
          <a:p>
            <a:pPr indent="0" lvl="0" marL="457200" rtl="0" algn="l">
              <a:spcBef>
                <a:spcPts val="0"/>
              </a:spcBef>
              <a:spcAft>
                <a:spcPts val="0"/>
              </a:spcAft>
              <a:buNone/>
            </a:pPr>
            <a:r>
              <a:t/>
            </a:r>
            <a:endParaRPr sz="1150">
              <a:solidFill>
                <a:schemeClr val="dk1"/>
              </a:solidFill>
            </a:endParaRPr>
          </a:p>
          <a:p>
            <a:pPr indent="0" lvl="0" marL="457200" rtl="0" algn="l">
              <a:spcBef>
                <a:spcPts val="0"/>
              </a:spcBef>
              <a:spcAft>
                <a:spcPts val="0"/>
              </a:spcAft>
              <a:buNone/>
            </a:pPr>
            <a:r>
              <a:rPr lang="en"/>
              <a:t>First ran as make to take &amp; donate. Each teen got to make two blankets, one to take home and one to donate to Project Linus. Had 9 teens make blankets. 1st service project; gave them the option to make one for themselves. Haven’t done that again…teens do want to volunteer and give back (and sometimes need the opportunity to volunteer). Dannie will explore ways to engage your teens later, but you’ll see through our different projects that there is a lot of flexibility in how to do that based on what will work at your library. At Downers, I’ve found that having the project </a:t>
            </a:r>
            <a:r>
              <a:rPr lang="en"/>
              <a:t>available</a:t>
            </a:r>
            <a:r>
              <a:rPr lang="en"/>
              <a:t> for a week or two allows for students to work.</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
              <a:t>Ran again as a passive program the next year. Teens could make a blanket with supplies that were out for one week. 16 blankets were made and donated.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Sew Scarves</a:t>
            </a:r>
            <a:endParaRPr/>
          </a:p>
          <a:p>
            <a:pPr indent="0" lvl="0" marL="0" rtl="0" algn="l">
              <a:spcBef>
                <a:spcPts val="0"/>
              </a:spcBef>
              <a:spcAft>
                <a:spcPts val="0"/>
              </a:spcAft>
              <a:buNone/>
            </a:pPr>
            <a:r>
              <a:rPr lang="en"/>
              <a:t>	Passive program. Fleece and supplies were out for (3 days, long weekend off school). 110 scarves were made by 31 teens and donated to DuPage Pads and used for our in house pantry, The Cupboard.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Sew Hats</a:t>
            </a:r>
            <a:endParaRPr/>
          </a:p>
          <a:p>
            <a:pPr indent="0" lvl="0" marL="0" rtl="0" algn="l">
              <a:spcBef>
                <a:spcPts val="0"/>
              </a:spcBef>
              <a:spcAft>
                <a:spcPts val="0"/>
              </a:spcAft>
              <a:buNone/>
            </a:pPr>
            <a:r>
              <a:rPr lang="en"/>
              <a:t>	Passive Program. Fleece and supplies were out for (1 week). 36 hats were made and donated to our in house pantry, The Cupboard. Instructions and templates will be made available on our resource document.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Paracord Bracelets</a:t>
            </a:r>
            <a:endParaRPr>
              <a:solidFill>
                <a:schemeClr val="dk1"/>
              </a:solidFill>
            </a:endParaRPr>
          </a:p>
          <a:p>
            <a:pPr indent="0" lvl="0" marL="0" rtl="0" algn="l">
              <a:spcBef>
                <a:spcPts val="0"/>
              </a:spcBef>
              <a:spcAft>
                <a:spcPts val="0"/>
              </a:spcAft>
              <a:buNone/>
            </a:pPr>
            <a:r>
              <a:rPr lang="en">
                <a:solidFill>
                  <a:schemeClr val="dk1"/>
                </a:solidFill>
              </a:rPr>
              <a:t>	Upcoming service project at DGPL. Using the instructions from Operation Gratitude.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Perks of no sew projects:</a:t>
            </a:r>
            <a:endParaRPr/>
          </a:p>
          <a:p>
            <a:pPr indent="-298450" lvl="0" marL="457200" rtl="0" algn="l">
              <a:spcBef>
                <a:spcPts val="0"/>
              </a:spcBef>
              <a:spcAft>
                <a:spcPts val="0"/>
              </a:spcAft>
              <a:buSzPts val="1100"/>
              <a:buChar char="●"/>
            </a:pPr>
            <a:r>
              <a:rPr lang="en"/>
              <a:t>Low level of skill/knowledge needed to participate</a:t>
            </a:r>
            <a:endParaRPr/>
          </a:p>
          <a:p>
            <a:pPr indent="-298450" lvl="0" marL="457200" rtl="0" algn="l">
              <a:spcBef>
                <a:spcPts val="0"/>
              </a:spcBef>
              <a:spcAft>
                <a:spcPts val="0"/>
              </a:spcAft>
              <a:buSzPts val="1100"/>
              <a:buChar char="●"/>
            </a:pPr>
            <a:r>
              <a:rPr lang="en"/>
              <a:t>Basic tools needed that most libraries have available (rulers, scissors)</a:t>
            </a:r>
            <a:endParaRPr/>
          </a:p>
          <a:p>
            <a:pPr indent="-298450" lvl="0" marL="457200" rtl="0" algn="l">
              <a:spcBef>
                <a:spcPts val="0"/>
              </a:spcBef>
              <a:spcAft>
                <a:spcPts val="0"/>
              </a:spcAft>
              <a:buSzPts val="1100"/>
              <a:buChar char="●"/>
            </a:pPr>
            <a:r>
              <a:rPr lang="en"/>
              <a:t>Can be done for local or national organizations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Things to Consider:</a:t>
            </a:r>
            <a:endParaRPr/>
          </a:p>
          <a:p>
            <a:pPr indent="-298450" lvl="0" marL="457200" rtl="0" algn="l">
              <a:spcBef>
                <a:spcPts val="0"/>
              </a:spcBef>
              <a:spcAft>
                <a:spcPts val="0"/>
              </a:spcAft>
              <a:buSzPts val="1100"/>
              <a:buChar char="●"/>
            </a:pPr>
            <a:r>
              <a:rPr lang="en"/>
              <a:t>Fleece can be expensive</a:t>
            </a:r>
            <a:endParaRPr/>
          </a:p>
          <a:p>
            <a:pPr indent="-298450" lvl="1" marL="914400" rtl="0" algn="l">
              <a:spcBef>
                <a:spcPts val="0"/>
              </a:spcBef>
              <a:spcAft>
                <a:spcPts val="0"/>
              </a:spcAft>
              <a:buSzPts val="1100"/>
              <a:buChar char="○"/>
            </a:pPr>
            <a:r>
              <a:rPr lang="en"/>
              <a:t>Look for deals at stores</a:t>
            </a:r>
            <a:endParaRPr/>
          </a:p>
          <a:p>
            <a:pPr indent="-298450" lvl="1" marL="914400" rtl="0" algn="l">
              <a:spcBef>
                <a:spcPts val="0"/>
              </a:spcBef>
              <a:spcAft>
                <a:spcPts val="0"/>
              </a:spcAft>
              <a:buSzPts val="1100"/>
              <a:buChar char="○"/>
            </a:pPr>
            <a:r>
              <a:rPr lang="en"/>
              <a:t>See if a store or community member would be willing to donate if your budget doesn’t allow you to buy yards and yards of fleece. We had some fleece donated during a project. </a:t>
            </a:r>
            <a:endParaRPr/>
          </a:p>
          <a:p>
            <a:pPr indent="-298450" lvl="1" marL="914400" rtl="0" algn="l">
              <a:spcBef>
                <a:spcPts val="0"/>
              </a:spcBef>
              <a:spcAft>
                <a:spcPts val="0"/>
              </a:spcAft>
              <a:buSzPts val="1100"/>
              <a:buChar char="○"/>
            </a:pPr>
            <a:r>
              <a:rPr lang="en"/>
              <a:t>Start with one of the smaller projects (like scarves or hats) that doesn’t require as much fleece</a:t>
            </a:r>
            <a:endParaRPr/>
          </a:p>
          <a:p>
            <a:pPr indent="-298450" lvl="0" marL="457200" rtl="0" algn="l">
              <a:spcBef>
                <a:spcPts val="0"/>
              </a:spcBef>
              <a:spcAft>
                <a:spcPts val="0"/>
              </a:spcAft>
              <a:buSzPts val="1100"/>
              <a:buChar char="●"/>
            </a:pPr>
            <a:r>
              <a:rPr lang="en"/>
              <a:t>Tie into seasonal/holiday needs</a:t>
            </a:r>
            <a:endParaRPr/>
          </a:p>
          <a:p>
            <a:pPr indent="-298450" lvl="1" marL="914400" rtl="0" algn="l">
              <a:spcBef>
                <a:spcPts val="0"/>
              </a:spcBef>
              <a:spcAft>
                <a:spcPts val="0"/>
              </a:spcAft>
              <a:buSzPts val="1100"/>
              <a:buChar char="○"/>
            </a:pPr>
            <a:r>
              <a:rPr lang="en"/>
              <a:t>Paracord bracelets are being done in November to honor Veterans Day.</a:t>
            </a:r>
            <a:endParaRPr/>
          </a:p>
          <a:p>
            <a:pPr indent="-298450" lvl="1" marL="914400" rtl="0" algn="l">
              <a:spcBef>
                <a:spcPts val="0"/>
              </a:spcBef>
              <a:spcAft>
                <a:spcPts val="0"/>
              </a:spcAft>
              <a:buSzPts val="1100"/>
              <a:buChar char="○"/>
            </a:pPr>
            <a:r>
              <a:rPr lang="en"/>
              <a:t>Hats and Scarves were made when most needed in the winter</a:t>
            </a:r>
            <a:endParaRPr/>
          </a:p>
          <a:p>
            <a:pPr indent="-298450" lvl="0" marL="457200" rtl="0" algn="l">
              <a:spcBef>
                <a:spcPts val="0"/>
              </a:spcBef>
              <a:spcAft>
                <a:spcPts val="0"/>
              </a:spcAft>
              <a:buSzPts val="1100"/>
              <a:buChar char="●"/>
            </a:pPr>
            <a:r>
              <a:rPr lang="en"/>
              <a:t>Starting with national organizations or established partners can be an easy way in to service projects for your teens.</a:t>
            </a:r>
            <a:endParaRPr/>
          </a:p>
          <a:p>
            <a:pPr indent="-298450" lvl="1" marL="914400" rtl="0" algn="l">
              <a:spcBef>
                <a:spcPts val="0"/>
              </a:spcBef>
              <a:spcAft>
                <a:spcPts val="0"/>
              </a:spcAft>
              <a:buSzPts val="1100"/>
              <a:buChar char="○"/>
            </a:pPr>
            <a:r>
              <a:rPr lang="en"/>
              <a:t>Project linus is always accepting donations</a:t>
            </a:r>
            <a:endParaRPr/>
          </a:p>
          <a:p>
            <a:pPr indent="-298450" lvl="1" marL="914400" rtl="0" algn="l">
              <a:spcBef>
                <a:spcPts val="0"/>
              </a:spcBef>
              <a:spcAft>
                <a:spcPts val="0"/>
              </a:spcAft>
              <a:buSzPts val="1100"/>
              <a:buChar char="○"/>
            </a:pPr>
            <a:r>
              <a:rPr lang="en"/>
              <a:t>DGPL has an established partnership with DuPage Pads that made it possible for us to donate. </a:t>
            </a:r>
            <a:r>
              <a:rPr lang="en"/>
              <a:t>Having an in house option, like our Cupboard, makes it easier to see the needs and see an immediate impact</a:t>
            </a:r>
            <a:endParaRPr/>
          </a:p>
          <a:p>
            <a:pPr indent="0" lvl="0" marL="0" rtl="0" algn="l">
              <a:spcBef>
                <a:spcPts val="0"/>
              </a:spcBef>
              <a:spcAft>
                <a:spcPts val="0"/>
              </a:spcAft>
              <a:buNone/>
            </a:pPr>
            <a:br>
              <a:rPr lang="en"/>
            </a:br>
            <a:r>
              <a:rPr lang="en"/>
              <a:t>Hand off to Beth about quilting squares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5a6c8c40d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5a6c8c40d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625c5e81a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625c5e81a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58987825d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58987825d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58a2897e4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58a2897e4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5a971263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5a971263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5a971263c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5a971263c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54.jpg"/><Relationship Id="rId11" Type="http://schemas.openxmlformats.org/officeDocument/2006/relationships/image" Target="../media/image39.png"/><Relationship Id="rId10" Type="http://schemas.openxmlformats.org/officeDocument/2006/relationships/image" Target="../media/image17.png"/><Relationship Id="rId9" Type="http://schemas.openxmlformats.org/officeDocument/2006/relationships/image" Target="../media/image35.png"/><Relationship Id="rId5" Type="http://schemas.openxmlformats.org/officeDocument/2006/relationships/image" Target="../media/image52.jpg"/><Relationship Id="rId6" Type="http://schemas.openxmlformats.org/officeDocument/2006/relationships/image" Target="../media/image50.jpg"/><Relationship Id="rId7" Type="http://schemas.openxmlformats.org/officeDocument/2006/relationships/image" Target="../media/image38.jp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tallersalud.com/" TargetMode="External"/><Relationship Id="rId4" Type="http://schemas.openxmlformats.org/officeDocument/2006/relationships/hyperlink" Target="https://bgcpr.org/e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3.jpg"/><Relationship Id="rId4" Type="http://schemas.openxmlformats.org/officeDocument/2006/relationships/image" Target="../media/image4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42.png"/><Relationship Id="rId5"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jp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5.jpg"/><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mailto:aklenk@dglibrary.org" TargetMode="External"/><Relationship Id="rId4" Type="http://schemas.openxmlformats.org/officeDocument/2006/relationships/hyperlink" Target="mailto:bmccloskey@itascalibrary.org" TargetMode="External"/><Relationship Id="rId11" Type="http://schemas.openxmlformats.org/officeDocument/2006/relationships/image" Target="../media/image41.jpg"/><Relationship Id="rId10" Type="http://schemas.openxmlformats.org/officeDocument/2006/relationships/image" Target="../media/image3.jpg"/><Relationship Id="rId12" Type="http://schemas.openxmlformats.org/officeDocument/2006/relationships/image" Target="../media/image7.jpg"/><Relationship Id="rId9" Type="http://schemas.openxmlformats.org/officeDocument/2006/relationships/image" Target="../media/image2.jpg"/><Relationship Id="rId5" Type="http://schemas.openxmlformats.org/officeDocument/2006/relationships/hyperlink" Target="mailto:eberland@wilmettelibrary.info" TargetMode="External"/><Relationship Id="rId6" Type="http://schemas.openxmlformats.org/officeDocument/2006/relationships/image" Target="../media/image6.jpg"/><Relationship Id="rId7" Type="http://schemas.openxmlformats.org/officeDocument/2006/relationships/hyperlink" Target="mailto:moore.danielle54@gmail.com" TargetMode="External"/><Relationship Id="rId8" Type="http://schemas.openxmlformats.org/officeDocument/2006/relationships/hyperlink" Target="mailto:kmiller@westmontlibrary.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1.jpg"/><Relationship Id="rId7"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jpg"/><Relationship Id="rId4" Type="http://schemas.openxmlformats.org/officeDocument/2006/relationships/image" Target="../media/image18.jpg"/><Relationship Id="rId5" Type="http://schemas.openxmlformats.org/officeDocument/2006/relationships/image" Target="../media/image21.jpg"/><Relationship Id="rId6" Type="http://schemas.openxmlformats.org/officeDocument/2006/relationships/image" Target="../media/image9.jpg"/><Relationship Id="rId7"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jpg"/><Relationship Id="rId5"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20.jpg"/><Relationship Id="rId6"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3.jpg"/><Relationship Id="rId5" Type="http://schemas.openxmlformats.org/officeDocument/2006/relationships/image" Target="../media/image32.jpg"/><Relationship Id="rId6"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26.jpg"/><Relationship Id="rId10" Type="http://schemas.openxmlformats.org/officeDocument/2006/relationships/image" Target="../media/image44.jpg"/><Relationship Id="rId9" Type="http://schemas.openxmlformats.org/officeDocument/2006/relationships/image" Target="../media/image17.png"/><Relationship Id="rId5" Type="http://schemas.openxmlformats.org/officeDocument/2006/relationships/image" Target="../media/image29.jpg"/><Relationship Id="rId6" Type="http://schemas.openxmlformats.org/officeDocument/2006/relationships/image" Target="../media/image34.jpg"/><Relationship Id="rId7" Type="http://schemas.openxmlformats.org/officeDocument/2006/relationships/image" Target="../media/image11.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27.jpg"/><Relationship Id="rId5" Type="http://schemas.openxmlformats.org/officeDocument/2006/relationships/image" Target="../media/image24.jpg"/><Relationship Id="rId6" Type="http://schemas.openxmlformats.org/officeDocument/2006/relationships/image" Target="../media/image30.jpg"/><Relationship Id="rId7"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6.jpg"/><Relationship Id="rId4" Type="http://schemas.openxmlformats.org/officeDocument/2006/relationships/image" Target="../media/image48.jpg"/><Relationship Id="rId5" Type="http://schemas.openxmlformats.org/officeDocument/2006/relationships/image" Target="../media/image45.jpg"/><Relationship Id="rId6"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82137"/>
            <a:ext cx="9144003" cy="5307776"/>
          </a:xfrm>
          <a:prstGeom prst="rect">
            <a:avLst/>
          </a:prstGeom>
          <a:noFill/>
          <a:ln>
            <a:noFill/>
          </a:ln>
        </p:spPr>
      </p:pic>
      <p:sp>
        <p:nvSpPr>
          <p:cNvPr id="55" name="Google Shape;55;p13"/>
          <p:cNvSpPr txBox="1"/>
          <p:nvPr>
            <p:ph type="ctrTitle"/>
          </p:nvPr>
        </p:nvSpPr>
        <p:spPr>
          <a:xfrm>
            <a:off x="1257750" y="764925"/>
            <a:ext cx="6628500" cy="1951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4400"/>
              <a:t>Crafting for a Cause</a:t>
            </a:r>
            <a:endParaRPr b="1" sz="4400"/>
          </a:p>
          <a:p>
            <a:pPr indent="0" lvl="0" marL="0" rtl="0" algn="ctr">
              <a:spcBef>
                <a:spcPts val="0"/>
              </a:spcBef>
              <a:spcAft>
                <a:spcPts val="0"/>
              </a:spcAft>
              <a:buNone/>
            </a:pPr>
            <a:r>
              <a:rPr b="1" lang="en" sz="2000"/>
              <a:t>Leveraging Community Partnerships to</a:t>
            </a:r>
            <a:endParaRPr b="1" sz="2000"/>
          </a:p>
          <a:p>
            <a:pPr indent="0" lvl="0" marL="0" rtl="0" algn="ctr">
              <a:spcBef>
                <a:spcPts val="0"/>
              </a:spcBef>
              <a:spcAft>
                <a:spcPts val="0"/>
              </a:spcAft>
              <a:buNone/>
            </a:pPr>
            <a:r>
              <a:rPr b="1" lang="en" sz="2000"/>
              <a:t>Provide Meaningful Service Experience</a:t>
            </a:r>
            <a:endParaRPr b="1" sz="2000"/>
          </a:p>
          <a:p>
            <a:pPr indent="0" lvl="0" marL="0" rtl="0" algn="ctr">
              <a:spcBef>
                <a:spcPts val="0"/>
              </a:spcBef>
              <a:spcAft>
                <a:spcPts val="0"/>
              </a:spcAft>
              <a:buNone/>
            </a:pPr>
            <a:r>
              <a:rPr b="1" lang="en" sz="2000"/>
              <a:t>for Tweens and Teens</a:t>
            </a:r>
            <a:endParaRPr sz="2000"/>
          </a:p>
        </p:txBody>
      </p:sp>
      <p:sp>
        <p:nvSpPr>
          <p:cNvPr id="56" name="Google Shape;56;p13"/>
          <p:cNvSpPr txBox="1"/>
          <p:nvPr>
            <p:ph idx="1" type="subTitle"/>
          </p:nvPr>
        </p:nvSpPr>
        <p:spPr>
          <a:xfrm>
            <a:off x="311700" y="3138475"/>
            <a:ext cx="8520600" cy="18495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lang="en" sz="1400">
                <a:solidFill>
                  <a:schemeClr val="dk1"/>
                </a:solidFill>
              </a:rPr>
              <a:t>ILA Annual Conference</a:t>
            </a:r>
            <a:endParaRPr sz="1400">
              <a:solidFill>
                <a:schemeClr val="dk1"/>
              </a:solidFill>
            </a:endParaRPr>
          </a:p>
          <a:p>
            <a:pPr indent="0" lvl="0" marL="0" rtl="0" algn="ctr">
              <a:lnSpc>
                <a:spcPct val="115000"/>
              </a:lnSpc>
              <a:spcBef>
                <a:spcPts val="0"/>
              </a:spcBef>
              <a:spcAft>
                <a:spcPts val="0"/>
              </a:spcAft>
              <a:buNone/>
            </a:pPr>
            <a:r>
              <a:rPr lang="en" sz="1400">
                <a:solidFill>
                  <a:schemeClr val="dk1"/>
                </a:solidFill>
              </a:rPr>
              <a:t>Tuesday, October 18, 2022  2:45-3:45 pm</a:t>
            </a:r>
            <a:endParaRPr sz="1400">
              <a:solidFill>
                <a:schemeClr val="dk1"/>
              </a:solidFill>
            </a:endParaRPr>
          </a:p>
          <a:p>
            <a:pPr indent="0" lvl="0" marL="0" rtl="0" algn="ctr">
              <a:lnSpc>
                <a:spcPct val="115000"/>
              </a:lnSpc>
              <a:spcBef>
                <a:spcPts val="0"/>
              </a:spcBef>
              <a:spcAft>
                <a:spcPts val="0"/>
              </a:spcAft>
              <a:buNone/>
            </a:pPr>
            <a:r>
              <a:t/>
            </a:r>
            <a:endParaRPr sz="1400">
              <a:solidFill>
                <a:schemeClr val="dk1"/>
              </a:solidFill>
            </a:endParaRPr>
          </a:p>
          <a:p>
            <a:pPr indent="0" lvl="0" marL="0" rtl="0" algn="ctr">
              <a:lnSpc>
                <a:spcPct val="115000"/>
              </a:lnSpc>
              <a:spcBef>
                <a:spcPts val="0"/>
              </a:spcBef>
              <a:spcAft>
                <a:spcPts val="0"/>
              </a:spcAft>
              <a:buNone/>
            </a:pPr>
            <a:r>
              <a:t/>
            </a:r>
            <a:endParaRPr sz="1400">
              <a:solidFill>
                <a:schemeClr val="dk1"/>
              </a:solidFill>
            </a:endParaRPr>
          </a:p>
          <a:p>
            <a:pPr indent="0" lvl="0" marL="0" rtl="0" algn="ctr">
              <a:lnSpc>
                <a:spcPct val="115000"/>
              </a:lnSpc>
              <a:spcBef>
                <a:spcPts val="0"/>
              </a:spcBef>
              <a:spcAft>
                <a:spcPts val="0"/>
              </a:spcAft>
              <a:buNone/>
            </a:pPr>
            <a:r>
              <a:t/>
            </a:r>
            <a:endParaRPr sz="1400">
              <a:solidFill>
                <a:schemeClr val="dk1"/>
              </a:solidFill>
            </a:endParaRPr>
          </a:p>
          <a:p>
            <a:pPr indent="0" lvl="0" marL="0" rtl="0" algn="ctr">
              <a:lnSpc>
                <a:spcPct val="115000"/>
              </a:lnSpc>
              <a:spcBef>
                <a:spcPts val="0"/>
              </a:spcBef>
              <a:spcAft>
                <a:spcPts val="0"/>
              </a:spcAft>
              <a:buNone/>
            </a:pPr>
            <a:r>
              <a:t/>
            </a:r>
            <a:endParaRPr sz="14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Book Drives </a:t>
            </a:r>
            <a:endParaRPr/>
          </a:p>
        </p:txBody>
      </p:sp>
      <p:pic>
        <p:nvPicPr>
          <p:cNvPr id="149" name="Google Shape;149;p22"/>
          <p:cNvPicPr preferRelativeResize="0"/>
          <p:nvPr/>
        </p:nvPicPr>
        <p:blipFill rotWithShape="1">
          <a:blip r:embed="rId3">
            <a:alphaModFix/>
          </a:blip>
          <a:srcRect b="0" l="0" r="10329" t="24242"/>
          <a:stretch/>
        </p:blipFill>
        <p:spPr>
          <a:xfrm>
            <a:off x="4864550" y="2849825"/>
            <a:ext cx="4181427" cy="1987125"/>
          </a:xfrm>
          <a:prstGeom prst="rect">
            <a:avLst/>
          </a:prstGeom>
          <a:noFill/>
          <a:ln>
            <a:noFill/>
          </a:ln>
        </p:spPr>
      </p:pic>
      <p:pic>
        <p:nvPicPr>
          <p:cNvPr id="150" name="Google Shape;150;p22"/>
          <p:cNvPicPr preferRelativeResize="0"/>
          <p:nvPr/>
        </p:nvPicPr>
        <p:blipFill rotWithShape="1">
          <a:blip r:embed="rId4">
            <a:alphaModFix/>
          </a:blip>
          <a:srcRect b="0" l="0" r="18916" t="0"/>
          <a:stretch/>
        </p:blipFill>
        <p:spPr>
          <a:xfrm>
            <a:off x="2336038" y="2816400"/>
            <a:ext cx="2300498" cy="2127852"/>
          </a:xfrm>
          <a:prstGeom prst="rect">
            <a:avLst/>
          </a:prstGeom>
          <a:noFill/>
          <a:ln>
            <a:noFill/>
          </a:ln>
        </p:spPr>
      </p:pic>
      <p:pic>
        <p:nvPicPr>
          <p:cNvPr id="151" name="Google Shape;151;p22"/>
          <p:cNvPicPr preferRelativeResize="0"/>
          <p:nvPr/>
        </p:nvPicPr>
        <p:blipFill>
          <a:blip r:embed="rId5">
            <a:alphaModFix/>
          </a:blip>
          <a:stretch>
            <a:fillRect/>
          </a:stretch>
        </p:blipFill>
        <p:spPr>
          <a:xfrm>
            <a:off x="136124" y="1118312"/>
            <a:ext cx="2109876" cy="2813199"/>
          </a:xfrm>
          <a:prstGeom prst="rect">
            <a:avLst/>
          </a:prstGeom>
          <a:noFill/>
          <a:ln>
            <a:noFill/>
          </a:ln>
        </p:spPr>
      </p:pic>
      <p:pic>
        <p:nvPicPr>
          <p:cNvPr id="152" name="Google Shape;152;p22"/>
          <p:cNvPicPr preferRelativeResize="0"/>
          <p:nvPr/>
        </p:nvPicPr>
        <p:blipFill>
          <a:blip r:embed="rId6">
            <a:alphaModFix/>
          </a:blip>
          <a:stretch>
            <a:fillRect/>
          </a:stretch>
        </p:blipFill>
        <p:spPr>
          <a:xfrm>
            <a:off x="5693410" y="993600"/>
            <a:ext cx="2342968" cy="1757226"/>
          </a:xfrm>
          <a:prstGeom prst="rect">
            <a:avLst/>
          </a:prstGeom>
          <a:noFill/>
          <a:ln>
            <a:noFill/>
          </a:ln>
        </p:spPr>
      </p:pic>
      <p:pic>
        <p:nvPicPr>
          <p:cNvPr id="153" name="Google Shape;153;p22"/>
          <p:cNvPicPr preferRelativeResize="0"/>
          <p:nvPr/>
        </p:nvPicPr>
        <p:blipFill>
          <a:blip r:embed="rId7">
            <a:alphaModFix/>
          </a:blip>
          <a:stretch>
            <a:fillRect/>
          </a:stretch>
        </p:blipFill>
        <p:spPr>
          <a:xfrm>
            <a:off x="2409800" y="877700"/>
            <a:ext cx="2388774" cy="1791575"/>
          </a:xfrm>
          <a:prstGeom prst="rect">
            <a:avLst/>
          </a:prstGeom>
          <a:noFill/>
          <a:ln>
            <a:noFill/>
          </a:ln>
        </p:spPr>
      </p:pic>
      <p:pic>
        <p:nvPicPr>
          <p:cNvPr id="154" name="Google Shape;154;p22"/>
          <p:cNvPicPr preferRelativeResize="0"/>
          <p:nvPr/>
        </p:nvPicPr>
        <p:blipFill>
          <a:blip r:embed="rId8">
            <a:alphaModFix/>
          </a:blip>
          <a:stretch>
            <a:fillRect/>
          </a:stretch>
        </p:blipFill>
        <p:spPr>
          <a:xfrm>
            <a:off x="2483600" y="168625"/>
            <a:ext cx="648875" cy="648875"/>
          </a:xfrm>
          <a:prstGeom prst="rect">
            <a:avLst/>
          </a:prstGeom>
          <a:noFill/>
          <a:ln>
            <a:noFill/>
          </a:ln>
        </p:spPr>
      </p:pic>
      <p:pic>
        <p:nvPicPr>
          <p:cNvPr id="155" name="Google Shape;155;p22"/>
          <p:cNvPicPr preferRelativeResize="0"/>
          <p:nvPr/>
        </p:nvPicPr>
        <p:blipFill>
          <a:blip r:embed="rId9">
            <a:alphaModFix/>
          </a:blip>
          <a:stretch>
            <a:fillRect/>
          </a:stretch>
        </p:blipFill>
        <p:spPr>
          <a:xfrm>
            <a:off x="3168700" y="-51775"/>
            <a:ext cx="911400" cy="907826"/>
          </a:xfrm>
          <a:prstGeom prst="rect">
            <a:avLst/>
          </a:prstGeom>
          <a:noFill/>
          <a:ln>
            <a:noFill/>
          </a:ln>
        </p:spPr>
      </p:pic>
      <p:pic>
        <p:nvPicPr>
          <p:cNvPr id="156" name="Google Shape;156;p22"/>
          <p:cNvPicPr preferRelativeResize="0"/>
          <p:nvPr/>
        </p:nvPicPr>
        <p:blipFill>
          <a:blip r:embed="rId10">
            <a:alphaModFix/>
          </a:blip>
          <a:stretch>
            <a:fillRect/>
          </a:stretch>
        </p:blipFill>
        <p:spPr>
          <a:xfrm>
            <a:off x="5897376" y="62080"/>
            <a:ext cx="756224" cy="832526"/>
          </a:xfrm>
          <a:prstGeom prst="rect">
            <a:avLst/>
          </a:prstGeom>
          <a:noFill/>
          <a:ln>
            <a:noFill/>
          </a:ln>
        </p:spPr>
      </p:pic>
      <p:pic>
        <p:nvPicPr>
          <p:cNvPr id="157" name="Google Shape;157;p22"/>
          <p:cNvPicPr preferRelativeResize="0"/>
          <p:nvPr/>
        </p:nvPicPr>
        <p:blipFill>
          <a:blip r:embed="rId11">
            <a:alphaModFix/>
          </a:blip>
          <a:stretch>
            <a:fillRect/>
          </a:stretch>
        </p:blipFill>
        <p:spPr>
          <a:xfrm>
            <a:off x="6702450" y="77737"/>
            <a:ext cx="1587249" cy="830650"/>
          </a:xfrm>
          <a:prstGeom prst="rect">
            <a:avLst/>
          </a:prstGeom>
          <a:noFill/>
          <a:ln>
            <a:noFill/>
          </a:ln>
        </p:spPr>
      </p:pic>
      <p:sp>
        <p:nvSpPr>
          <p:cNvPr id="158" name="Google Shape;158;p22"/>
          <p:cNvSpPr txBox="1"/>
          <p:nvPr/>
        </p:nvSpPr>
        <p:spPr>
          <a:xfrm>
            <a:off x="4069875" y="185250"/>
            <a:ext cx="104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Friends of the Library</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t>
            </a:r>
            <a:r>
              <a:rPr lang="en"/>
              <a:t>urricane Relief in Puerto Rico Resources </a:t>
            </a:r>
            <a:endParaRPr/>
          </a:p>
        </p:txBody>
      </p:sp>
      <p:sp>
        <p:nvSpPr>
          <p:cNvPr id="164" name="Google Shape;16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highlight>
                  <a:srgbClr val="FBFBFB"/>
                </a:highlight>
              </a:rPr>
              <a:t>Taller Sallud: </a:t>
            </a:r>
            <a:r>
              <a:rPr lang="en" u="sng">
                <a:solidFill>
                  <a:schemeClr val="dk1"/>
                </a:solidFill>
                <a:highlight>
                  <a:srgbClr val="FBFBFB"/>
                </a:highlight>
                <a:hlinkClick r:id="rId3">
                  <a:extLst>
                    <a:ext uri="{A12FA001-AC4F-418D-AE19-62706E023703}">
                      <ahyp:hlinkClr val="tx"/>
                    </a:ext>
                  </a:extLst>
                </a:hlinkClick>
              </a:rPr>
              <a:t>https://www.tallersalud.com</a:t>
            </a:r>
            <a:endParaRPr>
              <a:solidFill>
                <a:schemeClr val="dk1"/>
              </a:solidFill>
              <a:highlight>
                <a:srgbClr val="FBFBFB"/>
              </a:highlight>
            </a:endParaRPr>
          </a:p>
          <a:p>
            <a:pPr indent="0" lvl="0" marL="0" rtl="0" algn="l">
              <a:spcBef>
                <a:spcPts val="1200"/>
              </a:spcBef>
              <a:spcAft>
                <a:spcPts val="0"/>
              </a:spcAft>
              <a:buNone/>
            </a:pPr>
            <a:r>
              <a:rPr lang="en">
                <a:solidFill>
                  <a:schemeClr val="dk1"/>
                </a:solidFill>
                <a:highlight>
                  <a:srgbClr val="FBFBFB"/>
                </a:highlight>
              </a:rPr>
              <a:t>World Central Kitchen: https://wck.org/ </a:t>
            </a:r>
            <a:endParaRPr>
              <a:solidFill>
                <a:schemeClr val="dk1"/>
              </a:solidFill>
              <a:highlight>
                <a:srgbClr val="FBFBFB"/>
              </a:highlight>
            </a:endParaRPr>
          </a:p>
          <a:p>
            <a:pPr indent="0" lvl="0" marL="0" rtl="0" algn="l">
              <a:spcBef>
                <a:spcPts val="1200"/>
              </a:spcBef>
              <a:spcAft>
                <a:spcPts val="0"/>
              </a:spcAft>
              <a:buNone/>
            </a:pPr>
            <a:r>
              <a:rPr lang="en">
                <a:solidFill>
                  <a:schemeClr val="dk1"/>
                </a:solidFill>
                <a:highlight>
                  <a:srgbClr val="FBFBFB"/>
                </a:highlight>
              </a:rPr>
              <a:t>Boys &amp; Girls Club of Puerto Rico: </a:t>
            </a:r>
            <a:r>
              <a:rPr lang="en" u="sng">
                <a:solidFill>
                  <a:schemeClr val="dk1"/>
                </a:solidFill>
                <a:highlight>
                  <a:srgbClr val="FBFBFB"/>
                </a:highlight>
                <a:hlinkClick r:id="rId4">
                  <a:extLst>
                    <a:ext uri="{A12FA001-AC4F-418D-AE19-62706E023703}">
                      <ahyp:hlinkClr val="tx"/>
                    </a:ext>
                  </a:extLst>
                </a:hlinkClick>
              </a:rPr>
              <a:t>https://bgcpr.org/en/</a:t>
            </a:r>
            <a:r>
              <a:rPr lang="en">
                <a:solidFill>
                  <a:schemeClr val="dk1"/>
                </a:solidFill>
                <a:highlight>
                  <a:srgbClr val="FBFBFB"/>
                </a:highlight>
              </a:rPr>
              <a:t> </a:t>
            </a:r>
            <a:endParaRPr>
              <a:solidFill>
                <a:schemeClr val="dk1"/>
              </a:solidFill>
              <a:highlight>
                <a:srgbClr val="FBFBFB"/>
              </a:highlight>
            </a:endParaRPr>
          </a:p>
          <a:p>
            <a:pPr indent="0" lvl="0" marL="0" rtl="0" algn="l">
              <a:spcBef>
                <a:spcPts val="1200"/>
              </a:spcBef>
              <a:spcAft>
                <a:spcPts val="1200"/>
              </a:spcAft>
              <a:buNone/>
            </a:pPr>
            <a:r>
              <a:rPr lang="en">
                <a:solidFill>
                  <a:schemeClr val="dk1"/>
                </a:solidFill>
                <a:highlight>
                  <a:srgbClr val="FBFBFB"/>
                </a:highlight>
              </a:rPr>
              <a:t>Local organizations </a:t>
            </a:r>
            <a:endParaRPr>
              <a:solidFill>
                <a:schemeClr val="dk1"/>
              </a:solidFill>
              <a:highlight>
                <a:srgbClr val="FBFBFB"/>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Decorated gift bags for those experiencing homelessness </a:t>
            </a:r>
            <a:r>
              <a:rPr lang="en" sz="2355"/>
              <a:t>(inside is a gallon Ziploc bag with toiletries from the dollar store)</a:t>
            </a:r>
            <a:endParaRPr sz="2355"/>
          </a:p>
        </p:txBody>
      </p:sp>
      <p:pic>
        <p:nvPicPr>
          <p:cNvPr id="170" name="Google Shape;170;p24"/>
          <p:cNvPicPr preferRelativeResize="0"/>
          <p:nvPr/>
        </p:nvPicPr>
        <p:blipFill rotWithShape="1">
          <a:blip r:embed="rId3">
            <a:alphaModFix/>
          </a:blip>
          <a:srcRect b="20717" l="0" r="0" t="25900"/>
          <a:stretch/>
        </p:blipFill>
        <p:spPr>
          <a:xfrm>
            <a:off x="178500" y="1496850"/>
            <a:ext cx="5369626" cy="2149801"/>
          </a:xfrm>
          <a:prstGeom prst="rect">
            <a:avLst/>
          </a:prstGeom>
          <a:noFill/>
          <a:ln>
            <a:noFill/>
          </a:ln>
        </p:spPr>
      </p:pic>
      <p:pic>
        <p:nvPicPr>
          <p:cNvPr id="171" name="Google Shape;171;p24"/>
          <p:cNvPicPr preferRelativeResize="0"/>
          <p:nvPr/>
        </p:nvPicPr>
        <p:blipFill>
          <a:blip r:embed="rId4">
            <a:alphaModFix/>
          </a:blip>
          <a:stretch>
            <a:fillRect/>
          </a:stretch>
        </p:blipFill>
        <p:spPr>
          <a:xfrm>
            <a:off x="5598975" y="2109200"/>
            <a:ext cx="3233326" cy="24249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Boomerang Bags</a:t>
            </a:r>
            <a:endParaRPr/>
          </a:p>
        </p:txBody>
      </p:sp>
      <p:sp>
        <p:nvSpPr>
          <p:cNvPr id="177" name="Google Shape;177;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8" name="Google Shape;178;p25"/>
          <p:cNvPicPr preferRelativeResize="0"/>
          <p:nvPr/>
        </p:nvPicPr>
        <p:blipFill>
          <a:blip r:embed="rId3">
            <a:alphaModFix/>
          </a:blip>
          <a:stretch>
            <a:fillRect/>
          </a:stretch>
        </p:blipFill>
        <p:spPr>
          <a:xfrm>
            <a:off x="3153227" y="732850"/>
            <a:ext cx="2603075" cy="3474251"/>
          </a:xfrm>
          <a:prstGeom prst="rect">
            <a:avLst/>
          </a:prstGeom>
          <a:noFill/>
          <a:ln>
            <a:noFill/>
          </a:ln>
        </p:spPr>
      </p:pic>
      <p:pic>
        <p:nvPicPr>
          <p:cNvPr id="179" name="Google Shape;179;p25"/>
          <p:cNvPicPr preferRelativeResize="0"/>
          <p:nvPr/>
        </p:nvPicPr>
        <p:blipFill>
          <a:blip r:embed="rId4">
            <a:alphaModFix/>
          </a:blip>
          <a:stretch>
            <a:fillRect/>
          </a:stretch>
        </p:blipFill>
        <p:spPr>
          <a:xfrm>
            <a:off x="6229225" y="217125"/>
            <a:ext cx="2603076" cy="3453533"/>
          </a:xfrm>
          <a:prstGeom prst="rect">
            <a:avLst/>
          </a:prstGeom>
          <a:noFill/>
          <a:ln>
            <a:noFill/>
          </a:ln>
        </p:spPr>
      </p:pic>
      <p:pic>
        <p:nvPicPr>
          <p:cNvPr id="180" name="Google Shape;180;p25"/>
          <p:cNvPicPr preferRelativeResize="0"/>
          <p:nvPr/>
        </p:nvPicPr>
        <p:blipFill>
          <a:blip r:embed="rId5">
            <a:alphaModFix/>
          </a:blip>
          <a:stretch>
            <a:fillRect/>
          </a:stretch>
        </p:blipFill>
        <p:spPr>
          <a:xfrm>
            <a:off x="371150" y="1214600"/>
            <a:ext cx="2309150" cy="3553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Engaging Kids and Teens - HOW?! </a:t>
            </a:r>
            <a:endParaRPr/>
          </a:p>
        </p:txBody>
      </p:sp>
      <p:sp>
        <p:nvSpPr>
          <p:cNvPr id="186" name="Google Shape;18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7" name="Google Shape;187;p26"/>
          <p:cNvPicPr preferRelativeResize="0"/>
          <p:nvPr/>
        </p:nvPicPr>
        <p:blipFill>
          <a:blip r:embed="rId3">
            <a:alphaModFix/>
          </a:blip>
          <a:stretch>
            <a:fillRect/>
          </a:stretch>
        </p:blipFill>
        <p:spPr>
          <a:xfrm>
            <a:off x="5934425" y="963550"/>
            <a:ext cx="2897875" cy="3867825"/>
          </a:xfrm>
          <a:prstGeom prst="rect">
            <a:avLst/>
          </a:prstGeom>
          <a:noFill/>
          <a:ln>
            <a:noFill/>
          </a:ln>
        </p:spPr>
      </p:pic>
      <p:pic>
        <p:nvPicPr>
          <p:cNvPr id="188" name="Google Shape;188;p26"/>
          <p:cNvPicPr preferRelativeResize="0"/>
          <p:nvPr/>
        </p:nvPicPr>
        <p:blipFill>
          <a:blip r:embed="rId4">
            <a:alphaModFix/>
          </a:blip>
          <a:stretch>
            <a:fillRect/>
          </a:stretch>
        </p:blipFill>
        <p:spPr>
          <a:xfrm>
            <a:off x="278201" y="1025175"/>
            <a:ext cx="2827601" cy="3671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Reflections </a:t>
            </a:r>
            <a:endParaRPr/>
          </a:p>
        </p:txBody>
      </p:sp>
      <p:sp>
        <p:nvSpPr>
          <p:cNvPr id="194" name="Google Shape;194;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What are some challenges you’ve encountered?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What would you do </a:t>
            </a:r>
            <a:r>
              <a:rPr lang="en">
                <a:solidFill>
                  <a:schemeClr val="dk1"/>
                </a:solidFill>
              </a:rPr>
              <a:t>differently</a:t>
            </a:r>
            <a:r>
              <a:rPr lang="en">
                <a:solidFill>
                  <a:schemeClr val="dk1"/>
                </a:solidFill>
              </a:rPr>
              <a:t> in the future?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How have you changed your projects/programs as a result? </a:t>
            </a:r>
            <a:endParaRPr>
              <a:solidFill>
                <a:schemeClr val="dk1"/>
              </a:solidFill>
            </a:endParaRPr>
          </a:p>
        </p:txBody>
      </p:sp>
      <p:pic>
        <p:nvPicPr>
          <p:cNvPr id="195" name="Google Shape;195;p27"/>
          <p:cNvPicPr preferRelativeResize="0"/>
          <p:nvPr/>
        </p:nvPicPr>
        <p:blipFill rotWithShape="1">
          <a:blip r:embed="rId3">
            <a:alphaModFix/>
          </a:blip>
          <a:srcRect b="39257" l="9139" r="52017" t="9405"/>
          <a:stretch/>
        </p:blipFill>
        <p:spPr>
          <a:xfrm>
            <a:off x="5165025" y="2397075"/>
            <a:ext cx="2571750" cy="2549226"/>
          </a:xfrm>
          <a:prstGeom prst="rect">
            <a:avLst/>
          </a:prstGeom>
          <a:noFill/>
          <a:ln>
            <a:noFill/>
          </a:ln>
        </p:spPr>
      </p:pic>
      <p:pic>
        <p:nvPicPr>
          <p:cNvPr id="196" name="Google Shape;196;p27"/>
          <p:cNvPicPr preferRelativeResize="0"/>
          <p:nvPr/>
        </p:nvPicPr>
        <p:blipFill>
          <a:blip r:embed="rId4">
            <a:alphaModFix/>
          </a:blip>
          <a:stretch>
            <a:fillRect/>
          </a:stretch>
        </p:blipFill>
        <p:spPr>
          <a:xfrm>
            <a:off x="780450" y="2430162"/>
            <a:ext cx="3310725" cy="24830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8"/>
          <p:cNvPicPr preferRelativeResize="0"/>
          <p:nvPr/>
        </p:nvPicPr>
        <p:blipFill rotWithShape="1">
          <a:blip r:embed="rId3">
            <a:alphaModFix/>
          </a:blip>
          <a:srcRect b="9612" l="11580" r="11062" t="7947"/>
          <a:stretch/>
        </p:blipFill>
        <p:spPr>
          <a:xfrm>
            <a:off x="672575" y="29800"/>
            <a:ext cx="7798849" cy="5083926"/>
          </a:xfrm>
          <a:prstGeom prst="rect">
            <a:avLst/>
          </a:prstGeom>
          <a:noFill/>
          <a:ln>
            <a:noFill/>
          </a:ln>
        </p:spPr>
      </p:pic>
      <p:sp>
        <p:nvSpPr>
          <p:cNvPr id="202" name="Google Shape;202;p28"/>
          <p:cNvSpPr txBox="1"/>
          <p:nvPr>
            <p:ph type="ctrTitle"/>
          </p:nvPr>
        </p:nvSpPr>
        <p:spPr>
          <a:xfrm>
            <a:off x="2179150" y="1911394"/>
            <a:ext cx="4931700" cy="810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755"/>
              <a:t>Questions?</a:t>
            </a:r>
            <a:endParaRPr sz="581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Presenters</a:t>
            </a:r>
            <a:endParaRPr/>
          </a:p>
        </p:txBody>
      </p:sp>
      <p:sp>
        <p:nvSpPr>
          <p:cNvPr id="208" name="Google Shape;208;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rgbClr val="333333"/>
                </a:solidFill>
              </a:rPr>
              <a:t>Amanda Klenk (she/her)</a:t>
            </a:r>
            <a:endParaRPr sz="1100">
              <a:solidFill>
                <a:srgbClr val="333333"/>
              </a:solidFill>
            </a:endParaRPr>
          </a:p>
          <a:p>
            <a:pPr indent="0" lvl="0" marL="0" rtl="0" algn="l">
              <a:spcBef>
                <a:spcPts val="0"/>
              </a:spcBef>
              <a:spcAft>
                <a:spcPts val="0"/>
              </a:spcAft>
              <a:buNone/>
            </a:pPr>
            <a:r>
              <a:rPr lang="en" sz="1100">
                <a:solidFill>
                  <a:srgbClr val="333333"/>
                </a:solidFill>
              </a:rPr>
              <a:t>Teen Services Coordinator</a:t>
            </a:r>
            <a:endParaRPr sz="1100">
              <a:solidFill>
                <a:srgbClr val="333333"/>
              </a:solidFill>
            </a:endParaRPr>
          </a:p>
          <a:p>
            <a:pPr indent="0" lvl="0" marL="0" rtl="0" algn="l">
              <a:spcBef>
                <a:spcPts val="0"/>
              </a:spcBef>
              <a:spcAft>
                <a:spcPts val="0"/>
              </a:spcAft>
              <a:buNone/>
            </a:pPr>
            <a:r>
              <a:rPr lang="en" sz="1100">
                <a:solidFill>
                  <a:srgbClr val="333333"/>
                </a:solidFill>
              </a:rPr>
              <a:t>Downers Grove Public Library</a:t>
            </a:r>
            <a:endParaRPr sz="1100">
              <a:solidFill>
                <a:srgbClr val="333333"/>
              </a:solidFill>
            </a:endParaRPr>
          </a:p>
          <a:p>
            <a:pPr indent="0" lvl="0" marL="0" rtl="0" algn="l">
              <a:spcBef>
                <a:spcPts val="0"/>
              </a:spcBef>
              <a:spcAft>
                <a:spcPts val="0"/>
              </a:spcAft>
              <a:buNone/>
            </a:pPr>
            <a:r>
              <a:rPr lang="en" sz="1100" u="sng">
                <a:solidFill>
                  <a:srgbClr val="1155CC"/>
                </a:solidFill>
                <a:hlinkClick r:id="rId3">
                  <a:extLst>
                    <a:ext uri="{A12FA001-AC4F-418D-AE19-62706E023703}">
                      <ahyp:hlinkClr val="tx"/>
                    </a:ext>
                  </a:extLst>
                </a:hlinkClick>
              </a:rPr>
              <a:t>aklenk@dglibrary.org</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rPr lang="en" sz="1100">
                <a:solidFill>
                  <a:srgbClr val="333333"/>
                </a:solidFill>
              </a:rPr>
              <a:t>Beth McCloskey (she/her)</a:t>
            </a:r>
            <a:endParaRPr sz="1100">
              <a:solidFill>
                <a:srgbClr val="333333"/>
              </a:solidFill>
            </a:endParaRPr>
          </a:p>
          <a:p>
            <a:pPr indent="0" lvl="0" marL="0" rtl="0" algn="l">
              <a:spcBef>
                <a:spcPts val="0"/>
              </a:spcBef>
              <a:spcAft>
                <a:spcPts val="0"/>
              </a:spcAft>
              <a:buNone/>
            </a:pPr>
            <a:r>
              <a:rPr lang="en" sz="1100">
                <a:solidFill>
                  <a:srgbClr val="333333"/>
                </a:solidFill>
              </a:rPr>
              <a:t>Youth Services Librarian</a:t>
            </a:r>
            <a:endParaRPr sz="1100">
              <a:solidFill>
                <a:srgbClr val="333333"/>
              </a:solidFill>
            </a:endParaRPr>
          </a:p>
          <a:p>
            <a:pPr indent="0" lvl="0" marL="0" rtl="0" algn="l">
              <a:spcBef>
                <a:spcPts val="0"/>
              </a:spcBef>
              <a:spcAft>
                <a:spcPts val="0"/>
              </a:spcAft>
              <a:buNone/>
            </a:pPr>
            <a:r>
              <a:rPr lang="en" sz="1100">
                <a:solidFill>
                  <a:srgbClr val="333333"/>
                </a:solidFill>
              </a:rPr>
              <a:t>Itasca Community Library</a:t>
            </a:r>
            <a:endParaRPr sz="1100">
              <a:solidFill>
                <a:srgbClr val="333333"/>
              </a:solidFill>
            </a:endParaRPr>
          </a:p>
          <a:p>
            <a:pPr indent="0" lvl="0" marL="0" rtl="0" algn="l">
              <a:spcBef>
                <a:spcPts val="0"/>
              </a:spcBef>
              <a:spcAft>
                <a:spcPts val="0"/>
              </a:spcAft>
              <a:buNone/>
            </a:pPr>
            <a:r>
              <a:rPr lang="en" sz="1100" u="sng">
                <a:solidFill>
                  <a:srgbClr val="1155CC"/>
                </a:solidFill>
                <a:hlinkClick r:id="rId4">
                  <a:extLst>
                    <a:ext uri="{A12FA001-AC4F-418D-AE19-62706E023703}">
                      <ahyp:hlinkClr val="tx"/>
                    </a:ext>
                  </a:extLst>
                </a:hlinkClick>
              </a:rPr>
              <a:t>bmccloskey@itascalibrary.org</a:t>
            </a:r>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rPr lang="en" sz="1100">
                <a:solidFill>
                  <a:srgbClr val="333333"/>
                </a:solidFill>
              </a:rPr>
              <a:t>Eti Berland (she/her) </a:t>
            </a:r>
            <a:endParaRPr sz="1100">
              <a:solidFill>
                <a:srgbClr val="333333"/>
              </a:solidFill>
            </a:endParaRPr>
          </a:p>
          <a:p>
            <a:pPr indent="0" lvl="0" marL="0" rtl="0" algn="l">
              <a:spcBef>
                <a:spcPts val="0"/>
              </a:spcBef>
              <a:spcAft>
                <a:spcPts val="0"/>
              </a:spcAft>
              <a:buNone/>
            </a:pPr>
            <a:r>
              <a:rPr lang="en" sz="1100">
                <a:solidFill>
                  <a:srgbClr val="333333"/>
                </a:solidFill>
              </a:rPr>
              <a:t>Youth School Engagement Librarian</a:t>
            </a:r>
            <a:endParaRPr sz="1100">
              <a:solidFill>
                <a:srgbClr val="333333"/>
              </a:solidFill>
            </a:endParaRPr>
          </a:p>
          <a:p>
            <a:pPr indent="0" lvl="0" marL="0" rtl="0" algn="l">
              <a:spcBef>
                <a:spcPts val="0"/>
              </a:spcBef>
              <a:spcAft>
                <a:spcPts val="0"/>
              </a:spcAft>
              <a:buNone/>
            </a:pPr>
            <a:r>
              <a:rPr lang="en" sz="1100">
                <a:solidFill>
                  <a:srgbClr val="333333"/>
                </a:solidFill>
              </a:rPr>
              <a:t>Wilmette Public Library </a:t>
            </a:r>
            <a:endParaRPr sz="1100">
              <a:solidFill>
                <a:srgbClr val="333333"/>
              </a:solidFill>
            </a:endParaRPr>
          </a:p>
          <a:p>
            <a:pPr indent="0" lvl="0" marL="0" rtl="0" algn="l">
              <a:spcBef>
                <a:spcPts val="0"/>
              </a:spcBef>
              <a:spcAft>
                <a:spcPts val="0"/>
              </a:spcAft>
              <a:buNone/>
            </a:pPr>
            <a:r>
              <a:rPr lang="en" sz="1100" u="sng">
                <a:solidFill>
                  <a:srgbClr val="1155CC"/>
                </a:solidFill>
                <a:hlinkClick r:id="rId5">
                  <a:extLst>
                    <a:ext uri="{A12FA001-AC4F-418D-AE19-62706E023703}">
                      <ahyp:hlinkClr val="tx"/>
                    </a:ext>
                  </a:extLst>
                </a:hlinkClick>
              </a:rPr>
              <a:t>eberland@wilmettelibrary.info</a:t>
            </a:r>
            <a:r>
              <a:rPr lang="en" sz="1100">
                <a:solidFill>
                  <a:srgbClr val="333333"/>
                </a:solidFill>
              </a:rPr>
              <a:t> </a:t>
            </a:r>
            <a:endParaRPr/>
          </a:p>
        </p:txBody>
      </p:sp>
      <p:pic>
        <p:nvPicPr>
          <p:cNvPr id="209" name="Google Shape;209;p29"/>
          <p:cNvPicPr preferRelativeResize="0"/>
          <p:nvPr/>
        </p:nvPicPr>
        <p:blipFill>
          <a:blip r:embed="rId6">
            <a:alphaModFix/>
          </a:blip>
          <a:stretch>
            <a:fillRect/>
          </a:stretch>
        </p:blipFill>
        <p:spPr>
          <a:xfrm>
            <a:off x="2782700" y="1152475"/>
            <a:ext cx="900675" cy="900675"/>
          </a:xfrm>
          <a:prstGeom prst="rect">
            <a:avLst/>
          </a:prstGeom>
          <a:noFill/>
          <a:ln>
            <a:noFill/>
          </a:ln>
        </p:spPr>
      </p:pic>
      <p:sp>
        <p:nvSpPr>
          <p:cNvPr id="210" name="Google Shape;210;p29"/>
          <p:cNvSpPr txBox="1"/>
          <p:nvPr>
            <p:ph idx="2" type="body"/>
          </p:nvPr>
        </p:nvSpPr>
        <p:spPr>
          <a:xfrm>
            <a:off x="4630725" y="1152475"/>
            <a:ext cx="4127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rgbClr val="333333"/>
                </a:solidFill>
              </a:rPr>
              <a:t>Dannie Moore (they/them)</a:t>
            </a:r>
            <a:endParaRPr sz="1100">
              <a:solidFill>
                <a:srgbClr val="333333"/>
              </a:solidFill>
            </a:endParaRPr>
          </a:p>
          <a:p>
            <a:pPr indent="0" lvl="0" marL="0" rtl="0" algn="l">
              <a:spcBef>
                <a:spcPts val="0"/>
              </a:spcBef>
              <a:spcAft>
                <a:spcPts val="0"/>
              </a:spcAft>
              <a:buNone/>
            </a:pPr>
            <a:r>
              <a:rPr lang="en" sz="1100">
                <a:solidFill>
                  <a:srgbClr val="333333"/>
                </a:solidFill>
              </a:rPr>
              <a:t>Assistant Children’s Services Manager</a:t>
            </a:r>
            <a:endParaRPr sz="1100">
              <a:solidFill>
                <a:srgbClr val="333333"/>
              </a:solidFill>
            </a:endParaRPr>
          </a:p>
          <a:p>
            <a:pPr indent="0" lvl="0" marL="0" rtl="0" algn="l">
              <a:spcBef>
                <a:spcPts val="0"/>
              </a:spcBef>
              <a:spcAft>
                <a:spcPts val="0"/>
              </a:spcAft>
              <a:buNone/>
            </a:pPr>
            <a:r>
              <a:rPr lang="en" sz="1100">
                <a:solidFill>
                  <a:srgbClr val="333333"/>
                </a:solidFill>
              </a:rPr>
              <a:t>River Forest Public Library</a:t>
            </a:r>
            <a:endParaRPr sz="1100">
              <a:solidFill>
                <a:srgbClr val="333333"/>
              </a:solidFill>
            </a:endParaRPr>
          </a:p>
          <a:p>
            <a:pPr indent="0" lvl="0" marL="0" rtl="0" algn="l">
              <a:spcBef>
                <a:spcPts val="0"/>
              </a:spcBef>
              <a:spcAft>
                <a:spcPts val="0"/>
              </a:spcAft>
              <a:buNone/>
            </a:pPr>
            <a:r>
              <a:rPr lang="en" sz="1100" u="sng">
                <a:solidFill>
                  <a:srgbClr val="1155CC"/>
                </a:solidFill>
                <a:hlinkClick r:id="rId7">
                  <a:extLst>
                    <a:ext uri="{A12FA001-AC4F-418D-AE19-62706E023703}">
                      <ahyp:hlinkClr val="tx"/>
                    </a:ext>
                  </a:extLst>
                </a:hlinkClick>
              </a:rPr>
              <a:t>moore.danielle54@gmail.com</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Clr>
                <a:schemeClr val="dk1"/>
              </a:buClr>
              <a:buSzPts val="1100"/>
              <a:buFont typeface="Arial"/>
              <a:buNone/>
            </a:pPr>
            <a:r>
              <a:t/>
            </a:r>
            <a:endParaRPr sz="1100">
              <a:solidFill>
                <a:srgbClr val="333333"/>
              </a:solidFill>
            </a:endParaRPr>
          </a:p>
          <a:p>
            <a:pPr indent="0" lvl="0" marL="0" rtl="0" algn="l">
              <a:spcBef>
                <a:spcPts val="0"/>
              </a:spcBef>
              <a:spcAft>
                <a:spcPts val="0"/>
              </a:spcAft>
              <a:buClr>
                <a:schemeClr val="dk1"/>
              </a:buClr>
              <a:buSzPts val="1100"/>
              <a:buFont typeface="Arial"/>
              <a:buNone/>
            </a:pPr>
            <a:r>
              <a:rPr lang="en" sz="1100">
                <a:solidFill>
                  <a:srgbClr val="333333"/>
                </a:solidFill>
              </a:rPr>
              <a:t>Kristi Miller (she/her)</a:t>
            </a:r>
            <a:endParaRPr sz="1100">
              <a:solidFill>
                <a:srgbClr val="333333"/>
              </a:solidFill>
            </a:endParaRPr>
          </a:p>
          <a:p>
            <a:pPr indent="0" lvl="0" marL="0" rtl="0" algn="l">
              <a:spcBef>
                <a:spcPts val="0"/>
              </a:spcBef>
              <a:spcAft>
                <a:spcPts val="0"/>
              </a:spcAft>
              <a:buClr>
                <a:schemeClr val="dk1"/>
              </a:buClr>
              <a:buSzPts val="1100"/>
              <a:buFont typeface="Arial"/>
              <a:buNone/>
            </a:pPr>
            <a:r>
              <a:rPr lang="en" sz="1100">
                <a:solidFill>
                  <a:srgbClr val="333333"/>
                </a:solidFill>
              </a:rPr>
              <a:t>Manager of Youth &amp; Teen Services</a:t>
            </a:r>
            <a:endParaRPr sz="1100">
              <a:solidFill>
                <a:srgbClr val="333333"/>
              </a:solidFill>
            </a:endParaRPr>
          </a:p>
          <a:p>
            <a:pPr indent="0" lvl="0" marL="0" rtl="0" algn="l">
              <a:spcBef>
                <a:spcPts val="0"/>
              </a:spcBef>
              <a:spcAft>
                <a:spcPts val="0"/>
              </a:spcAft>
              <a:buClr>
                <a:schemeClr val="dk1"/>
              </a:buClr>
              <a:buSzPts val="1100"/>
              <a:buFont typeface="Arial"/>
              <a:buNone/>
            </a:pPr>
            <a:r>
              <a:rPr lang="en" sz="1100">
                <a:solidFill>
                  <a:srgbClr val="333333"/>
                </a:solidFill>
              </a:rPr>
              <a:t>Westmont Public Library</a:t>
            </a:r>
            <a:endParaRPr sz="1100">
              <a:solidFill>
                <a:srgbClr val="333333"/>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8">
                  <a:extLst>
                    <a:ext uri="{A12FA001-AC4F-418D-AE19-62706E023703}">
                      <ahyp:hlinkClr val="tx"/>
                    </a:ext>
                  </a:extLst>
                </a:hlinkClick>
              </a:rPr>
              <a:t>kmiller@westmontlibrary.org</a:t>
            </a:r>
            <a:endParaRPr sz="1100">
              <a:solidFill>
                <a:srgbClr val="333333"/>
              </a:solidFill>
            </a:endParaRPr>
          </a:p>
          <a:p>
            <a:pPr indent="0" lvl="0" marL="0" rtl="0" algn="l">
              <a:spcBef>
                <a:spcPts val="0"/>
              </a:spcBef>
              <a:spcAft>
                <a:spcPts val="0"/>
              </a:spcAft>
              <a:buNone/>
            </a:pPr>
            <a:r>
              <a:t/>
            </a:r>
            <a:endParaRPr/>
          </a:p>
          <a:p>
            <a:pPr indent="0" lvl="0" marL="0" rtl="0" algn="l">
              <a:lnSpc>
                <a:spcPct val="100000"/>
              </a:lnSpc>
              <a:spcBef>
                <a:spcPts val="1200"/>
              </a:spcBef>
              <a:spcAft>
                <a:spcPts val="0"/>
              </a:spcAft>
              <a:buNone/>
            </a:pPr>
            <a:r>
              <a:t/>
            </a:r>
            <a:endParaRPr sz="1100"/>
          </a:p>
          <a:p>
            <a:pPr indent="0" lvl="0" marL="0" rtl="0" algn="l">
              <a:lnSpc>
                <a:spcPct val="100000"/>
              </a:lnSpc>
              <a:spcBef>
                <a:spcPts val="1200"/>
              </a:spcBef>
              <a:spcAft>
                <a:spcPts val="1200"/>
              </a:spcAft>
              <a:buNone/>
            </a:pPr>
            <a:r>
              <a:rPr lang="en" sz="1100">
                <a:solidFill>
                  <a:schemeClr val="dk1"/>
                </a:solidFill>
              </a:rPr>
              <a:t>Resources &amp; Contacts: https://tinyurl.com/2mswhhxs</a:t>
            </a:r>
            <a:endParaRPr sz="1100">
              <a:solidFill>
                <a:schemeClr val="dk1"/>
              </a:solidFill>
            </a:endParaRPr>
          </a:p>
        </p:txBody>
      </p:sp>
      <p:pic>
        <p:nvPicPr>
          <p:cNvPr id="211" name="Google Shape;211;p29"/>
          <p:cNvPicPr preferRelativeResize="0"/>
          <p:nvPr/>
        </p:nvPicPr>
        <p:blipFill>
          <a:blip r:embed="rId9">
            <a:alphaModFix/>
          </a:blip>
          <a:stretch>
            <a:fillRect/>
          </a:stretch>
        </p:blipFill>
        <p:spPr>
          <a:xfrm>
            <a:off x="2782690" y="3444175"/>
            <a:ext cx="900675" cy="1031280"/>
          </a:xfrm>
          <a:prstGeom prst="rect">
            <a:avLst/>
          </a:prstGeom>
          <a:noFill/>
          <a:ln>
            <a:noFill/>
          </a:ln>
        </p:spPr>
      </p:pic>
      <p:pic>
        <p:nvPicPr>
          <p:cNvPr id="212" name="Google Shape;212;p29"/>
          <p:cNvPicPr preferRelativeResize="0"/>
          <p:nvPr/>
        </p:nvPicPr>
        <p:blipFill>
          <a:blip r:embed="rId10">
            <a:alphaModFix/>
          </a:blip>
          <a:stretch>
            <a:fillRect/>
          </a:stretch>
        </p:blipFill>
        <p:spPr>
          <a:xfrm>
            <a:off x="2782698" y="2325475"/>
            <a:ext cx="900675" cy="900675"/>
          </a:xfrm>
          <a:prstGeom prst="rect">
            <a:avLst/>
          </a:prstGeom>
          <a:noFill/>
          <a:ln>
            <a:noFill/>
          </a:ln>
        </p:spPr>
      </p:pic>
      <p:pic>
        <p:nvPicPr>
          <p:cNvPr id="213" name="Google Shape;213;p29"/>
          <p:cNvPicPr preferRelativeResize="0"/>
          <p:nvPr/>
        </p:nvPicPr>
        <p:blipFill>
          <a:blip r:embed="rId11">
            <a:alphaModFix/>
          </a:blip>
          <a:stretch>
            <a:fillRect/>
          </a:stretch>
        </p:blipFill>
        <p:spPr>
          <a:xfrm>
            <a:off x="7513725" y="2318500"/>
            <a:ext cx="956325" cy="956325"/>
          </a:xfrm>
          <a:prstGeom prst="rect">
            <a:avLst/>
          </a:prstGeom>
          <a:noFill/>
          <a:ln>
            <a:noFill/>
          </a:ln>
        </p:spPr>
      </p:pic>
      <p:pic>
        <p:nvPicPr>
          <p:cNvPr id="214" name="Google Shape;214;p29"/>
          <p:cNvPicPr preferRelativeResize="0"/>
          <p:nvPr/>
        </p:nvPicPr>
        <p:blipFill>
          <a:blip r:embed="rId12">
            <a:alphaModFix/>
          </a:blip>
          <a:stretch>
            <a:fillRect/>
          </a:stretch>
        </p:blipFill>
        <p:spPr>
          <a:xfrm>
            <a:off x="7513725" y="1152475"/>
            <a:ext cx="956325" cy="956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Presenters</a:t>
            </a:r>
            <a:endParaRPr/>
          </a:p>
        </p:txBody>
      </p:sp>
      <p:sp>
        <p:nvSpPr>
          <p:cNvPr id="62" name="Google Shape;62;p1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100">
                <a:solidFill>
                  <a:srgbClr val="333333"/>
                </a:solidFill>
              </a:rPr>
              <a:t>Amanda Klenk </a:t>
            </a:r>
            <a:r>
              <a:rPr lang="en" sz="1100">
                <a:solidFill>
                  <a:srgbClr val="333333"/>
                </a:solidFill>
              </a:rPr>
              <a:t>(she/her)</a:t>
            </a:r>
            <a:endParaRPr sz="1100">
              <a:solidFill>
                <a:srgbClr val="333333"/>
              </a:solidFill>
            </a:endParaRPr>
          </a:p>
          <a:p>
            <a:pPr indent="0" lvl="0" marL="0" rtl="0" algn="l">
              <a:spcBef>
                <a:spcPts val="0"/>
              </a:spcBef>
              <a:spcAft>
                <a:spcPts val="0"/>
              </a:spcAft>
              <a:buNone/>
            </a:pPr>
            <a:r>
              <a:rPr lang="en" sz="1100">
                <a:solidFill>
                  <a:srgbClr val="333333"/>
                </a:solidFill>
              </a:rPr>
              <a:t>Teen Services Coordinator</a:t>
            </a:r>
            <a:endParaRPr sz="1100">
              <a:solidFill>
                <a:srgbClr val="333333"/>
              </a:solidFill>
            </a:endParaRPr>
          </a:p>
          <a:p>
            <a:pPr indent="0" lvl="0" marL="0" rtl="0" algn="l">
              <a:spcBef>
                <a:spcPts val="0"/>
              </a:spcBef>
              <a:spcAft>
                <a:spcPts val="0"/>
              </a:spcAft>
              <a:buNone/>
            </a:pPr>
            <a:r>
              <a:rPr lang="en" sz="1100">
                <a:solidFill>
                  <a:srgbClr val="333333"/>
                </a:solidFill>
              </a:rPr>
              <a:t>Downers Grove Public Library</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rPr b="1" lang="en" sz="1100">
                <a:solidFill>
                  <a:srgbClr val="333333"/>
                </a:solidFill>
              </a:rPr>
              <a:t>Beth McCloskey</a:t>
            </a:r>
            <a:r>
              <a:rPr lang="en" sz="1100">
                <a:solidFill>
                  <a:srgbClr val="333333"/>
                </a:solidFill>
              </a:rPr>
              <a:t> (she/her)</a:t>
            </a:r>
            <a:endParaRPr sz="1100">
              <a:solidFill>
                <a:srgbClr val="333333"/>
              </a:solidFill>
            </a:endParaRPr>
          </a:p>
          <a:p>
            <a:pPr indent="0" lvl="0" marL="0" rtl="0" algn="l">
              <a:spcBef>
                <a:spcPts val="0"/>
              </a:spcBef>
              <a:spcAft>
                <a:spcPts val="0"/>
              </a:spcAft>
              <a:buNone/>
            </a:pPr>
            <a:r>
              <a:rPr lang="en" sz="1100">
                <a:solidFill>
                  <a:srgbClr val="333333"/>
                </a:solidFill>
              </a:rPr>
              <a:t>Youth Services Librarian</a:t>
            </a:r>
            <a:endParaRPr sz="1100">
              <a:solidFill>
                <a:srgbClr val="333333"/>
              </a:solidFill>
            </a:endParaRPr>
          </a:p>
          <a:p>
            <a:pPr indent="0" lvl="0" marL="0" rtl="0" algn="l">
              <a:spcBef>
                <a:spcPts val="0"/>
              </a:spcBef>
              <a:spcAft>
                <a:spcPts val="0"/>
              </a:spcAft>
              <a:buNone/>
            </a:pPr>
            <a:r>
              <a:rPr lang="en" sz="1100">
                <a:solidFill>
                  <a:srgbClr val="333333"/>
                </a:solidFill>
              </a:rPr>
              <a:t>Itasca Community Library</a:t>
            </a:r>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rPr b="1" lang="en" sz="1100">
                <a:solidFill>
                  <a:srgbClr val="333333"/>
                </a:solidFill>
              </a:rPr>
              <a:t>Eti Berland </a:t>
            </a:r>
            <a:r>
              <a:rPr lang="en" sz="1100">
                <a:solidFill>
                  <a:srgbClr val="333333"/>
                </a:solidFill>
              </a:rPr>
              <a:t>(she/her) </a:t>
            </a:r>
            <a:endParaRPr sz="1100">
              <a:solidFill>
                <a:srgbClr val="333333"/>
              </a:solidFill>
            </a:endParaRPr>
          </a:p>
          <a:p>
            <a:pPr indent="0" lvl="0" marL="0" rtl="0" algn="l">
              <a:spcBef>
                <a:spcPts val="0"/>
              </a:spcBef>
              <a:spcAft>
                <a:spcPts val="0"/>
              </a:spcAft>
              <a:buNone/>
            </a:pPr>
            <a:r>
              <a:rPr lang="en" sz="1100">
                <a:solidFill>
                  <a:srgbClr val="333333"/>
                </a:solidFill>
              </a:rPr>
              <a:t>Youth School Engagement Librarian</a:t>
            </a:r>
            <a:endParaRPr sz="1100">
              <a:solidFill>
                <a:srgbClr val="333333"/>
              </a:solidFill>
            </a:endParaRPr>
          </a:p>
          <a:p>
            <a:pPr indent="0" lvl="0" marL="0" rtl="0" algn="l">
              <a:spcBef>
                <a:spcPts val="0"/>
              </a:spcBef>
              <a:spcAft>
                <a:spcPts val="0"/>
              </a:spcAft>
              <a:buNone/>
            </a:pPr>
            <a:r>
              <a:rPr lang="en" sz="1100">
                <a:solidFill>
                  <a:srgbClr val="333333"/>
                </a:solidFill>
              </a:rPr>
              <a:t>Wilmette Public Library </a:t>
            </a:r>
            <a:endParaRPr sz="1100">
              <a:solidFill>
                <a:srgbClr val="333333"/>
              </a:solidFill>
            </a:endParaRPr>
          </a:p>
          <a:p>
            <a:pPr indent="0" lvl="0" marL="0" rtl="0" algn="l">
              <a:spcBef>
                <a:spcPts val="0"/>
              </a:spcBef>
              <a:spcAft>
                <a:spcPts val="0"/>
              </a:spcAft>
              <a:buNone/>
            </a:pPr>
            <a:r>
              <a:t/>
            </a:r>
            <a:endParaRPr/>
          </a:p>
        </p:txBody>
      </p:sp>
      <p:pic>
        <p:nvPicPr>
          <p:cNvPr id="63" name="Google Shape;63;p14"/>
          <p:cNvPicPr preferRelativeResize="0"/>
          <p:nvPr/>
        </p:nvPicPr>
        <p:blipFill>
          <a:blip r:embed="rId3">
            <a:alphaModFix/>
          </a:blip>
          <a:stretch>
            <a:fillRect/>
          </a:stretch>
        </p:blipFill>
        <p:spPr>
          <a:xfrm>
            <a:off x="2782700" y="1221263"/>
            <a:ext cx="900675" cy="900675"/>
          </a:xfrm>
          <a:prstGeom prst="rect">
            <a:avLst/>
          </a:prstGeom>
          <a:noFill/>
          <a:ln>
            <a:noFill/>
          </a:ln>
        </p:spPr>
      </p:pic>
      <p:sp>
        <p:nvSpPr>
          <p:cNvPr id="64" name="Google Shape;64;p14"/>
          <p:cNvSpPr txBox="1"/>
          <p:nvPr>
            <p:ph idx="2" type="body"/>
          </p:nvPr>
        </p:nvSpPr>
        <p:spPr>
          <a:xfrm>
            <a:off x="4758325"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100">
                <a:solidFill>
                  <a:srgbClr val="333333"/>
                </a:solidFill>
              </a:rPr>
              <a:t>Dannie Moore</a:t>
            </a:r>
            <a:r>
              <a:rPr lang="en" sz="1100">
                <a:solidFill>
                  <a:srgbClr val="333333"/>
                </a:solidFill>
              </a:rPr>
              <a:t> (they/them)</a:t>
            </a:r>
            <a:endParaRPr sz="1100">
              <a:solidFill>
                <a:srgbClr val="333333"/>
              </a:solidFill>
            </a:endParaRPr>
          </a:p>
          <a:p>
            <a:pPr indent="0" lvl="0" marL="0" rtl="0" algn="l">
              <a:spcBef>
                <a:spcPts val="0"/>
              </a:spcBef>
              <a:spcAft>
                <a:spcPts val="0"/>
              </a:spcAft>
              <a:buNone/>
            </a:pPr>
            <a:r>
              <a:rPr lang="en" sz="1100">
                <a:solidFill>
                  <a:srgbClr val="333333"/>
                </a:solidFill>
              </a:rPr>
              <a:t>Assistant Children’s Services Manager</a:t>
            </a:r>
            <a:endParaRPr sz="1100">
              <a:solidFill>
                <a:srgbClr val="333333"/>
              </a:solidFill>
            </a:endParaRPr>
          </a:p>
          <a:p>
            <a:pPr indent="0" lvl="0" marL="0" rtl="0" algn="l">
              <a:spcBef>
                <a:spcPts val="0"/>
              </a:spcBef>
              <a:spcAft>
                <a:spcPts val="0"/>
              </a:spcAft>
              <a:buNone/>
            </a:pPr>
            <a:r>
              <a:rPr lang="en" sz="1100">
                <a:solidFill>
                  <a:srgbClr val="333333"/>
                </a:solidFill>
              </a:rPr>
              <a:t>River Forest Public Library</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None/>
            </a:pPr>
            <a:r>
              <a:rPr b="1" lang="en" sz="1100">
                <a:solidFill>
                  <a:srgbClr val="333333"/>
                </a:solidFill>
              </a:rPr>
              <a:t>Kristi Miller </a:t>
            </a:r>
            <a:r>
              <a:rPr lang="en" sz="1100">
                <a:solidFill>
                  <a:srgbClr val="333333"/>
                </a:solidFill>
              </a:rPr>
              <a:t>(she/her)</a:t>
            </a:r>
            <a:endParaRPr sz="1100">
              <a:solidFill>
                <a:srgbClr val="333333"/>
              </a:solidFill>
            </a:endParaRPr>
          </a:p>
          <a:p>
            <a:pPr indent="0" lvl="0" marL="0" rtl="0" algn="l">
              <a:spcBef>
                <a:spcPts val="0"/>
              </a:spcBef>
              <a:spcAft>
                <a:spcPts val="0"/>
              </a:spcAft>
              <a:buNone/>
            </a:pPr>
            <a:r>
              <a:rPr lang="en" sz="1100">
                <a:solidFill>
                  <a:srgbClr val="333333"/>
                </a:solidFill>
              </a:rPr>
              <a:t>Manager of Youth &amp; Teen Services</a:t>
            </a:r>
            <a:endParaRPr sz="1100">
              <a:solidFill>
                <a:srgbClr val="333333"/>
              </a:solidFill>
            </a:endParaRPr>
          </a:p>
          <a:p>
            <a:pPr indent="0" lvl="0" marL="0" rtl="0" algn="l">
              <a:spcBef>
                <a:spcPts val="0"/>
              </a:spcBef>
              <a:spcAft>
                <a:spcPts val="0"/>
              </a:spcAft>
              <a:buNone/>
            </a:pPr>
            <a:r>
              <a:rPr lang="en" sz="1100">
                <a:solidFill>
                  <a:srgbClr val="333333"/>
                </a:solidFill>
              </a:rPr>
              <a:t>Westmont Public Library</a:t>
            </a:r>
            <a:endParaRPr sz="1100">
              <a:solidFill>
                <a:srgbClr val="333333"/>
              </a:solidFill>
            </a:endParaRPr>
          </a:p>
          <a:p>
            <a:pPr indent="0" lvl="0" marL="0" rtl="0" algn="l">
              <a:spcBef>
                <a:spcPts val="0"/>
              </a:spcBef>
              <a:spcAft>
                <a:spcPts val="0"/>
              </a:spcAft>
              <a:buNone/>
            </a:pPr>
            <a:r>
              <a:t/>
            </a:r>
            <a:endParaRPr/>
          </a:p>
        </p:txBody>
      </p:sp>
      <p:pic>
        <p:nvPicPr>
          <p:cNvPr id="65" name="Google Shape;65;p14"/>
          <p:cNvPicPr preferRelativeResize="0"/>
          <p:nvPr/>
        </p:nvPicPr>
        <p:blipFill>
          <a:blip r:embed="rId4">
            <a:alphaModFix/>
          </a:blip>
          <a:stretch>
            <a:fillRect/>
          </a:stretch>
        </p:blipFill>
        <p:spPr>
          <a:xfrm>
            <a:off x="2782690" y="3444175"/>
            <a:ext cx="900675" cy="1031280"/>
          </a:xfrm>
          <a:prstGeom prst="rect">
            <a:avLst/>
          </a:prstGeom>
          <a:noFill/>
          <a:ln>
            <a:noFill/>
          </a:ln>
        </p:spPr>
      </p:pic>
      <p:pic>
        <p:nvPicPr>
          <p:cNvPr id="66" name="Google Shape;66;p14"/>
          <p:cNvPicPr preferRelativeResize="0"/>
          <p:nvPr/>
        </p:nvPicPr>
        <p:blipFill>
          <a:blip r:embed="rId5">
            <a:alphaModFix/>
          </a:blip>
          <a:stretch>
            <a:fillRect/>
          </a:stretch>
        </p:blipFill>
        <p:spPr>
          <a:xfrm>
            <a:off x="2782698" y="2325475"/>
            <a:ext cx="900675" cy="900675"/>
          </a:xfrm>
          <a:prstGeom prst="rect">
            <a:avLst/>
          </a:prstGeom>
          <a:noFill/>
          <a:ln>
            <a:noFill/>
          </a:ln>
        </p:spPr>
      </p:pic>
      <p:pic>
        <p:nvPicPr>
          <p:cNvPr id="67" name="Google Shape;67;p14"/>
          <p:cNvPicPr preferRelativeResize="0"/>
          <p:nvPr/>
        </p:nvPicPr>
        <p:blipFill>
          <a:blip r:embed="rId6">
            <a:alphaModFix/>
          </a:blip>
          <a:stretch>
            <a:fillRect/>
          </a:stretch>
        </p:blipFill>
        <p:spPr>
          <a:xfrm>
            <a:off x="7513725" y="2382513"/>
            <a:ext cx="956325" cy="956325"/>
          </a:xfrm>
          <a:prstGeom prst="rect">
            <a:avLst/>
          </a:prstGeom>
          <a:noFill/>
          <a:ln>
            <a:noFill/>
          </a:ln>
        </p:spPr>
      </p:pic>
      <p:pic>
        <p:nvPicPr>
          <p:cNvPr id="68" name="Google Shape;68;p14"/>
          <p:cNvPicPr preferRelativeResize="0"/>
          <p:nvPr/>
        </p:nvPicPr>
        <p:blipFill>
          <a:blip r:embed="rId7">
            <a:alphaModFix/>
          </a:blip>
          <a:stretch>
            <a:fillRect/>
          </a:stretch>
        </p:blipFill>
        <p:spPr>
          <a:xfrm>
            <a:off x="7513725" y="1193438"/>
            <a:ext cx="956325" cy="956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3477300" y="2222050"/>
            <a:ext cx="2221875" cy="2221875"/>
          </a:xfrm>
          <a:prstGeom prst="rect">
            <a:avLst/>
          </a:prstGeom>
          <a:noFill/>
          <a:ln>
            <a:noFill/>
          </a:ln>
        </p:spPr>
      </p:pic>
      <p:pic>
        <p:nvPicPr>
          <p:cNvPr id="74" name="Google Shape;74;p15"/>
          <p:cNvPicPr preferRelativeResize="0"/>
          <p:nvPr/>
        </p:nvPicPr>
        <p:blipFill>
          <a:blip r:embed="rId4">
            <a:alphaModFix/>
          </a:blip>
          <a:stretch>
            <a:fillRect/>
          </a:stretch>
        </p:blipFill>
        <p:spPr>
          <a:xfrm>
            <a:off x="5919400" y="2222076"/>
            <a:ext cx="2962499" cy="2221847"/>
          </a:xfrm>
          <a:prstGeom prst="rect">
            <a:avLst/>
          </a:prstGeom>
          <a:noFill/>
          <a:ln>
            <a:noFill/>
          </a:ln>
        </p:spPr>
      </p:pic>
      <p:pic>
        <p:nvPicPr>
          <p:cNvPr id="75" name="Google Shape;75;p15"/>
          <p:cNvPicPr preferRelativeResize="0"/>
          <p:nvPr/>
        </p:nvPicPr>
        <p:blipFill>
          <a:blip r:embed="rId5">
            <a:alphaModFix/>
          </a:blip>
          <a:stretch>
            <a:fillRect/>
          </a:stretch>
        </p:blipFill>
        <p:spPr>
          <a:xfrm>
            <a:off x="158900" y="2235168"/>
            <a:ext cx="2962499" cy="2221882"/>
          </a:xfrm>
          <a:prstGeom prst="rect">
            <a:avLst/>
          </a:prstGeom>
          <a:noFill/>
          <a:ln>
            <a:noFill/>
          </a:ln>
        </p:spPr>
      </p:pic>
      <p:pic>
        <p:nvPicPr>
          <p:cNvPr id="76" name="Google Shape;76;p15"/>
          <p:cNvPicPr preferRelativeResize="0"/>
          <p:nvPr/>
        </p:nvPicPr>
        <p:blipFill>
          <a:blip r:embed="rId6">
            <a:alphaModFix/>
          </a:blip>
          <a:stretch>
            <a:fillRect/>
          </a:stretch>
        </p:blipFill>
        <p:spPr>
          <a:xfrm>
            <a:off x="6225964" y="196025"/>
            <a:ext cx="2221876" cy="1593135"/>
          </a:xfrm>
          <a:prstGeom prst="rect">
            <a:avLst/>
          </a:prstGeom>
          <a:noFill/>
          <a:ln>
            <a:noFill/>
          </a:ln>
        </p:spPr>
      </p:pic>
      <p:pic>
        <p:nvPicPr>
          <p:cNvPr id="77" name="Google Shape;77;p15"/>
          <p:cNvPicPr preferRelativeResize="0"/>
          <p:nvPr/>
        </p:nvPicPr>
        <p:blipFill>
          <a:blip r:embed="rId7">
            <a:alphaModFix/>
          </a:blip>
          <a:stretch>
            <a:fillRect/>
          </a:stretch>
        </p:blipFill>
        <p:spPr>
          <a:xfrm>
            <a:off x="3906600" y="317325"/>
            <a:ext cx="1448575" cy="1226350"/>
          </a:xfrm>
          <a:prstGeom prst="rect">
            <a:avLst/>
          </a:prstGeom>
          <a:noFill/>
          <a:ln>
            <a:noFill/>
          </a:ln>
        </p:spPr>
      </p:pic>
      <p:sp>
        <p:nvSpPr>
          <p:cNvPr id="78" name="Google Shape;78;p15"/>
          <p:cNvSpPr txBox="1"/>
          <p:nvPr/>
        </p:nvSpPr>
        <p:spPr>
          <a:xfrm>
            <a:off x="280500" y="317325"/>
            <a:ext cx="3196800" cy="167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t>No-Sew Projects</a:t>
            </a:r>
            <a:endParaRPr sz="2500"/>
          </a:p>
          <a:p>
            <a:pPr indent="-342900" lvl="0" marL="914400" rtl="0" algn="l">
              <a:spcBef>
                <a:spcPts val="0"/>
              </a:spcBef>
              <a:spcAft>
                <a:spcPts val="0"/>
              </a:spcAft>
              <a:buSzPts val="1800"/>
              <a:buChar char="➔"/>
            </a:pPr>
            <a:r>
              <a:rPr lang="en" sz="1800"/>
              <a:t>Fleece Blankets</a:t>
            </a:r>
            <a:endParaRPr sz="1800"/>
          </a:p>
          <a:p>
            <a:pPr indent="-342900" lvl="0" marL="914400" rtl="0" algn="l">
              <a:spcBef>
                <a:spcPts val="0"/>
              </a:spcBef>
              <a:spcAft>
                <a:spcPts val="0"/>
              </a:spcAft>
              <a:buSzPts val="1800"/>
              <a:buChar char="➔"/>
            </a:pPr>
            <a:r>
              <a:rPr lang="en" sz="1800"/>
              <a:t>Fleece Hats</a:t>
            </a:r>
            <a:endParaRPr sz="1800"/>
          </a:p>
          <a:p>
            <a:pPr indent="-342900" lvl="0" marL="914400" rtl="0" algn="l">
              <a:spcBef>
                <a:spcPts val="0"/>
              </a:spcBef>
              <a:spcAft>
                <a:spcPts val="0"/>
              </a:spcAft>
              <a:buSzPts val="1800"/>
              <a:buChar char="➔"/>
            </a:pPr>
            <a:r>
              <a:rPr lang="en" sz="1800"/>
              <a:t>Fleece Scarves</a:t>
            </a:r>
            <a:endParaRPr sz="1800"/>
          </a:p>
          <a:p>
            <a:pPr indent="-342900" lvl="0" marL="914400" rtl="0" algn="l">
              <a:spcBef>
                <a:spcPts val="0"/>
              </a:spcBef>
              <a:spcAft>
                <a:spcPts val="0"/>
              </a:spcAft>
              <a:buSzPts val="1800"/>
              <a:buChar char="➔"/>
            </a:pPr>
            <a:r>
              <a:rPr lang="en" sz="1800"/>
              <a:t>Paracord Bracelets</a:t>
            </a:r>
            <a:endParaRPr sz="1800"/>
          </a:p>
        </p:txBody>
      </p:sp>
      <p:sp>
        <p:nvSpPr>
          <p:cNvPr id="79" name="Google Shape;79;p15"/>
          <p:cNvSpPr txBox="1"/>
          <p:nvPr/>
        </p:nvSpPr>
        <p:spPr>
          <a:xfrm>
            <a:off x="352188" y="4443925"/>
            <a:ext cx="2835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Teens @ DGPL work on their fleece blankets to donate to Project Linus</a:t>
            </a:r>
            <a:endParaRPr sz="1100"/>
          </a:p>
        </p:txBody>
      </p:sp>
      <p:sp>
        <p:nvSpPr>
          <p:cNvPr id="80" name="Google Shape;80;p15"/>
          <p:cNvSpPr txBox="1"/>
          <p:nvPr/>
        </p:nvSpPr>
        <p:spPr>
          <a:xfrm>
            <a:off x="6096138" y="4443925"/>
            <a:ext cx="2835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Teens @ DGPL work on their fleece blankets to donate to Project Linus</a:t>
            </a:r>
            <a:endParaRPr sz="1100"/>
          </a:p>
        </p:txBody>
      </p:sp>
      <p:sp>
        <p:nvSpPr>
          <p:cNvPr id="81" name="Google Shape;81;p15"/>
          <p:cNvSpPr txBox="1"/>
          <p:nvPr/>
        </p:nvSpPr>
        <p:spPr>
          <a:xfrm>
            <a:off x="3517197" y="4443925"/>
            <a:ext cx="210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Blankets made to donate, Nov. 2019</a:t>
            </a:r>
            <a:endParaRPr sz="1100"/>
          </a:p>
        </p:txBody>
      </p:sp>
      <p:sp>
        <p:nvSpPr>
          <p:cNvPr id="82" name="Google Shape;82;p15"/>
          <p:cNvSpPr txBox="1"/>
          <p:nvPr/>
        </p:nvSpPr>
        <p:spPr>
          <a:xfrm>
            <a:off x="6225976" y="1789150"/>
            <a:ext cx="2962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Blankets made to donate</a:t>
            </a:r>
            <a:endParaRPr sz="1100"/>
          </a:p>
        </p:txBody>
      </p:sp>
      <p:sp>
        <p:nvSpPr>
          <p:cNvPr id="83" name="Google Shape;83;p15"/>
          <p:cNvSpPr txBox="1"/>
          <p:nvPr/>
        </p:nvSpPr>
        <p:spPr>
          <a:xfrm>
            <a:off x="3818550" y="1596700"/>
            <a:ext cx="1652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Fleece hat example</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6"/>
          <p:cNvPicPr preferRelativeResize="0"/>
          <p:nvPr/>
        </p:nvPicPr>
        <p:blipFill>
          <a:blip r:embed="rId3">
            <a:alphaModFix/>
          </a:blip>
          <a:stretch>
            <a:fillRect/>
          </a:stretch>
        </p:blipFill>
        <p:spPr>
          <a:xfrm>
            <a:off x="355488" y="457825"/>
            <a:ext cx="4936626" cy="3762251"/>
          </a:xfrm>
          <a:prstGeom prst="rect">
            <a:avLst/>
          </a:prstGeom>
          <a:noFill/>
          <a:ln>
            <a:noFill/>
          </a:ln>
        </p:spPr>
      </p:pic>
      <p:pic>
        <p:nvPicPr>
          <p:cNvPr id="89" name="Google Shape;89;p16"/>
          <p:cNvPicPr preferRelativeResize="0"/>
          <p:nvPr/>
        </p:nvPicPr>
        <p:blipFill>
          <a:blip r:embed="rId4">
            <a:alphaModFix/>
          </a:blip>
          <a:stretch>
            <a:fillRect/>
          </a:stretch>
        </p:blipFill>
        <p:spPr>
          <a:xfrm>
            <a:off x="5602623" y="2384224"/>
            <a:ext cx="3179674" cy="2026076"/>
          </a:xfrm>
          <a:prstGeom prst="rect">
            <a:avLst/>
          </a:prstGeom>
          <a:noFill/>
          <a:ln>
            <a:noFill/>
          </a:ln>
        </p:spPr>
      </p:pic>
      <p:pic>
        <p:nvPicPr>
          <p:cNvPr id="90" name="Google Shape;90;p16"/>
          <p:cNvPicPr preferRelativeResize="0"/>
          <p:nvPr/>
        </p:nvPicPr>
        <p:blipFill>
          <a:blip r:embed="rId5">
            <a:alphaModFix/>
          </a:blip>
          <a:stretch>
            <a:fillRect/>
          </a:stretch>
        </p:blipFill>
        <p:spPr>
          <a:xfrm>
            <a:off x="5602637" y="241825"/>
            <a:ext cx="3179658" cy="2026076"/>
          </a:xfrm>
          <a:prstGeom prst="rect">
            <a:avLst/>
          </a:prstGeom>
          <a:noFill/>
          <a:ln>
            <a:noFill/>
          </a:ln>
        </p:spPr>
      </p:pic>
      <p:sp>
        <p:nvSpPr>
          <p:cNvPr id="91" name="Google Shape;91;p16"/>
          <p:cNvSpPr txBox="1"/>
          <p:nvPr/>
        </p:nvSpPr>
        <p:spPr>
          <a:xfrm>
            <a:off x="5602613" y="4410300"/>
            <a:ext cx="3179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Teens @ DGPL working on no-sew scarves</a:t>
            </a:r>
            <a:endParaRPr sz="1100"/>
          </a:p>
        </p:txBody>
      </p:sp>
      <p:sp>
        <p:nvSpPr>
          <p:cNvPr id="92" name="Google Shape;92;p16"/>
          <p:cNvSpPr txBox="1"/>
          <p:nvPr/>
        </p:nvSpPr>
        <p:spPr>
          <a:xfrm>
            <a:off x="466550" y="4410300"/>
            <a:ext cx="4936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Social media post to share how many scarves were made to donate to DuPage Pads and the DGPL Cupboard</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Decorating quilt squares for a local quilting group</a:t>
            </a:r>
            <a:endParaRPr/>
          </a:p>
        </p:txBody>
      </p:sp>
      <p:pic>
        <p:nvPicPr>
          <p:cNvPr id="98" name="Google Shape;98;p17"/>
          <p:cNvPicPr preferRelativeResize="0"/>
          <p:nvPr/>
        </p:nvPicPr>
        <p:blipFill rotWithShape="1">
          <a:blip r:embed="rId3">
            <a:alphaModFix/>
          </a:blip>
          <a:srcRect b="27480" l="0" r="38968" t="21297"/>
          <a:stretch/>
        </p:blipFill>
        <p:spPr>
          <a:xfrm>
            <a:off x="454750" y="1017725"/>
            <a:ext cx="3290025" cy="2070973"/>
          </a:xfrm>
          <a:prstGeom prst="rect">
            <a:avLst/>
          </a:prstGeom>
          <a:noFill/>
          <a:ln>
            <a:noFill/>
          </a:ln>
        </p:spPr>
      </p:pic>
      <p:pic>
        <p:nvPicPr>
          <p:cNvPr id="99" name="Google Shape;99;p17"/>
          <p:cNvPicPr preferRelativeResize="0"/>
          <p:nvPr/>
        </p:nvPicPr>
        <p:blipFill rotWithShape="1">
          <a:blip r:embed="rId4">
            <a:alphaModFix/>
          </a:blip>
          <a:srcRect b="24680" l="0" r="4634" t="13602"/>
          <a:stretch/>
        </p:blipFill>
        <p:spPr>
          <a:xfrm>
            <a:off x="1058575" y="2627250"/>
            <a:ext cx="4558551" cy="2212827"/>
          </a:xfrm>
          <a:prstGeom prst="rect">
            <a:avLst/>
          </a:prstGeom>
          <a:noFill/>
          <a:ln>
            <a:noFill/>
          </a:ln>
        </p:spPr>
      </p:pic>
      <p:pic>
        <p:nvPicPr>
          <p:cNvPr id="100" name="Google Shape;100;p17"/>
          <p:cNvPicPr preferRelativeResize="0"/>
          <p:nvPr/>
        </p:nvPicPr>
        <p:blipFill>
          <a:blip r:embed="rId5">
            <a:alphaModFix/>
          </a:blip>
          <a:stretch>
            <a:fillRect/>
          </a:stretch>
        </p:blipFill>
        <p:spPr>
          <a:xfrm>
            <a:off x="5521750" y="1017725"/>
            <a:ext cx="3255224" cy="2441426"/>
          </a:xfrm>
          <a:prstGeom prst="rect">
            <a:avLst/>
          </a:prstGeom>
          <a:noFill/>
          <a:ln>
            <a:noFill/>
          </a:ln>
        </p:spPr>
      </p:pic>
      <p:pic>
        <p:nvPicPr>
          <p:cNvPr id="101" name="Google Shape;101;p17"/>
          <p:cNvPicPr preferRelativeResize="0"/>
          <p:nvPr/>
        </p:nvPicPr>
        <p:blipFill rotWithShape="1">
          <a:blip r:embed="rId6">
            <a:alphaModFix/>
          </a:blip>
          <a:srcRect b="12045" l="20586" r="30525" t="19320"/>
          <a:stretch/>
        </p:blipFill>
        <p:spPr>
          <a:xfrm>
            <a:off x="6535450" y="3152724"/>
            <a:ext cx="1827374" cy="1924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Animal Toys</a:t>
            </a:r>
            <a:endParaRPr/>
          </a:p>
        </p:txBody>
      </p:sp>
      <p:pic>
        <p:nvPicPr>
          <p:cNvPr id="107" name="Google Shape;107;p18"/>
          <p:cNvPicPr preferRelativeResize="0"/>
          <p:nvPr/>
        </p:nvPicPr>
        <p:blipFill rotWithShape="1">
          <a:blip r:embed="rId3">
            <a:alphaModFix/>
          </a:blip>
          <a:srcRect b="11336" l="11823" r="8980" t="15994"/>
          <a:stretch/>
        </p:blipFill>
        <p:spPr>
          <a:xfrm>
            <a:off x="370025" y="1110100"/>
            <a:ext cx="3829852" cy="2635826"/>
          </a:xfrm>
          <a:prstGeom prst="rect">
            <a:avLst/>
          </a:prstGeom>
          <a:noFill/>
          <a:ln>
            <a:noFill/>
          </a:ln>
        </p:spPr>
      </p:pic>
      <p:pic>
        <p:nvPicPr>
          <p:cNvPr id="108" name="Google Shape;108;p18"/>
          <p:cNvPicPr preferRelativeResize="0"/>
          <p:nvPr/>
        </p:nvPicPr>
        <p:blipFill rotWithShape="1">
          <a:blip r:embed="rId4">
            <a:alphaModFix/>
          </a:blip>
          <a:srcRect b="2706" l="15067" r="0" t="6160"/>
          <a:stretch/>
        </p:blipFill>
        <p:spPr>
          <a:xfrm>
            <a:off x="3516600" y="2683472"/>
            <a:ext cx="2886625" cy="2323127"/>
          </a:xfrm>
          <a:prstGeom prst="rect">
            <a:avLst/>
          </a:prstGeom>
          <a:noFill/>
          <a:ln>
            <a:noFill/>
          </a:ln>
        </p:spPr>
      </p:pic>
      <p:pic>
        <p:nvPicPr>
          <p:cNvPr id="109" name="Google Shape;109;p18"/>
          <p:cNvPicPr preferRelativeResize="0"/>
          <p:nvPr/>
        </p:nvPicPr>
        <p:blipFill rotWithShape="1">
          <a:blip r:embed="rId5">
            <a:alphaModFix/>
          </a:blip>
          <a:srcRect b="15411" l="21446" r="19503" t="11058"/>
          <a:stretch/>
        </p:blipFill>
        <p:spPr>
          <a:xfrm>
            <a:off x="6534725" y="3141425"/>
            <a:ext cx="1779374" cy="1661775"/>
          </a:xfrm>
          <a:prstGeom prst="rect">
            <a:avLst/>
          </a:prstGeom>
          <a:noFill/>
          <a:ln>
            <a:noFill/>
          </a:ln>
        </p:spPr>
      </p:pic>
      <p:pic>
        <p:nvPicPr>
          <p:cNvPr id="110" name="Google Shape;110;p18"/>
          <p:cNvPicPr preferRelativeResize="0"/>
          <p:nvPr/>
        </p:nvPicPr>
        <p:blipFill rotWithShape="1">
          <a:blip r:embed="rId6">
            <a:alphaModFix/>
          </a:blip>
          <a:srcRect b="1116" l="14282" r="6150" t="32011"/>
          <a:stretch/>
        </p:blipFill>
        <p:spPr>
          <a:xfrm>
            <a:off x="4969501" y="199500"/>
            <a:ext cx="3763517" cy="23722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ph type="title"/>
          </p:nvPr>
        </p:nvSpPr>
        <p:spPr>
          <a:xfrm>
            <a:off x="75200" y="44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Civic </a:t>
            </a:r>
            <a:r>
              <a:rPr lang="en"/>
              <a:t>Engagement</a:t>
            </a:r>
            <a:r>
              <a:rPr lang="en"/>
              <a:t> - GOTV</a:t>
            </a:r>
            <a:endParaRPr/>
          </a:p>
        </p:txBody>
      </p:sp>
      <p:pic>
        <p:nvPicPr>
          <p:cNvPr id="116" name="Google Shape;116;p19"/>
          <p:cNvPicPr preferRelativeResize="0"/>
          <p:nvPr/>
        </p:nvPicPr>
        <p:blipFill rotWithShape="1">
          <a:blip r:embed="rId3">
            <a:alphaModFix/>
          </a:blip>
          <a:srcRect b="0" l="10406" r="1549" t="6252"/>
          <a:stretch/>
        </p:blipFill>
        <p:spPr>
          <a:xfrm rot="5400000">
            <a:off x="621001" y="243276"/>
            <a:ext cx="2325949" cy="3301898"/>
          </a:xfrm>
          <a:prstGeom prst="rect">
            <a:avLst/>
          </a:prstGeom>
          <a:noFill/>
          <a:ln>
            <a:noFill/>
          </a:ln>
        </p:spPr>
      </p:pic>
      <p:pic>
        <p:nvPicPr>
          <p:cNvPr id="117" name="Google Shape;117;p19"/>
          <p:cNvPicPr preferRelativeResize="0"/>
          <p:nvPr/>
        </p:nvPicPr>
        <p:blipFill>
          <a:blip r:embed="rId4">
            <a:alphaModFix/>
          </a:blip>
          <a:stretch>
            <a:fillRect/>
          </a:stretch>
        </p:blipFill>
        <p:spPr>
          <a:xfrm>
            <a:off x="4186475" y="160075"/>
            <a:ext cx="2642673" cy="1761352"/>
          </a:xfrm>
          <a:prstGeom prst="rect">
            <a:avLst/>
          </a:prstGeom>
          <a:noFill/>
          <a:ln>
            <a:noFill/>
          </a:ln>
        </p:spPr>
      </p:pic>
      <p:pic>
        <p:nvPicPr>
          <p:cNvPr id="118" name="Google Shape;118;p19"/>
          <p:cNvPicPr preferRelativeResize="0"/>
          <p:nvPr/>
        </p:nvPicPr>
        <p:blipFill rotWithShape="1">
          <a:blip r:embed="rId5">
            <a:alphaModFix/>
          </a:blip>
          <a:srcRect b="23594" l="0" r="1710" t="0"/>
          <a:stretch/>
        </p:blipFill>
        <p:spPr>
          <a:xfrm>
            <a:off x="7185850" y="130501"/>
            <a:ext cx="1763551" cy="1827876"/>
          </a:xfrm>
          <a:prstGeom prst="rect">
            <a:avLst/>
          </a:prstGeom>
          <a:noFill/>
          <a:ln>
            <a:noFill/>
          </a:ln>
        </p:spPr>
      </p:pic>
      <p:pic>
        <p:nvPicPr>
          <p:cNvPr id="119" name="Google Shape;119;p19"/>
          <p:cNvPicPr preferRelativeResize="0"/>
          <p:nvPr/>
        </p:nvPicPr>
        <p:blipFill>
          <a:blip r:embed="rId6">
            <a:alphaModFix/>
          </a:blip>
          <a:stretch>
            <a:fillRect/>
          </a:stretch>
        </p:blipFill>
        <p:spPr>
          <a:xfrm>
            <a:off x="6105750" y="2133200"/>
            <a:ext cx="3038249" cy="2278698"/>
          </a:xfrm>
          <a:prstGeom prst="rect">
            <a:avLst/>
          </a:prstGeom>
          <a:noFill/>
          <a:ln>
            <a:noFill/>
          </a:ln>
        </p:spPr>
      </p:pic>
      <p:pic>
        <p:nvPicPr>
          <p:cNvPr id="120" name="Google Shape;120;p19"/>
          <p:cNvPicPr preferRelativeResize="0"/>
          <p:nvPr/>
        </p:nvPicPr>
        <p:blipFill>
          <a:blip r:embed="rId7">
            <a:alphaModFix/>
          </a:blip>
          <a:stretch>
            <a:fillRect/>
          </a:stretch>
        </p:blipFill>
        <p:spPr>
          <a:xfrm>
            <a:off x="2871163" y="3590853"/>
            <a:ext cx="4007624" cy="1500896"/>
          </a:xfrm>
          <a:prstGeom prst="rect">
            <a:avLst/>
          </a:prstGeom>
          <a:noFill/>
          <a:ln>
            <a:noFill/>
          </a:ln>
        </p:spPr>
      </p:pic>
      <p:pic>
        <p:nvPicPr>
          <p:cNvPr id="121" name="Google Shape;121;p19"/>
          <p:cNvPicPr preferRelativeResize="0"/>
          <p:nvPr/>
        </p:nvPicPr>
        <p:blipFill>
          <a:blip r:embed="rId8">
            <a:alphaModFix/>
          </a:blip>
          <a:stretch>
            <a:fillRect/>
          </a:stretch>
        </p:blipFill>
        <p:spPr>
          <a:xfrm>
            <a:off x="3706577" y="2066675"/>
            <a:ext cx="1257851" cy="1219724"/>
          </a:xfrm>
          <a:prstGeom prst="rect">
            <a:avLst/>
          </a:prstGeom>
          <a:noFill/>
          <a:ln>
            <a:noFill/>
          </a:ln>
        </p:spPr>
      </p:pic>
      <p:pic>
        <p:nvPicPr>
          <p:cNvPr id="122" name="Google Shape;122;p19"/>
          <p:cNvPicPr preferRelativeResize="0"/>
          <p:nvPr/>
        </p:nvPicPr>
        <p:blipFill>
          <a:blip r:embed="rId9">
            <a:alphaModFix/>
          </a:blip>
          <a:stretch>
            <a:fillRect/>
          </a:stretch>
        </p:blipFill>
        <p:spPr>
          <a:xfrm>
            <a:off x="5051300" y="2222174"/>
            <a:ext cx="882211" cy="971223"/>
          </a:xfrm>
          <a:prstGeom prst="rect">
            <a:avLst/>
          </a:prstGeom>
          <a:noFill/>
          <a:ln>
            <a:noFill/>
          </a:ln>
        </p:spPr>
      </p:pic>
      <p:pic>
        <p:nvPicPr>
          <p:cNvPr id="123" name="Google Shape;123;p19"/>
          <p:cNvPicPr preferRelativeResize="0"/>
          <p:nvPr/>
        </p:nvPicPr>
        <p:blipFill>
          <a:blip r:embed="rId10">
            <a:alphaModFix/>
          </a:blip>
          <a:stretch>
            <a:fillRect/>
          </a:stretch>
        </p:blipFill>
        <p:spPr>
          <a:xfrm>
            <a:off x="177350" y="3171425"/>
            <a:ext cx="2595927" cy="1953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73650" y="46425"/>
            <a:ext cx="899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Rescue</a:t>
            </a:r>
            <a:r>
              <a:rPr lang="en" sz="2220"/>
              <a:t> Bears with Erin Fountain, Institute for Positive Mental Health </a:t>
            </a:r>
            <a:endParaRPr sz="2220"/>
          </a:p>
        </p:txBody>
      </p:sp>
      <p:pic>
        <p:nvPicPr>
          <p:cNvPr id="129" name="Google Shape;129;p20"/>
          <p:cNvPicPr preferRelativeResize="0"/>
          <p:nvPr/>
        </p:nvPicPr>
        <p:blipFill>
          <a:blip r:embed="rId3">
            <a:alphaModFix/>
          </a:blip>
          <a:stretch>
            <a:fillRect/>
          </a:stretch>
        </p:blipFill>
        <p:spPr>
          <a:xfrm>
            <a:off x="234625" y="556687"/>
            <a:ext cx="3585624" cy="1833500"/>
          </a:xfrm>
          <a:prstGeom prst="rect">
            <a:avLst/>
          </a:prstGeom>
          <a:noFill/>
          <a:ln>
            <a:noFill/>
          </a:ln>
        </p:spPr>
      </p:pic>
      <p:pic>
        <p:nvPicPr>
          <p:cNvPr id="130" name="Google Shape;130;p20"/>
          <p:cNvPicPr preferRelativeResize="0"/>
          <p:nvPr/>
        </p:nvPicPr>
        <p:blipFill>
          <a:blip r:embed="rId4">
            <a:alphaModFix/>
          </a:blip>
          <a:stretch>
            <a:fillRect/>
          </a:stretch>
        </p:blipFill>
        <p:spPr>
          <a:xfrm>
            <a:off x="4535278" y="2760700"/>
            <a:ext cx="2862502" cy="1610774"/>
          </a:xfrm>
          <a:prstGeom prst="rect">
            <a:avLst/>
          </a:prstGeom>
          <a:noFill/>
          <a:ln>
            <a:noFill/>
          </a:ln>
        </p:spPr>
      </p:pic>
      <p:pic>
        <p:nvPicPr>
          <p:cNvPr id="131" name="Google Shape;131;p20"/>
          <p:cNvPicPr preferRelativeResize="0"/>
          <p:nvPr/>
        </p:nvPicPr>
        <p:blipFill rotWithShape="1">
          <a:blip r:embed="rId5">
            <a:alphaModFix/>
          </a:blip>
          <a:srcRect b="21472" l="0" r="0" t="28027"/>
          <a:stretch/>
        </p:blipFill>
        <p:spPr>
          <a:xfrm>
            <a:off x="73651" y="2694400"/>
            <a:ext cx="4252959" cy="1610776"/>
          </a:xfrm>
          <a:prstGeom prst="rect">
            <a:avLst/>
          </a:prstGeom>
          <a:noFill/>
          <a:ln>
            <a:noFill/>
          </a:ln>
        </p:spPr>
      </p:pic>
      <p:pic>
        <p:nvPicPr>
          <p:cNvPr id="132" name="Google Shape;132;p20"/>
          <p:cNvPicPr preferRelativeResize="0"/>
          <p:nvPr/>
        </p:nvPicPr>
        <p:blipFill>
          <a:blip r:embed="rId6">
            <a:alphaModFix/>
          </a:blip>
          <a:stretch>
            <a:fillRect/>
          </a:stretch>
        </p:blipFill>
        <p:spPr>
          <a:xfrm>
            <a:off x="6676625" y="875675"/>
            <a:ext cx="2241649" cy="1265074"/>
          </a:xfrm>
          <a:prstGeom prst="rect">
            <a:avLst/>
          </a:prstGeom>
          <a:noFill/>
          <a:ln>
            <a:noFill/>
          </a:ln>
        </p:spPr>
      </p:pic>
      <p:pic>
        <p:nvPicPr>
          <p:cNvPr id="133" name="Google Shape;133;p20"/>
          <p:cNvPicPr preferRelativeResize="0"/>
          <p:nvPr/>
        </p:nvPicPr>
        <p:blipFill>
          <a:blip r:embed="rId7">
            <a:alphaModFix/>
          </a:blip>
          <a:stretch>
            <a:fillRect/>
          </a:stretch>
        </p:blipFill>
        <p:spPr>
          <a:xfrm>
            <a:off x="3992111" y="499775"/>
            <a:ext cx="2512664" cy="2106201"/>
          </a:xfrm>
          <a:prstGeom prst="rect">
            <a:avLst/>
          </a:prstGeom>
          <a:noFill/>
          <a:ln>
            <a:noFill/>
          </a:ln>
        </p:spPr>
      </p:pic>
      <p:sp>
        <p:nvSpPr>
          <p:cNvPr id="134" name="Google Shape;134;p20"/>
          <p:cNvSpPr txBox="1"/>
          <p:nvPr/>
        </p:nvSpPr>
        <p:spPr>
          <a:xfrm>
            <a:off x="4687675" y="4407700"/>
            <a:ext cx="358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Rescue Bears were donated to a local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senior living memory care unit.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1"/>
          <p:cNvSpPr txBox="1"/>
          <p:nvPr>
            <p:ph type="title"/>
          </p:nvPr>
        </p:nvSpPr>
        <p:spPr>
          <a:xfrm>
            <a:off x="73650" y="46425"/>
            <a:ext cx="899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Rescue Bears with Erin Fountain, Institute for Positive Mental Health </a:t>
            </a:r>
            <a:endParaRPr sz="2220"/>
          </a:p>
        </p:txBody>
      </p:sp>
      <p:pic>
        <p:nvPicPr>
          <p:cNvPr id="140" name="Google Shape;140;p21"/>
          <p:cNvPicPr preferRelativeResize="0"/>
          <p:nvPr/>
        </p:nvPicPr>
        <p:blipFill rotWithShape="1">
          <a:blip r:embed="rId3">
            <a:alphaModFix/>
          </a:blip>
          <a:srcRect b="26554" l="13868" r="21443" t="11007"/>
          <a:stretch/>
        </p:blipFill>
        <p:spPr>
          <a:xfrm>
            <a:off x="244225" y="1095325"/>
            <a:ext cx="3639501" cy="2634651"/>
          </a:xfrm>
          <a:prstGeom prst="rect">
            <a:avLst/>
          </a:prstGeom>
          <a:noFill/>
          <a:ln>
            <a:noFill/>
          </a:ln>
        </p:spPr>
      </p:pic>
      <p:pic>
        <p:nvPicPr>
          <p:cNvPr id="141" name="Google Shape;141;p21"/>
          <p:cNvPicPr preferRelativeResize="0"/>
          <p:nvPr/>
        </p:nvPicPr>
        <p:blipFill rotWithShape="1">
          <a:blip r:embed="rId4">
            <a:alphaModFix/>
          </a:blip>
          <a:srcRect b="15297" l="6977" r="9564" t="23681"/>
          <a:stretch/>
        </p:blipFill>
        <p:spPr>
          <a:xfrm>
            <a:off x="4314625" y="685475"/>
            <a:ext cx="4129603" cy="2264625"/>
          </a:xfrm>
          <a:prstGeom prst="rect">
            <a:avLst/>
          </a:prstGeom>
          <a:noFill/>
          <a:ln>
            <a:noFill/>
          </a:ln>
        </p:spPr>
      </p:pic>
      <p:pic>
        <p:nvPicPr>
          <p:cNvPr id="142" name="Google Shape;142;p21"/>
          <p:cNvPicPr preferRelativeResize="0"/>
          <p:nvPr/>
        </p:nvPicPr>
        <p:blipFill>
          <a:blip r:embed="rId5">
            <a:alphaModFix/>
          </a:blip>
          <a:stretch>
            <a:fillRect/>
          </a:stretch>
        </p:blipFill>
        <p:spPr>
          <a:xfrm>
            <a:off x="4043526" y="3105300"/>
            <a:ext cx="2514401" cy="1885801"/>
          </a:xfrm>
          <a:prstGeom prst="rect">
            <a:avLst/>
          </a:prstGeom>
          <a:noFill/>
          <a:ln>
            <a:noFill/>
          </a:ln>
        </p:spPr>
      </p:pic>
      <p:pic>
        <p:nvPicPr>
          <p:cNvPr id="143" name="Google Shape;143;p21"/>
          <p:cNvPicPr preferRelativeResize="0"/>
          <p:nvPr/>
        </p:nvPicPr>
        <p:blipFill rotWithShape="1">
          <a:blip r:embed="rId6">
            <a:alphaModFix/>
          </a:blip>
          <a:srcRect b="8562" l="17941" r="14581" t="2334"/>
          <a:stretch/>
        </p:blipFill>
        <p:spPr>
          <a:xfrm>
            <a:off x="6795125" y="3105300"/>
            <a:ext cx="1904113" cy="18858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