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6" r:id="rId2"/>
    <p:sldId id="262" r:id="rId3"/>
    <p:sldId id="256" r:id="rId4"/>
    <p:sldId id="273" r:id="rId5"/>
    <p:sldId id="260" r:id="rId6"/>
    <p:sldId id="268" r:id="rId7"/>
    <p:sldId id="271" r:id="rId8"/>
    <p:sldId id="264" r:id="rId9"/>
    <p:sldId id="274" r:id="rId10"/>
    <p:sldId id="270" r:id="rId11"/>
    <p:sldId id="263" r:id="rId12"/>
    <p:sldId id="269" r:id="rId13"/>
    <p:sldId id="275" r:id="rId14"/>
    <p:sldId id="257" r:id="rId15"/>
    <p:sldId id="265" r:id="rId16"/>
    <p:sldId id="259" r:id="rId17"/>
    <p:sldId id="278" r:id="rId18"/>
    <p:sldId id="258" r:id="rId19"/>
    <p:sldId id="277" r:id="rId20"/>
    <p:sldId id="261" r:id="rId21"/>
    <p:sldId id="26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717" autoAdjust="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5ACC-E36F-4E16-86A6-6CBC58428C3B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ECB1-6281-407D-B478-B6D672D34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9971E-ECF6-4023-A83A-C321BE11610B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4ED9F-BB85-4C0A-9709-7297B1D34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ED9F-BB85-4C0A-9709-7297B1D34E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Illinois will lose at least one, and possibly two, seats after the next round of reapportionment. It would mark the fifth consecutive decade in which the Illinois delegation has shrunk.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ED9F-BB85-4C0A-9709-7297B1D34E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last time a citizenship question was on the census was 1950. The Illinois Complete Count</a:t>
            </a:r>
            <a:r>
              <a:rPr lang="en-US" baseline="0" dirty="0" smtClean="0"/>
              <a:t> Committee is operating under the assumption that the citizenship question will be on the census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ED9F-BB85-4C0A-9709-7297B1D34E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/>
              <a:t>Foreign born Illinois residents (documented and undocumented)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/>
              <a:t>“Snowbirds”: Retirees spending summer in Illinois and winter in warmer climates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/>
              <a:t>Farm families residing in rural counties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/>
              <a:t>Persons living in large housing units or apartment complexes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Since the 2020 census will be conducted mostly online, households with poor Internet access will likely also be undercounted.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ED9F-BB85-4C0A-9709-7297B1D34E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The 2020 Census presents an opportunity to increase    </a:t>
            </a:r>
          </a:p>
          <a:p>
            <a:r>
              <a:rPr lang="en-US" sz="1200" dirty="0" smtClean="0"/>
              <a:t>   public awareness and use of Census data.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ALA is ensuring that libraries are informed and </a:t>
            </a:r>
          </a:p>
          <a:p>
            <a:r>
              <a:rPr lang="en-US" sz="1200" dirty="0" smtClean="0"/>
              <a:t>    represented in the policy discussions and planning  </a:t>
            </a:r>
          </a:p>
          <a:p>
            <a:r>
              <a:rPr lang="en-US" sz="1200" dirty="0" smtClean="0"/>
              <a:t>    process.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ALA The 2020 Census will impact libraries and libraries' </a:t>
            </a:r>
          </a:p>
          <a:p>
            <a:r>
              <a:rPr lang="en-US" sz="1200" dirty="0" smtClean="0"/>
              <a:t>   technology resources as staff work to assist people in  </a:t>
            </a:r>
          </a:p>
          <a:p>
            <a:r>
              <a:rPr lang="en-US" sz="1200" dirty="0" smtClean="0"/>
              <a:t>   participating in the Census.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ALA is advocating for a fair, accurate, and inclusive </a:t>
            </a:r>
          </a:p>
          <a:p>
            <a:r>
              <a:rPr lang="en-US" sz="1200" dirty="0" smtClean="0"/>
              <a:t>   Census that recognizes the roles libraries will play in   </a:t>
            </a:r>
          </a:p>
          <a:p>
            <a:r>
              <a:rPr lang="en-US" sz="1200" dirty="0" smtClean="0"/>
              <a:t>   this vital civic effort.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ED9F-BB85-4C0A-9709-7297B1D34E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ED9F-BB85-4C0A-9709-7297B1D34EE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06BAC-066B-4C39-87F0-29B0E7F459EC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0810-5FEC-4F99-A2CA-2CA317D75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hardtocountmaps2020.u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sus 2020 Make Sure Illinois Cou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229225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ewresearch.org/wp-content/uploads/2018/03/FT_18.03.29_CensusCitizenship_fe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6096000" cy="304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276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“The (Census) bureau estimates 6.5 million people will not respond to the 2020 census themselves if a citizenship question is included. </a:t>
            </a:r>
            <a:r>
              <a:rPr lang="en-US" sz="2000" i="1" dirty="0" smtClean="0"/>
              <a:t>(Source: Supreme Court Appears To Lean Toward Allowing Census Citizenship Question; NPR, April 25, 2019.)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093" t="10309" r="4124" b="35567"/>
          <a:stretch>
            <a:fillRect/>
          </a:stretch>
        </p:blipFill>
        <p:spPr bwMode="auto">
          <a:xfrm>
            <a:off x="838199" y="345440"/>
            <a:ext cx="7587343" cy="35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914400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According to United States Code, Title 13 (Census), Chapter 7 (Offenses and Penalties), Sub-Chapter II, if you're over 18 and refuse to answer all or part of the Census, you can be fined up to $100. If you give false answers, you're subject to a fine of up to $500.</a:t>
            </a:r>
            <a:endParaRPr lang="en-US" sz="2400" dirty="0"/>
          </a:p>
        </p:txBody>
      </p:sp>
      <p:pic>
        <p:nvPicPr>
          <p:cNvPr id="19458" name="Picture 2" descr="Large image on homepages"/>
          <p:cNvPicPr>
            <a:picLocks noChangeAspect="1" noChangeArrowheads="1"/>
          </p:cNvPicPr>
          <p:nvPr/>
        </p:nvPicPr>
        <p:blipFill>
          <a:blip r:embed="rId2" cstate="print"/>
          <a:srcRect l="22266" r="16797"/>
          <a:stretch>
            <a:fillRect/>
          </a:stretch>
        </p:blipFill>
        <p:spPr bwMode="auto">
          <a:xfrm>
            <a:off x="457200" y="1143000"/>
            <a:ext cx="3048000" cy="2813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447800"/>
            <a:ext cx="8305800" cy="21336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Children under age 5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Homeless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Lower income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Lower education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English language learners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Veterans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Minority communities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College students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Foreign born Illinois residents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“Snowbirds”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Farm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/>
              <a:t>Renters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609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Hard to Count Populations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859" b="7042"/>
          <a:stretch>
            <a:fillRect/>
          </a:stretch>
        </p:blipFill>
        <p:spPr bwMode="auto">
          <a:xfrm>
            <a:off x="914400" y="533400"/>
            <a:ext cx="676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400" y="5257800"/>
            <a:ext cx="4580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https://www.censushardtocountmaps2020.us/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09600"/>
            <a:ext cx="609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 2020 Census presents an opportunity to increase    </a:t>
            </a:r>
          </a:p>
          <a:p>
            <a:r>
              <a:rPr lang="en-US" sz="2000" dirty="0" smtClean="0"/>
              <a:t>   public awareness and use of Census data.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ALA is ensuring that libraries are informed and </a:t>
            </a:r>
          </a:p>
          <a:p>
            <a:r>
              <a:rPr lang="en-US" sz="2000" dirty="0" smtClean="0"/>
              <a:t>    represented in the policy discussions and planning  </a:t>
            </a:r>
          </a:p>
          <a:p>
            <a:r>
              <a:rPr lang="en-US" sz="2000" dirty="0" smtClean="0"/>
              <a:t>    process.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ALA The 2020 Census will impact libraries and libraries' </a:t>
            </a:r>
          </a:p>
          <a:p>
            <a:r>
              <a:rPr lang="en-US" sz="2000" dirty="0" smtClean="0"/>
              <a:t>   technology resources as staff work to assist people in  </a:t>
            </a:r>
          </a:p>
          <a:p>
            <a:r>
              <a:rPr lang="en-US" sz="2000" dirty="0" smtClean="0"/>
              <a:t>   participating in the Census.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ALA is advocating for a fair, accurate, and inclusive </a:t>
            </a:r>
          </a:p>
          <a:p>
            <a:r>
              <a:rPr lang="en-US" sz="2000" dirty="0" smtClean="0"/>
              <a:t>   Census that recognizes the roles libraries will play in   </a:t>
            </a:r>
          </a:p>
          <a:p>
            <a:r>
              <a:rPr lang="en-US" sz="2000" dirty="0" smtClean="0"/>
              <a:t>   this vital civic effort.</a:t>
            </a:r>
            <a:endParaRPr lang="en-US" sz="2000" dirty="0"/>
          </a:p>
        </p:txBody>
      </p:sp>
      <p:sp>
        <p:nvSpPr>
          <p:cNvPr id="6148" name="AutoShape 4" descr="Image result for 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Image result for 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Image result for 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2093858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6858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http://www.ala.org/advocacy/sites/ala.org.advocacy/files/content/ALACensusBrief.pdf</a:t>
            </a:r>
            <a:endParaRPr lang="en-US" dirty="0"/>
          </a:p>
        </p:txBody>
      </p:sp>
      <p:pic>
        <p:nvPicPr>
          <p:cNvPr id="2050" name="Picture 2" descr="http://www.ala.org/advocacy/sites/ala.org.advocacy/files/content/govinfo/Census%20Briefing%20Cover.png"/>
          <p:cNvPicPr>
            <a:picLocks noChangeAspect="1" noChangeArrowheads="1"/>
          </p:cNvPicPr>
          <p:nvPr/>
        </p:nvPicPr>
        <p:blipFill>
          <a:blip r:embed="rId2" cstate="print"/>
          <a:srcRect b="51555"/>
          <a:stretch>
            <a:fillRect/>
          </a:stretch>
        </p:blipFill>
        <p:spPr bwMode="auto">
          <a:xfrm>
            <a:off x="152400" y="381000"/>
            <a:ext cx="4495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lete Count Committees bring local stakeholders together to educate their community on the importance of the census. Image: Kentucky Youth Advoc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468602" cy="4038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29200" y="4572000"/>
            <a:ext cx="3406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Image: Kentucky Youth Advocates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0156"/>
          <a:stretch>
            <a:fillRect/>
          </a:stretch>
        </p:blipFill>
        <p:spPr bwMode="auto">
          <a:xfrm>
            <a:off x="762000" y="609600"/>
            <a:ext cx="77724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848600" cy="202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533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Letter to Illinois Library Directors</a:t>
            </a:r>
          </a:p>
          <a:p>
            <a:pPr algn="ctr"/>
            <a:r>
              <a:rPr lang="en-US" sz="2800" dirty="0" smtClean="0"/>
              <a:t>April 2019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434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Greg McCormick</a:t>
            </a:r>
          </a:p>
          <a:p>
            <a:r>
              <a:rPr lang="en-US" i="1" dirty="0" smtClean="0"/>
              <a:t>Director</a:t>
            </a:r>
          </a:p>
          <a:p>
            <a:r>
              <a:rPr lang="en-US" i="1" dirty="0" smtClean="0"/>
              <a:t>Illinois State Library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2020 cen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379726" cy="2492968"/>
          </a:xfrm>
          <a:prstGeom prst="rect">
            <a:avLst/>
          </a:prstGeom>
          <a:noFill/>
        </p:spPr>
      </p:pic>
      <p:pic>
        <p:nvPicPr>
          <p:cNvPr id="4100" name="Picture 4" descr="Image result for april 1 census 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3800806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sus 2020 Make Sure Illinois Counts"/>
          <p:cNvPicPr/>
          <p:nvPr/>
        </p:nvPicPr>
        <p:blipFill>
          <a:blip r:embed="rId2" cstate="print"/>
          <a:srcRect b="14815"/>
          <a:stretch>
            <a:fillRect/>
          </a:stretch>
        </p:blipFill>
        <p:spPr bwMode="auto">
          <a:xfrm>
            <a:off x="4800600" y="457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6764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Posters will be accepted for submission from </a:t>
            </a:r>
            <a:r>
              <a:rPr lang="en-US" sz="2000" b="1" dirty="0" smtClean="0"/>
              <a:t>May 1-June 17, 2019</a:t>
            </a:r>
            <a:r>
              <a:rPr lang="en-US" sz="2000" dirty="0" smtClean="0"/>
              <a:t>. Submissions are to be sent to the Illinois State Library.</a:t>
            </a:r>
          </a:p>
          <a:p>
            <a:endParaRPr lang="en-US" sz="800" b="1" dirty="0" smtClean="0"/>
          </a:p>
          <a:p>
            <a:r>
              <a:rPr lang="en-US" sz="2000" dirty="0" smtClean="0"/>
              <a:t>Posters will be judged on creativity and the best use of census messaging.</a:t>
            </a:r>
          </a:p>
          <a:p>
            <a:endParaRPr lang="en-US" sz="800" dirty="0" smtClean="0"/>
          </a:p>
          <a:p>
            <a:r>
              <a:rPr lang="en-US" sz="2000" dirty="0" smtClean="0"/>
              <a:t>Judging Divisions will be: grades 4-6, grades 7-9, and grades 10-12. </a:t>
            </a:r>
          </a:p>
          <a:p>
            <a:endParaRPr lang="en-US" sz="800" dirty="0" smtClean="0"/>
          </a:p>
          <a:p>
            <a:r>
              <a:rPr lang="en-US" sz="2000" dirty="0" smtClean="0"/>
              <a:t>Poster messaging may be in English, Spanish, Polish, Hindi, French or Chinese.  If in a language other than English, an English translation shall be provided.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81000"/>
            <a:ext cx="19050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Poster</a:t>
            </a:r>
          </a:p>
          <a:p>
            <a:r>
              <a:rPr lang="en-US" sz="3600" dirty="0" smtClean="0"/>
              <a:t>Contest</a:t>
            </a:r>
            <a:endParaRPr lang="en-U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Census Contact:</a:t>
            </a:r>
          </a:p>
          <a:p>
            <a:endParaRPr lang="en-US" sz="3600" dirty="0" smtClean="0"/>
          </a:p>
          <a:p>
            <a:pPr lvl="1"/>
            <a:r>
              <a:rPr lang="en-US" sz="3600" dirty="0" smtClean="0"/>
              <a:t>Joe Natale</a:t>
            </a:r>
          </a:p>
          <a:p>
            <a:pPr lvl="1"/>
            <a:r>
              <a:rPr lang="en-US" sz="3600" dirty="0" smtClean="0"/>
              <a:t>Illinois State Library</a:t>
            </a:r>
          </a:p>
          <a:p>
            <a:pPr lvl="1"/>
            <a:r>
              <a:rPr lang="en-US" sz="3600" dirty="0" smtClean="0"/>
              <a:t>217-558-1745</a:t>
            </a:r>
          </a:p>
          <a:p>
            <a:pPr lvl="1"/>
            <a:r>
              <a:rPr lang="en-US" sz="3600" dirty="0" smtClean="0"/>
              <a:t>jnatale@ilsos.gov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united states constit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5953125" cy="1819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2590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Census authorized by Article, Section 2 of the United States Constitution.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990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George Washington University's Institute of Public Policy found that at least $34 billion in federal funding for programs that directly assist Illinois residents is tied to census figures.</a:t>
            </a:r>
            <a:endParaRPr lang="en-US" sz="2400" dirty="0"/>
          </a:p>
        </p:txBody>
      </p:sp>
      <p:pic>
        <p:nvPicPr>
          <p:cNvPr id="1026" name="Picture 2" descr="Image result for gwu census re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tem image 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3524109" cy="259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342900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Taking the Census 1854</a:t>
            </a:r>
            <a:endParaRPr lang="en-US" sz="2800" dirty="0"/>
          </a:p>
        </p:txBody>
      </p:sp>
      <p:pic>
        <p:nvPicPr>
          <p:cNvPr id="3078" name="Picture 6" descr="Image result for online 2020 census"/>
          <p:cNvPicPr>
            <a:picLocks noChangeAspect="1" noChangeArrowheads="1"/>
          </p:cNvPicPr>
          <p:nvPr/>
        </p:nvPicPr>
        <p:blipFill>
          <a:blip r:embed="rId3" cstate="print"/>
          <a:srcRect l="9375" t="6667" r="11875"/>
          <a:stretch>
            <a:fillRect/>
          </a:stretch>
        </p:blipFill>
        <p:spPr bwMode="auto">
          <a:xfrm>
            <a:off x="4724400" y="685800"/>
            <a:ext cx="3886200" cy="259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4400" y="3429000"/>
            <a:ext cx="3687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Taking the Census 2020</a:t>
            </a:r>
            <a:endParaRPr lang="en-US" sz="2800" dirty="0"/>
          </a:p>
        </p:txBody>
      </p:sp>
      <p:sp>
        <p:nvSpPr>
          <p:cNvPr id="2" name="AutoShape 2" descr="Image result for people at comp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people at comp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Census Timetable </a:t>
            </a:r>
          </a:p>
          <a:p>
            <a:pPr algn="ctr"/>
            <a:endParaRPr lang="en-US" sz="2800" u="sng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March 12-20</a:t>
            </a:r>
            <a:r>
              <a:rPr lang="en-US" sz="2400" dirty="0" smtClean="0"/>
              <a:t>: Invitation to respond online to the 2020 census.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March 26-April 3</a:t>
            </a:r>
            <a:r>
              <a:rPr lang="en-US" sz="2400" dirty="0" smtClean="0"/>
              <a:t>: Reminder postcard.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April 8-16</a:t>
            </a:r>
            <a:r>
              <a:rPr lang="en-US" sz="2400" dirty="0" smtClean="0"/>
              <a:t>: Reminder letter and paper questionnaire.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April 20-27</a:t>
            </a:r>
            <a:r>
              <a:rPr lang="en-US" sz="2400" dirty="0" smtClean="0"/>
              <a:t>: Final reminder postcard before in-person follow up.</a:t>
            </a:r>
          </a:p>
          <a:p>
            <a:pPr fontAlgn="base"/>
            <a:r>
              <a:rPr lang="en-US" sz="2400" b="1" dirty="0" smtClean="0">
                <a:solidFill>
                  <a:srgbClr val="FF0000"/>
                </a:solidFill>
              </a:rPr>
              <a:t>December 31, 2020</a:t>
            </a:r>
            <a:r>
              <a:rPr lang="en-US" sz="2400" dirty="0" smtClean="0"/>
              <a:t>: State totals reported.</a:t>
            </a:r>
          </a:p>
          <a:p>
            <a:pPr fontAlgn="base"/>
            <a:r>
              <a:rPr lang="en-US" sz="2400" b="1" dirty="0" smtClean="0">
                <a:solidFill>
                  <a:srgbClr val="FF0000"/>
                </a:solidFill>
              </a:rPr>
              <a:t>March 31, 2021</a:t>
            </a:r>
            <a:r>
              <a:rPr lang="en-US" sz="2400" dirty="0" smtClean="0"/>
              <a:t>: Census Bureau transmits redistricting files to states.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96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Every household will have the option of responding online, by mail or by phone.</a:t>
            </a:r>
          </a:p>
          <a:p>
            <a:endParaRPr lang="en-US" sz="3200" dirty="0" smtClean="0"/>
          </a:p>
          <a:p>
            <a:r>
              <a:rPr lang="en-US" sz="3200" dirty="0" smtClean="0"/>
              <a:t>95% of households will receive their census invitation by mail.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opulation shifts show Sun Belt poised to gain in Cong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731520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447800"/>
            <a:ext cx="2514600" cy="20313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federal government says that the Department of Justice wants data about citizenship to better enforce federal voting rights laws.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1447800"/>
            <a:ext cx="2514600" cy="20313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Asking about citizenship will lead to an inaccurate count, because households with undocumented or Hispanic residents may not respond.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3810000"/>
            <a:ext cx="6812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decision in the case is expected by summer.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447800" y="4495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i="1" dirty="0" smtClean="0"/>
              <a:t>Source: “Argument analysis: Divided court seems ready to uphold citizenship question on 2020 census”; </a:t>
            </a:r>
            <a:r>
              <a:rPr lang="en-US" i="1" dirty="0" err="1" smtClean="0"/>
              <a:t>SCOTUSblog</a:t>
            </a:r>
            <a:r>
              <a:rPr lang="en-US" i="1" dirty="0" smtClean="0"/>
              <a:t>, April 23, 2019.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838200" y="6096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Department of Commerce v. New York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741</Words>
  <Application>Microsoft Office PowerPoint</Application>
  <PresentationFormat>On-screen Show (4:3)</PresentationFormat>
  <Paragraphs>93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Illinois Secretary of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Natale</dc:creator>
  <cp:lastModifiedBy>Joe Natale</cp:lastModifiedBy>
  <cp:revision>102</cp:revision>
  <dcterms:created xsi:type="dcterms:W3CDTF">2019-02-15T19:49:57Z</dcterms:created>
  <dcterms:modified xsi:type="dcterms:W3CDTF">2019-05-21T13:01:30Z</dcterms:modified>
</cp:coreProperties>
</file>