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6858000" cy="9144000"/>
  <p:embeddedFontLst>
    <p:embeddedFont>
      <p:font typeface="Roboto Slab"/>
      <p:regular r:id="rId25"/>
      <p:bold r:id="rId26"/>
    </p:embeddedFont>
    <p:embeddedFont>
      <p:font typeface="Raleway"/>
      <p:regular r:id="rId27"/>
      <p:bold r:id="rId28"/>
      <p:italic r:id="rId29"/>
      <p:boldItalic r:id="rId30"/>
    </p:embeddedFont>
    <p:embeddedFont>
      <p:font typeface="Roboto"/>
      <p:regular r:id="rId31"/>
      <p:bold r:id="rId32"/>
      <p:italic r:id="rId33"/>
      <p:boldItalic r:id="rId34"/>
    </p:embeddedFont>
    <p:embeddedFont>
      <p:font typeface="Source Sans Pro"/>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RobotoSlab-bold.fntdata"/><Relationship Id="rId25" Type="http://schemas.openxmlformats.org/officeDocument/2006/relationships/font" Target="fonts/RobotoSlab-regular.fntdata"/><Relationship Id="rId28" Type="http://schemas.openxmlformats.org/officeDocument/2006/relationships/font" Target="fonts/Raleway-bold.fntdata"/><Relationship Id="rId27" Type="http://schemas.openxmlformats.org/officeDocument/2006/relationships/font" Target="fonts/Raleway-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Raleway-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regular.fntdata"/><Relationship Id="rId30" Type="http://schemas.openxmlformats.org/officeDocument/2006/relationships/font" Target="fonts/Raleway-boldItalic.fntdata"/><Relationship Id="rId11" Type="http://schemas.openxmlformats.org/officeDocument/2006/relationships/slide" Target="slides/slide5.xml"/><Relationship Id="rId33" Type="http://schemas.openxmlformats.org/officeDocument/2006/relationships/font" Target="fonts/Roboto-italic.fntdata"/><Relationship Id="rId10" Type="http://schemas.openxmlformats.org/officeDocument/2006/relationships/slide" Target="slides/slide4.xml"/><Relationship Id="rId32" Type="http://schemas.openxmlformats.org/officeDocument/2006/relationships/font" Target="fonts/Roboto-bold.fntdata"/><Relationship Id="rId13" Type="http://schemas.openxmlformats.org/officeDocument/2006/relationships/slide" Target="slides/slide7.xml"/><Relationship Id="rId35" Type="http://schemas.openxmlformats.org/officeDocument/2006/relationships/font" Target="fonts/SourceSansPro-regular.fntdata"/><Relationship Id="rId12" Type="http://schemas.openxmlformats.org/officeDocument/2006/relationships/slide" Target="slides/slide6.xml"/><Relationship Id="rId34" Type="http://schemas.openxmlformats.org/officeDocument/2006/relationships/font" Target="fonts/Roboto-boldItalic.fntdata"/><Relationship Id="rId15" Type="http://schemas.openxmlformats.org/officeDocument/2006/relationships/slide" Target="slides/slide9.xml"/><Relationship Id="rId37" Type="http://schemas.openxmlformats.org/officeDocument/2006/relationships/font" Target="fonts/SourceSansPro-italic.fntdata"/><Relationship Id="rId14" Type="http://schemas.openxmlformats.org/officeDocument/2006/relationships/slide" Target="slides/slide8.xml"/><Relationship Id="rId36" Type="http://schemas.openxmlformats.org/officeDocument/2006/relationships/font" Target="fonts/SourceSansPro-bold.fntdata"/><Relationship Id="rId17" Type="http://schemas.openxmlformats.org/officeDocument/2006/relationships/slide" Target="slides/slide11.xml"/><Relationship Id="rId16" Type="http://schemas.openxmlformats.org/officeDocument/2006/relationships/slide" Target="slides/slide10.xml"/><Relationship Id="rId38" Type="http://schemas.openxmlformats.org/officeDocument/2006/relationships/font" Target="fonts/SourceSansPro-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5f1270c1c7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g15f1270c1c7_0_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45cc4effdc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145cc4effdc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Ryan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5ef65ba06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15ef65ba06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Ryan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5f1270c1c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15f1270c1c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Elora</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45cc4effdc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145cc4effdc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Both</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45cc4effdc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145cc4effdc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Both</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45cc4effdc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145cc4effdc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Both</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45cc4effdc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145cc4effdc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5ef65ba06e_1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15ef65ba06e_1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5f1270c1c7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15f1270c1c7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45cc4effdc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45cc4effdc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45cc4effdc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45cc4effdc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Ryan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45cc4effdc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45cc4effdc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Ryan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5ef65ba06e_1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5ef65ba06e_1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Elora</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5fc104acb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5fc104acb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Elora</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5ef65ba06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5ef65ba06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Ryan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45cc4effdc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45cc4effdc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Elora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45cc4effdc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145cc4effdc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Ryan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
    <p:bg>
      <p:bgPr>
        <a:solidFill>
          <a:srgbClr val="FFFFFF"/>
        </a:solidFill>
      </p:bgPr>
    </p:bg>
    <p:spTree>
      <p:nvGrpSpPr>
        <p:cNvPr id="59" name="Shape 59"/>
        <p:cNvGrpSpPr/>
        <p:nvPr/>
      </p:nvGrpSpPr>
      <p:grpSpPr>
        <a:xfrm>
          <a:off x="0" y="0"/>
          <a:ext cx="0" cy="0"/>
          <a:chOff x="0" y="0"/>
          <a:chExt cx="0" cy="0"/>
        </a:xfrm>
      </p:grpSpPr>
      <p:sp>
        <p:nvSpPr>
          <p:cNvPr id="60" name="Google Shape;60;p1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p:nvPr/>
        </p:nvSpPr>
        <p:spPr>
          <a:xfrm>
            <a:off x="0" y="0"/>
            <a:ext cx="4572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3"/>
          <p:cNvSpPr txBox="1"/>
          <p:nvPr>
            <p:ph type="title"/>
          </p:nvPr>
        </p:nvSpPr>
        <p:spPr>
          <a:xfrm>
            <a:off x="4852825" y="233150"/>
            <a:ext cx="4016400" cy="11814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Clr>
                <a:schemeClr val="dk1"/>
              </a:buClr>
              <a:buSzPts val="3000"/>
              <a:buNone/>
              <a:defRPr b="1" sz="3000">
                <a:solidFill>
                  <a:schemeClr val="dk1"/>
                </a:solidFill>
              </a:defRPr>
            </a:lvl1pPr>
            <a:lvl2pPr lvl="1" algn="l">
              <a:lnSpc>
                <a:spcPct val="100000"/>
              </a:lnSpc>
              <a:spcBef>
                <a:spcPts val="0"/>
              </a:spcBef>
              <a:spcAft>
                <a:spcPts val="0"/>
              </a:spcAft>
              <a:buClr>
                <a:schemeClr val="dk1"/>
              </a:buClr>
              <a:buSzPts val="3000"/>
              <a:buNone/>
              <a:defRPr b="1" sz="3000">
                <a:solidFill>
                  <a:schemeClr val="dk1"/>
                </a:solidFill>
              </a:defRPr>
            </a:lvl2pPr>
            <a:lvl3pPr lvl="2" algn="l">
              <a:lnSpc>
                <a:spcPct val="100000"/>
              </a:lnSpc>
              <a:spcBef>
                <a:spcPts val="0"/>
              </a:spcBef>
              <a:spcAft>
                <a:spcPts val="0"/>
              </a:spcAft>
              <a:buClr>
                <a:schemeClr val="dk1"/>
              </a:buClr>
              <a:buSzPts val="3000"/>
              <a:buNone/>
              <a:defRPr b="1" sz="3000">
                <a:solidFill>
                  <a:schemeClr val="dk1"/>
                </a:solidFill>
              </a:defRPr>
            </a:lvl3pPr>
            <a:lvl4pPr lvl="3" algn="l">
              <a:lnSpc>
                <a:spcPct val="100000"/>
              </a:lnSpc>
              <a:spcBef>
                <a:spcPts val="0"/>
              </a:spcBef>
              <a:spcAft>
                <a:spcPts val="0"/>
              </a:spcAft>
              <a:buClr>
                <a:schemeClr val="dk1"/>
              </a:buClr>
              <a:buSzPts val="3000"/>
              <a:buNone/>
              <a:defRPr b="1" sz="3000">
                <a:solidFill>
                  <a:schemeClr val="dk1"/>
                </a:solidFill>
              </a:defRPr>
            </a:lvl4pPr>
            <a:lvl5pPr lvl="4" algn="l">
              <a:lnSpc>
                <a:spcPct val="100000"/>
              </a:lnSpc>
              <a:spcBef>
                <a:spcPts val="0"/>
              </a:spcBef>
              <a:spcAft>
                <a:spcPts val="0"/>
              </a:spcAft>
              <a:buClr>
                <a:schemeClr val="dk1"/>
              </a:buClr>
              <a:buSzPts val="3000"/>
              <a:buNone/>
              <a:defRPr b="1" sz="3000">
                <a:solidFill>
                  <a:schemeClr val="dk1"/>
                </a:solidFill>
              </a:defRPr>
            </a:lvl5pPr>
            <a:lvl6pPr lvl="5" algn="l">
              <a:lnSpc>
                <a:spcPct val="100000"/>
              </a:lnSpc>
              <a:spcBef>
                <a:spcPts val="0"/>
              </a:spcBef>
              <a:spcAft>
                <a:spcPts val="0"/>
              </a:spcAft>
              <a:buClr>
                <a:schemeClr val="dk1"/>
              </a:buClr>
              <a:buSzPts val="3000"/>
              <a:buNone/>
              <a:defRPr b="1" sz="3000">
                <a:solidFill>
                  <a:schemeClr val="dk1"/>
                </a:solidFill>
              </a:defRPr>
            </a:lvl6pPr>
            <a:lvl7pPr lvl="6" algn="l">
              <a:lnSpc>
                <a:spcPct val="100000"/>
              </a:lnSpc>
              <a:spcBef>
                <a:spcPts val="0"/>
              </a:spcBef>
              <a:spcAft>
                <a:spcPts val="0"/>
              </a:spcAft>
              <a:buClr>
                <a:schemeClr val="dk1"/>
              </a:buClr>
              <a:buSzPts val="3000"/>
              <a:buNone/>
              <a:defRPr b="1" sz="3000">
                <a:solidFill>
                  <a:schemeClr val="dk1"/>
                </a:solidFill>
              </a:defRPr>
            </a:lvl7pPr>
            <a:lvl8pPr lvl="7" algn="l">
              <a:lnSpc>
                <a:spcPct val="100000"/>
              </a:lnSpc>
              <a:spcBef>
                <a:spcPts val="0"/>
              </a:spcBef>
              <a:spcAft>
                <a:spcPts val="0"/>
              </a:spcAft>
              <a:buClr>
                <a:schemeClr val="dk1"/>
              </a:buClr>
              <a:buSzPts val="3000"/>
              <a:buNone/>
              <a:defRPr b="1" sz="3000">
                <a:solidFill>
                  <a:schemeClr val="dk1"/>
                </a:solidFill>
              </a:defRPr>
            </a:lvl8pPr>
            <a:lvl9pPr lvl="8" algn="l">
              <a:lnSpc>
                <a:spcPct val="100000"/>
              </a:lnSpc>
              <a:spcBef>
                <a:spcPts val="0"/>
              </a:spcBef>
              <a:spcAft>
                <a:spcPts val="0"/>
              </a:spcAft>
              <a:buClr>
                <a:schemeClr val="dk1"/>
              </a:buClr>
              <a:buSzPts val="3000"/>
              <a:buNone/>
              <a:defRPr b="1" sz="3000">
                <a:solidFill>
                  <a:schemeClr val="dk1"/>
                </a:solidFill>
              </a:defRPr>
            </a:lvl9pPr>
          </a:lstStyle>
          <a:p/>
        </p:txBody>
      </p:sp>
      <p:sp>
        <p:nvSpPr>
          <p:cNvPr id="63" name="Google Shape;63;p13"/>
          <p:cNvSpPr txBox="1"/>
          <p:nvPr>
            <p:ph idx="1" type="body"/>
          </p:nvPr>
        </p:nvSpPr>
        <p:spPr>
          <a:xfrm>
            <a:off x="4852900" y="1672727"/>
            <a:ext cx="4016400" cy="2990400"/>
          </a:xfrm>
          <a:prstGeom prst="rect">
            <a:avLst/>
          </a:prstGeom>
          <a:noFill/>
        </p:spPr>
        <p:txBody>
          <a:bodyPr anchorCtr="0" anchor="t" bIns="91425" lIns="91425" spcFirstLastPara="1" rIns="91425" wrap="square" tIns="91425">
            <a:norm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0"/>
              </a:spcBef>
              <a:spcAft>
                <a:spcPts val="0"/>
              </a:spcAft>
              <a:buClr>
                <a:schemeClr val="dk2"/>
              </a:buClr>
              <a:buSzPts val="1400"/>
              <a:buChar char="○"/>
              <a:defRPr sz="1400">
                <a:solidFill>
                  <a:schemeClr val="dk2"/>
                </a:solidFill>
              </a:defRPr>
            </a:lvl2pPr>
            <a:lvl3pPr indent="-317500" lvl="2" marL="1371600" algn="l">
              <a:lnSpc>
                <a:spcPct val="115000"/>
              </a:lnSpc>
              <a:spcBef>
                <a:spcPts val="0"/>
              </a:spcBef>
              <a:spcAft>
                <a:spcPts val="0"/>
              </a:spcAft>
              <a:buClr>
                <a:schemeClr val="dk2"/>
              </a:buClr>
              <a:buSzPts val="1400"/>
              <a:buChar char="■"/>
              <a:defRPr sz="1400">
                <a:solidFill>
                  <a:schemeClr val="dk2"/>
                </a:solidFill>
              </a:defRPr>
            </a:lvl3pPr>
            <a:lvl4pPr indent="-317500" lvl="3" marL="1828800" algn="l">
              <a:lnSpc>
                <a:spcPct val="115000"/>
              </a:lnSpc>
              <a:spcBef>
                <a:spcPts val="0"/>
              </a:spcBef>
              <a:spcAft>
                <a:spcPts val="0"/>
              </a:spcAft>
              <a:buClr>
                <a:schemeClr val="dk2"/>
              </a:buClr>
              <a:buSzPts val="1400"/>
              <a:buChar char="●"/>
              <a:defRPr sz="1400">
                <a:solidFill>
                  <a:schemeClr val="dk2"/>
                </a:solidFill>
              </a:defRPr>
            </a:lvl4pPr>
            <a:lvl5pPr indent="-317500" lvl="4" marL="2286000" algn="l">
              <a:lnSpc>
                <a:spcPct val="115000"/>
              </a:lnSpc>
              <a:spcBef>
                <a:spcPts val="0"/>
              </a:spcBef>
              <a:spcAft>
                <a:spcPts val="0"/>
              </a:spcAft>
              <a:buClr>
                <a:schemeClr val="dk2"/>
              </a:buClr>
              <a:buSzPts val="1400"/>
              <a:buChar char="○"/>
              <a:defRPr sz="1400">
                <a:solidFill>
                  <a:schemeClr val="dk2"/>
                </a:solidFill>
              </a:defRPr>
            </a:lvl5pPr>
            <a:lvl6pPr indent="-317500" lvl="5" marL="2743200" algn="l">
              <a:lnSpc>
                <a:spcPct val="115000"/>
              </a:lnSpc>
              <a:spcBef>
                <a:spcPts val="0"/>
              </a:spcBef>
              <a:spcAft>
                <a:spcPts val="0"/>
              </a:spcAft>
              <a:buClr>
                <a:schemeClr val="dk2"/>
              </a:buClr>
              <a:buSzPts val="1400"/>
              <a:buChar char="■"/>
              <a:defRPr sz="1400">
                <a:solidFill>
                  <a:schemeClr val="dk2"/>
                </a:solidFill>
              </a:defRPr>
            </a:lvl6pPr>
            <a:lvl7pPr indent="-317500" lvl="6" marL="3200400" algn="l">
              <a:lnSpc>
                <a:spcPct val="115000"/>
              </a:lnSpc>
              <a:spcBef>
                <a:spcPts val="0"/>
              </a:spcBef>
              <a:spcAft>
                <a:spcPts val="0"/>
              </a:spcAft>
              <a:buClr>
                <a:schemeClr val="dk2"/>
              </a:buClr>
              <a:buSzPts val="1400"/>
              <a:buChar char="●"/>
              <a:defRPr sz="1400">
                <a:solidFill>
                  <a:schemeClr val="dk2"/>
                </a:solidFill>
              </a:defRPr>
            </a:lvl7pPr>
            <a:lvl8pPr indent="-317500" lvl="7" marL="3657600" algn="l">
              <a:lnSpc>
                <a:spcPct val="115000"/>
              </a:lnSpc>
              <a:spcBef>
                <a:spcPts val="0"/>
              </a:spcBef>
              <a:spcAft>
                <a:spcPts val="0"/>
              </a:spcAft>
              <a:buClr>
                <a:schemeClr val="dk2"/>
              </a:buClr>
              <a:buSzPts val="1400"/>
              <a:buChar char="○"/>
              <a:defRPr sz="1400">
                <a:solidFill>
                  <a:schemeClr val="dk2"/>
                </a:solidFill>
              </a:defRPr>
            </a:lvl8pPr>
            <a:lvl9pPr indent="-317500" lvl="8" marL="4114800" algn="l">
              <a:lnSpc>
                <a:spcPct val="115000"/>
              </a:lnSpc>
              <a:spcBef>
                <a:spcPts val="0"/>
              </a:spcBef>
              <a:spcAft>
                <a:spcPts val="0"/>
              </a:spcAft>
              <a:buClr>
                <a:schemeClr val="dk2"/>
              </a:buClr>
              <a:buSzPts val="1400"/>
              <a:buChar char="■"/>
              <a:defRPr sz="1400">
                <a:solidFill>
                  <a:schemeClr val="dk2"/>
                </a:solidFill>
              </a:defRPr>
            </a:lvl9pPr>
          </a:lstStyle>
          <a:p/>
        </p:txBody>
      </p:sp>
      <p:sp>
        <p:nvSpPr>
          <p:cNvPr id="64" name="Google Shape;64;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1" name="Shape 71"/>
        <p:cNvGrpSpPr/>
        <p:nvPr/>
      </p:nvGrpSpPr>
      <p:grpSpPr>
        <a:xfrm>
          <a:off x="0" y="0"/>
          <a:ext cx="0" cy="0"/>
          <a:chOff x="0" y="0"/>
          <a:chExt cx="0" cy="0"/>
        </a:xfrm>
      </p:grpSpPr>
      <p:sp>
        <p:nvSpPr>
          <p:cNvPr id="72" name="Google Shape;72;p15"/>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3" name="Google Shape;73;p15"/>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74" name="Google Shape;74;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5" name="Google Shape;75;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6" name="Google Shape;76;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7" name="Shape 77"/>
        <p:cNvGrpSpPr/>
        <p:nvPr/>
      </p:nvGrpSpPr>
      <p:grpSpPr>
        <a:xfrm>
          <a:off x="0" y="0"/>
          <a:ext cx="0" cy="0"/>
          <a:chOff x="0" y="0"/>
          <a:chExt cx="0" cy="0"/>
        </a:xfrm>
      </p:grpSpPr>
      <p:sp>
        <p:nvSpPr>
          <p:cNvPr id="78" name="Google Shape;78;p1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9" name="Google Shape;79;p1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0" name="Google Shape;80;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1" name="Google Shape;81;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2" name="Google Shape;82;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3" name="Shape 83"/>
        <p:cNvGrpSpPr/>
        <p:nvPr/>
      </p:nvGrpSpPr>
      <p:grpSpPr>
        <a:xfrm>
          <a:off x="0" y="0"/>
          <a:ext cx="0" cy="0"/>
          <a:chOff x="0" y="0"/>
          <a:chExt cx="0" cy="0"/>
        </a:xfrm>
      </p:grpSpPr>
      <p:sp>
        <p:nvSpPr>
          <p:cNvPr id="84" name="Google Shape;84;p17"/>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5" name="Google Shape;85;p17"/>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86" name="Google Shape;86;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7" name="Google Shape;87;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8" name="Google Shape;88;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9" name="Shape 89"/>
        <p:cNvGrpSpPr/>
        <p:nvPr/>
      </p:nvGrpSpPr>
      <p:grpSpPr>
        <a:xfrm>
          <a:off x="0" y="0"/>
          <a:ext cx="0" cy="0"/>
          <a:chOff x="0" y="0"/>
          <a:chExt cx="0" cy="0"/>
        </a:xfrm>
      </p:grpSpPr>
      <p:sp>
        <p:nvSpPr>
          <p:cNvPr id="90" name="Google Shape;90;p1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1" name="Google Shape;91;p18"/>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2" name="Google Shape;92;p18"/>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3" name="Google Shape;93;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4" name="Google Shape;94;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5" name="Google Shape;95;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6" name="Shape 96"/>
        <p:cNvGrpSpPr/>
        <p:nvPr/>
      </p:nvGrpSpPr>
      <p:grpSpPr>
        <a:xfrm>
          <a:off x="0" y="0"/>
          <a:ext cx="0" cy="0"/>
          <a:chOff x="0" y="0"/>
          <a:chExt cx="0" cy="0"/>
        </a:xfrm>
      </p:grpSpPr>
      <p:sp>
        <p:nvSpPr>
          <p:cNvPr id="97" name="Google Shape;97;p19"/>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8" name="Google Shape;98;p19"/>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99" name="Google Shape;99;p19"/>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0" name="Google Shape;100;p19"/>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01" name="Google Shape;101;p19"/>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2" name="Google Shape;102;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3" name="Google Shape;103;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4" name="Google Shape;104;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5" name="Shape 105"/>
        <p:cNvGrpSpPr/>
        <p:nvPr/>
      </p:nvGrpSpPr>
      <p:grpSpPr>
        <a:xfrm>
          <a:off x="0" y="0"/>
          <a:ext cx="0" cy="0"/>
          <a:chOff x="0" y="0"/>
          <a:chExt cx="0" cy="0"/>
        </a:xfrm>
      </p:grpSpPr>
      <p:sp>
        <p:nvSpPr>
          <p:cNvPr id="106" name="Google Shape;106;p2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7" name="Google Shape;107;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8" name="Google Shape;108;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9" name="Google Shape;109;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0" name="Shape 110"/>
        <p:cNvGrpSpPr/>
        <p:nvPr/>
      </p:nvGrpSpPr>
      <p:grpSpPr>
        <a:xfrm>
          <a:off x="0" y="0"/>
          <a:ext cx="0" cy="0"/>
          <a:chOff x="0" y="0"/>
          <a:chExt cx="0" cy="0"/>
        </a:xfrm>
      </p:grpSpPr>
      <p:sp>
        <p:nvSpPr>
          <p:cNvPr id="111" name="Google Shape;111;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2" name="Google Shape;112;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3" name="Google Shape;113;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4" name="Shape 114"/>
        <p:cNvGrpSpPr/>
        <p:nvPr/>
      </p:nvGrpSpPr>
      <p:grpSpPr>
        <a:xfrm>
          <a:off x="0" y="0"/>
          <a:ext cx="0" cy="0"/>
          <a:chOff x="0" y="0"/>
          <a:chExt cx="0" cy="0"/>
        </a:xfrm>
      </p:grpSpPr>
      <p:sp>
        <p:nvSpPr>
          <p:cNvPr id="115" name="Google Shape;115;p22"/>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6" name="Google Shape;116;p22"/>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17" name="Google Shape;117;p22"/>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18" name="Google Shape;118;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9" name="Google Shape;119;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0" name="Google Shape;120;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1" name="Shape 121"/>
        <p:cNvGrpSpPr/>
        <p:nvPr/>
      </p:nvGrpSpPr>
      <p:grpSpPr>
        <a:xfrm>
          <a:off x="0" y="0"/>
          <a:ext cx="0" cy="0"/>
          <a:chOff x="0" y="0"/>
          <a:chExt cx="0" cy="0"/>
        </a:xfrm>
      </p:grpSpPr>
      <p:sp>
        <p:nvSpPr>
          <p:cNvPr id="122" name="Google Shape;122;p23"/>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3" name="Google Shape;123;p23"/>
          <p:cNvSpPr/>
          <p:nvPr>
            <p:ph idx="2" type="pic"/>
          </p:nvPr>
        </p:nvSpPr>
        <p:spPr>
          <a:xfrm>
            <a:off x="3887391" y="740569"/>
            <a:ext cx="4629300" cy="3655200"/>
          </a:xfrm>
          <a:prstGeom prst="rect">
            <a:avLst/>
          </a:prstGeom>
          <a:noFill/>
          <a:ln>
            <a:noFill/>
          </a:ln>
        </p:spPr>
      </p:sp>
      <p:sp>
        <p:nvSpPr>
          <p:cNvPr id="124" name="Google Shape;124;p23"/>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25" name="Google Shape;125;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6" name="Google Shape;126;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7" name="Google Shape;127;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8" name="Shape 128"/>
        <p:cNvGrpSpPr/>
        <p:nvPr/>
      </p:nvGrpSpPr>
      <p:grpSpPr>
        <a:xfrm>
          <a:off x="0" y="0"/>
          <a:ext cx="0" cy="0"/>
          <a:chOff x="0" y="0"/>
          <a:chExt cx="0" cy="0"/>
        </a:xfrm>
      </p:grpSpPr>
      <p:sp>
        <p:nvSpPr>
          <p:cNvPr id="129" name="Google Shape;129;p2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0" name="Google Shape;130;p24"/>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1" name="Google Shape;131;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2" name="Google Shape;132;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3" name="Google Shape;133;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4" name="Shape 134"/>
        <p:cNvGrpSpPr/>
        <p:nvPr/>
      </p:nvGrpSpPr>
      <p:grpSpPr>
        <a:xfrm>
          <a:off x="0" y="0"/>
          <a:ext cx="0" cy="0"/>
          <a:chOff x="0" y="0"/>
          <a:chExt cx="0" cy="0"/>
        </a:xfrm>
      </p:grpSpPr>
      <p:sp>
        <p:nvSpPr>
          <p:cNvPr id="135" name="Google Shape;135;p25"/>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6" name="Google Shape;136;p25"/>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7" name="Google Shape;137;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8" name="Google Shape;138;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9" name="Google Shape;139;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 name="Shape 65"/>
        <p:cNvGrpSpPr/>
        <p:nvPr/>
      </p:nvGrpSpPr>
      <p:grpSpPr>
        <a:xfrm>
          <a:off x="0" y="0"/>
          <a:ext cx="0" cy="0"/>
          <a:chOff x="0" y="0"/>
          <a:chExt cx="0" cy="0"/>
        </a:xfrm>
      </p:grpSpPr>
      <p:sp>
        <p:nvSpPr>
          <p:cNvPr id="66" name="Google Shape;66;p1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67" name="Google Shape;67;p1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8" name="Google Shape;68;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9" name="Google Shape;69;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70" name="Google Shape;70;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hyperlink" Target="mailto:elora.agsten@ic.edu" TargetMode="External"/><Relationship Id="rId4" Type="http://schemas.openxmlformats.org/officeDocument/2006/relationships/hyperlink" Target="mailto:ryan.flynn@ic.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hyperlink" Target="mailto:elora.agsten@ic.edu" TargetMode="External"/><Relationship Id="rId4" Type="http://schemas.openxmlformats.org/officeDocument/2006/relationships/hyperlink" Target="mailto:ryan.flynn@ic.edu" TargetMode="External"/><Relationship Id="rId5" Type="http://schemas.openxmlformats.org/officeDocument/2006/relationships/image" Target="../media/image2.jpg"/><Relationship Id="rId6"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hyperlink" Target="https://library.ic.edu/infocivics"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6"/>
          <p:cNvSpPr txBox="1"/>
          <p:nvPr>
            <p:ph type="ctrTitle"/>
          </p:nvPr>
        </p:nvSpPr>
        <p:spPr>
          <a:xfrm>
            <a:off x="1143000" y="636450"/>
            <a:ext cx="6858000" cy="1995900"/>
          </a:xfrm>
          <a:prstGeom prst="rect">
            <a:avLst/>
          </a:prstGeom>
          <a:noFill/>
          <a:ln>
            <a:noFill/>
          </a:ln>
        </p:spPr>
        <p:txBody>
          <a:bodyPr anchorCtr="0" anchor="b" bIns="34275" lIns="68575" spcFirstLastPara="1" rIns="68575" wrap="square" tIns="34275">
            <a:noAutofit/>
          </a:bodyPr>
          <a:lstStyle/>
          <a:p>
            <a:pPr indent="0" lvl="0" marL="0" rtl="0" algn="ctr">
              <a:lnSpc>
                <a:spcPct val="100000"/>
              </a:lnSpc>
              <a:spcBef>
                <a:spcPts val="0"/>
              </a:spcBef>
              <a:spcAft>
                <a:spcPts val="0"/>
              </a:spcAft>
              <a:buClr>
                <a:schemeClr val="dk1"/>
              </a:buClr>
              <a:buSzPts val="1100"/>
              <a:buFont typeface="Arial"/>
              <a:buNone/>
            </a:pPr>
            <a:r>
              <a:rPr lang="en" sz="4800">
                <a:latin typeface="Roboto Slab"/>
                <a:ea typeface="Roboto Slab"/>
                <a:cs typeface="Roboto Slab"/>
                <a:sym typeface="Roboto Slab"/>
              </a:rPr>
              <a:t>“Because Facts Matter”</a:t>
            </a:r>
            <a:endParaRPr sz="4800">
              <a:latin typeface="Roboto Slab"/>
              <a:ea typeface="Roboto Slab"/>
              <a:cs typeface="Roboto Slab"/>
              <a:sym typeface="Roboto Slab"/>
            </a:endParaRPr>
          </a:p>
          <a:p>
            <a:pPr indent="0" lvl="0" marL="0" rtl="0" algn="l">
              <a:lnSpc>
                <a:spcPct val="90000"/>
              </a:lnSpc>
              <a:spcBef>
                <a:spcPts val="0"/>
              </a:spcBef>
              <a:spcAft>
                <a:spcPts val="0"/>
              </a:spcAft>
              <a:buClr>
                <a:schemeClr val="dk1"/>
              </a:buClr>
              <a:buSzPts val="4500"/>
              <a:buFont typeface="Calibri"/>
              <a:buNone/>
            </a:pPr>
            <a:r>
              <a:t/>
            </a:r>
            <a:endParaRPr/>
          </a:p>
        </p:txBody>
      </p:sp>
      <p:sp>
        <p:nvSpPr>
          <p:cNvPr id="145" name="Google Shape;145;p26"/>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p>
            <a:pPr indent="0" lvl="0" marL="0" rtl="0" algn="ctr">
              <a:lnSpc>
                <a:spcPct val="100000"/>
              </a:lnSpc>
              <a:spcBef>
                <a:spcPts val="0"/>
              </a:spcBef>
              <a:spcAft>
                <a:spcPts val="0"/>
              </a:spcAft>
              <a:buClr>
                <a:schemeClr val="dk1"/>
              </a:buClr>
              <a:buSzPts val="1100"/>
              <a:buFont typeface="Arial"/>
              <a:buNone/>
            </a:pPr>
            <a:r>
              <a:rPr lang="en" sz="2800">
                <a:solidFill>
                  <a:schemeClr val="accent1"/>
                </a:solidFill>
                <a:latin typeface="Roboto Slab"/>
                <a:ea typeface="Roboto Slab"/>
                <a:cs typeface="Roboto Slab"/>
                <a:sym typeface="Roboto Slab"/>
              </a:rPr>
              <a:t>Teaching Information Literacy as a Civic Responsibility</a:t>
            </a:r>
            <a:endParaRPr sz="2800">
              <a:solidFill>
                <a:schemeClr val="accent1"/>
              </a:solidFill>
              <a:latin typeface="Roboto Slab"/>
              <a:ea typeface="Roboto Slab"/>
              <a:cs typeface="Roboto Slab"/>
              <a:sym typeface="Roboto Slab"/>
            </a:endParaRPr>
          </a:p>
          <a:p>
            <a:pPr indent="0" lvl="0" marL="0" rtl="0" algn="ctr">
              <a:lnSpc>
                <a:spcPct val="90000"/>
              </a:lnSpc>
              <a:spcBef>
                <a:spcPts val="0"/>
              </a:spcBef>
              <a:spcAft>
                <a:spcPts val="0"/>
              </a:spcAft>
              <a:buClr>
                <a:schemeClr val="dk1"/>
              </a:buClr>
              <a:buSzPts val="1800"/>
              <a:buNone/>
            </a:pPr>
            <a:r>
              <a:t/>
            </a:r>
            <a:endParaRPr/>
          </a:p>
        </p:txBody>
      </p:sp>
      <p:pic>
        <p:nvPicPr>
          <p:cNvPr id="146" name="Google Shape;146;p26"/>
          <p:cNvPicPr preferRelativeResize="0"/>
          <p:nvPr/>
        </p:nvPicPr>
        <p:blipFill rotWithShape="1">
          <a:blip r:embed="rId3">
            <a:alphaModFix/>
          </a:blip>
          <a:srcRect b="0" l="0" r="0" t="0"/>
          <a:stretch/>
        </p:blipFill>
        <p:spPr>
          <a:xfrm>
            <a:off x="6988628" y="3868863"/>
            <a:ext cx="2090057" cy="112317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Pedagogy for learning sessions:</a:t>
            </a:r>
            <a:endParaRPr/>
          </a:p>
        </p:txBody>
      </p:sp>
      <p:sp>
        <p:nvSpPr>
          <p:cNvPr id="206" name="Google Shape;206;p35"/>
          <p:cNvSpPr txBox="1"/>
          <p:nvPr>
            <p:ph idx="1" type="body"/>
          </p:nvPr>
        </p:nvSpPr>
        <p:spPr>
          <a:xfrm>
            <a:off x="387900" y="1489825"/>
            <a:ext cx="3999900" cy="3358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Campus Convocation</a:t>
            </a:r>
            <a:endParaRPr/>
          </a:p>
          <a:p>
            <a:pPr indent="-317500" lvl="0" marL="457200" rtl="0" algn="l">
              <a:spcBef>
                <a:spcPts val="1200"/>
              </a:spcBef>
              <a:spcAft>
                <a:spcPts val="0"/>
              </a:spcAft>
              <a:buSzPts val="1400"/>
              <a:buChar char="●"/>
            </a:pPr>
            <a:r>
              <a:rPr lang="en"/>
              <a:t>Fall 2020 (Campus-wide lecture series required for graduation)</a:t>
            </a:r>
            <a:endParaRPr/>
          </a:p>
          <a:p>
            <a:pPr indent="-317500" lvl="0" marL="457200" rtl="0" algn="l">
              <a:spcBef>
                <a:spcPts val="0"/>
              </a:spcBef>
              <a:spcAft>
                <a:spcPts val="0"/>
              </a:spcAft>
              <a:buSzPts val="1400"/>
              <a:buChar char="●"/>
            </a:pPr>
            <a:r>
              <a:rPr lang="en"/>
              <a:t>50-minute pre-recorded presentation</a:t>
            </a:r>
            <a:endParaRPr/>
          </a:p>
          <a:p>
            <a:pPr indent="-317500" lvl="0" marL="457200" rtl="0" algn="l">
              <a:spcBef>
                <a:spcPts val="0"/>
              </a:spcBef>
              <a:spcAft>
                <a:spcPts val="0"/>
              </a:spcAft>
              <a:buSzPts val="1400"/>
              <a:buChar char="●"/>
            </a:pPr>
            <a:r>
              <a:rPr lang="en"/>
              <a:t>Focused on COVID-19 misinformation</a:t>
            </a:r>
            <a:endParaRPr/>
          </a:p>
          <a:p>
            <a:pPr indent="-317500" lvl="0" marL="457200" rtl="0" algn="l">
              <a:spcBef>
                <a:spcPts val="0"/>
              </a:spcBef>
              <a:spcAft>
                <a:spcPts val="0"/>
              </a:spcAft>
              <a:buSzPts val="1400"/>
              <a:buChar char="●"/>
            </a:pPr>
            <a:r>
              <a:rPr lang="en"/>
              <a:t>Included two real-time online fact-checking demonstration</a:t>
            </a:r>
            <a:endParaRPr/>
          </a:p>
          <a:p>
            <a:pPr indent="-317500" lvl="0" marL="457200" rtl="0" algn="l">
              <a:spcBef>
                <a:spcPts val="0"/>
              </a:spcBef>
              <a:spcAft>
                <a:spcPts val="0"/>
              </a:spcAft>
              <a:buSzPts val="1400"/>
              <a:buChar char="●"/>
            </a:pPr>
            <a:r>
              <a:rPr lang="en"/>
              <a:t>Brief reflection and assessment afterward for students</a:t>
            </a:r>
            <a:endParaRPr/>
          </a:p>
        </p:txBody>
      </p:sp>
      <p:sp>
        <p:nvSpPr>
          <p:cNvPr id="207" name="Google Shape;207;p35"/>
          <p:cNvSpPr txBox="1"/>
          <p:nvPr>
            <p:ph idx="2" type="body"/>
          </p:nvPr>
        </p:nvSpPr>
        <p:spPr>
          <a:xfrm>
            <a:off x="4756200" y="1489825"/>
            <a:ext cx="3999900" cy="3358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Workshop series for first-year seminar courses</a:t>
            </a:r>
            <a:endParaRPr/>
          </a:p>
          <a:p>
            <a:pPr indent="-317500" lvl="0" marL="457200" rtl="0" algn="l">
              <a:spcBef>
                <a:spcPts val="1200"/>
              </a:spcBef>
              <a:spcAft>
                <a:spcPts val="0"/>
              </a:spcAft>
              <a:buSzPts val="1400"/>
              <a:buChar char="●"/>
            </a:pPr>
            <a:r>
              <a:rPr lang="en"/>
              <a:t>Fall 2021- 50-minute workshop in nine, individual courses</a:t>
            </a:r>
            <a:endParaRPr/>
          </a:p>
          <a:p>
            <a:pPr indent="-317500" lvl="0" marL="457200" rtl="0" algn="l">
              <a:spcBef>
                <a:spcPts val="0"/>
              </a:spcBef>
              <a:spcAft>
                <a:spcPts val="0"/>
              </a:spcAft>
              <a:buSzPts val="1400"/>
              <a:buChar char="●"/>
            </a:pPr>
            <a:r>
              <a:rPr lang="en"/>
              <a:t>Basic introductions to misinformation </a:t>
            </a:r>
            <a:r>
              <a:rPr lang="en"/>
              <a:t>and</a:t>
            </a:r>
            <a:r>
              <a:rPr lang="en"/>
              <a:t> why it occurs</a:t>
            </a:r>
            <a:endParaRPr/>
          </a:p>
          <a:p>
            <a:pPr indent="-317500" lvl="0" marL="457200" rtl="0" algn="l">
              <a:spcBef>
                <a:spcPts val="0"/>
              </a:spcBef>
              <a:spcAft>
                <a:spcPts val="0"/>
              </a:spcAft>
              <a:buSzPts val="1400"/>
              <a:buChar char="●"/>
            </a:pPr>
            <a:r>
              <a:rPr lang="en"/>
              <a:t>What is reliable news?</a:t>
            </a:r>
            <a:endParaRPr/>
          </a:p>
          <a:p>
            <a:pPr indent="-317500" lvl="0" marL="457200" rtl="0" algn="l">
              <a:spcBef>
                <a:spcPts val="0"/>
              </a:spcBef>
              <a:spcAft>
                <a:spcPts val="0"/>
              </a:spcAft>
              <a:buSzPts val="1400"/>
              <a:buChar char="●"/>
            </a:pPr>
            <a:r>
              <a:rPr lang="en"/>
              <a:t>Visual recognition of misinformation </a:t>
            </a:r>
            <a:endParaRPr/>
          </a:p>
          <a:p>
            <a:pPr indent="-317500" lvl="0" marL="457200" rtl="0" algn="l">
              <a:spcBef>
                <a:spcPts val="0"/>
              </a:spcBef>
              <a:spcAft>
                <a:spcPts val="0"/>
              </a:spcAft>
              <a:buSzPts val="1400"/>
              <a:buChar char="●"/>
            </a:pPr>
            <a:r>
              <a:rPr lang="en"/>
              <a:t>Library and news resources</a:t>
            </a:r>
            <a:endParaRPr/>
          </a:p>
          <a:p>
            <a:pPr indent="-317500" lvl="0" marL="457200" rtl="0" algn="l">
              <a:spcBef>
                <a:spcPts val="0"/>
              </a:spcBef>
              <a:spcAft>
                <a:spcPts val="0"/>
              </a:spcAft>
              <a:buSzPts val="1400"/>
              <a:buChar char="●"/>
            </a:pPr>
            <a:r>
              <a:rPr lang="en"/>
              <a:t>More discussion and active learning activities </a:t>
            </a:r>
            <a:endParaRPr/>
          </a:p>
          <a:p>
            <a:pPr indent="-304800" lvl="1" marL="914400" rtl="0" algn="l">
              <a:spcBef>
                <a:spcPts val="0"/>
              </a:spcBef>
              <a:spcAft>
                <a:spcPts val="0"/>
              </a:spcAft>
              <a:buSzPts val="1200"/>
              <a:buChar char="○"/>
            </a:pPr>
            <a:r>
              <a:rPr lang="en"/>
              <a:t>Students divided into groups and fact checked claims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6"/>
          <p:cNvSpPr txBox="1"/>
          <p:nvPr>
            <p:ph type="title"/>
          </p:nvPr>
        </p:nvSpPr>
        <p:spPr>
          <a:xfrm>
            <a:off x="4852825" y="233150"/>
            <a:ext cx="4016400" cy="11814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Building a student toolbox</a:t>
            </a:r>
            <a:endParaRPr/>
          </a:p>
        </p:txBody>
      </p:sp>
      <p:sp>
        <p:nvSpPr>
          <p:cNvPr id="213" name="Google Shape;213;p36"/>
          <p:cNvSpPr txBox="1"/>
          <p:nvPr>
            <p:ph idx="1" type="body"/>
          </p:nvPr>
        </p:nvSpPr>
        <p:spPr>
          <a:xfrm>
            <a:off x="4852825" y="1530975"/>
            <a:ext cx="4016400" cy="3424500"/>
          </a:xfrm>
          <a:prstGeom prst="rect">
            <a:avLst/>
          </a:prstGeom>
        </p:spPr>
        <p:txBody>
          <a:bodyPr anchorCtr="0" anchor="t" bIns="91425" lIns="91425" spcFirstLastPara="1" rIns="91425" wrap="square" tIns="91425">
            <a:normAutofit lnSpcReduction="20000"/>
          </a:bodyPr>
          <a:lstStyle/>
          <a:p>
            <a:pPr indent="-330200" lvl="0" marL="457200" rtl="0" algn="l">
              <a:spcBef>
                <a:spcPts val="0"/>
              </a:spcBef>
              <a:spcAft>
                <a:spcPts val="0"/>
              </a:spcAft>
              <a:buClr>
                <a:schemeClr val="dk1"/>
              </a:buClr>
              <a:buSzPts val="1600"/>
              <a:buChar char="●"/>
            </a:pPr>
            <a:r>
              <a:rPr lang="en">
                <a:solidFill>
                  <a:schemeClr val="dk1"/>
                </a:solidFill>
              </a:rPr>
              <a:t>Basic news literacy skills</a:t>
            </a:r>
            <a:br>
              <a:rPr lang="en">
                <a:solidFill>
                  <a:schemeClr val="dk1"/>
                </a:solidFill>
              </a:rPr>
            </a:br>
            <a:r>
              <a:rPr lang="en">
                <a:solidFill>
                  <a:schemeClr val="dk1"/>
                </a:solidFill>
              </a:rPr>
              <a:t> </a:t>
            </a:r>
            <a:endParaRPr>
              <a:solidFill>
                <a:schemeClr val="dk1"/>
              </a:solidFill>
            </a:endParaRPr>
          </a:p>
          <a:p>
            <a:pPr indent="-330200" lvl="0" marL="457200" rtl="0" algn="l">
              <a:spcBef>
                <a:spcPts val="0"/>
              </a:spcBef>
              <a:spcAft>
                <a:spcPts val="0"/>
              </a:spcAft>
              <a:buClr>
                <a:schemeClr val="dk1"/>
              </a:buClr>
              <a:buSzPts val="1600"/>
              <a:buChar char="●"/>
            </a:pPr>
            <a:r>
              <a:rPr lang="en">
                <a:solidFill>
                  <a:schemeClr val="dk1"/>
                </a:solidFill>
              </a:rPr>
              <a:t>SIFT- evaluation method </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Easy to learn. Easy to use.</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D</a:t>
            </a:r>
            <a:r>
              <a:rPr lang="en">
                <a:solidFill>
                  <a:schemeClr val="dk1"/>
                </a:solidFill>
              </a:rPr>
              <a:t>eveloped by Mike Caulfield at the University of Washington’s Center for an Informed Public.</a:t>
            </a:r>
            <a:br>
              <a:rPr lang="en">
                <a:solidFill>
                  <a:schemeClr val="dk1"/>
                </a:solidFill>
              </a:rPr>
            </a:br>
            <a:endParaRPr>
              <a:solidFill>
                <a:schemeClr val="dk1"/>
              </a:solidFill>
            </a:endParaRPr>
          </a:p>
          <a:p>
            <a:pPr indent="-330200" lvl="0" marL="457200" rtl="0" algn="l">
              <a:spcBef>
                <a:spcPts val="0"/>
              </a:spcBef>
              <a:spcAft>
                <a:spcPts val="0"/>
              </a:spcAft>
              <a:buClr>
                <a:schemeClr val="dk1"/>
              </a:buClr>
              <a:buSzPts val="1600"/>
              <a:buChar char="●"/>
            </a:pPr>
            <a:r>
              <a:rPr lang="en">
                <a:solidFill>
                  <a:schemeClr val="dk1"/>
                </a:solidFill>
              </a:rPr>
              <a:t>Recognizing</a:t>
            </a:r>
            <a:r>
              <a:rPr lang="en">
                <a:solidFill>
                  <a:schemeClr val="dk1"/>
                </a:solidFill>
              </a:rPr>
              <a:t> common characteristics of misin</a:t>
            </a:r>
            <a:r>
              <a:rPr lang="en">
                <a:solidFill>
                  <a:schemeClr val="dk1"/>
                </a:solidFill>
              </a:rPr>
              <a:t>formation</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A kernel of truth</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Inflammatory language </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a:t>
            </a:r>
            <a:r>
              <a:rPr lang="en">
                <a:solidFill>
                  <a:schemeClr val="dk1"/>
                </a:solidFill>
              </a:rPr>
              <a:t>For us or against us” rhetoric</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Visual </a:t>
            </a:r>
            <a:r>
              <a:rPr lang="en">
                <a:solidFill>
                  <a:schemeClr val="dk1"/>
                </a:solidFill>
              </a:rPr>
              <a:t>features</a:t>
            </a:r>
            <a:endParaRPr>
              <a:solidFill>
                <a:schemeClr val="dk1"/>
              </a:solidFill>
            </a:endParaRPr>
          </a:p>
        </p:txBody>
      </p:sp>
      <p:pic>
        <p:nvPicPr>
          <p:cNvPr descr="A graphic for the SIFT method: Stop, Investigate the source, Find better coverage, Trace claims, quotes, and media to the original context" id="214" name="Google Shape;214;p36" title="SIFT"/>
          <p:cNvPicPr preferRelativeResize="0"/>
          <p:nvPr/>
        </p:nvPicPr>
        <p:blipFill>
          <a:blip r:embed="rId3">
            <a:alphaModFix/>
          </a:blip>
          <a:stretch>
            <a:fillRect/>
          </a:stretch>
        </p:blipFill>
        <p:spPr>
          <a:xfrm>
            <a:off x="266275" y="1469137"/>
            <a:ext cx="4127249" cy="22052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7"/>
          <p:cNvSpPr txBox="1"/>
          <p:nvPr>
            <p:ph type="title"/>
          </p:nvPr>
        </p:nvSpPr>
        <p:spPr>
          <a:xfrm>
            <a:off x="387900" y="458025"/>
            <a:ext cx="8368200" cy="6861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Example </a:t>
            </a:r>
            <a:r>
              <a:rPr lang="en"/>
              <a:t>Misinformation</a:t>
            </a:r>
            <a:r>
              <a:rPr lang="en"/>
              <a:t>  from FYS Workshops</a:t>
            </a:r>
            <a:endParaRPr/>
          </a:p>
        </p:txBody>
      </p:sp>
      <p:pic>
        <p:nvPicPr>
          <p:cNvPr descr="A screenshot of misinformation from Alternet, featuring an unflattering picture of Maria Bartiromo and the headline &quot;Maria Bartiromo ignorantly asks Kevin McCarthy to look at the 25th Amendment to remove Biden.&quot;" id="220" name="Google Shape;220;p37" title="Misinformation 1"/>
          <p:cNvPicPr preferRelativeResize="0"/>
          <p:nvPr/>
        </p:nvPicPr>
        <p:blipFill>
          <a:blip r:embed="rId3">
            <a:alphaModFix/>
          </a:blip>
          <a:stretch>
            <a:fillRect/>
          </a:stretch>
        </p:blipFill>
        <p:spPr>
          <a:xfrm>
            <a:off x="599450" y="1548900"/>
            <a:ext cx="3745799" cy="3390399"/>
          </a:xfrm>
          <a:prstGeom prst="rect">
            <a:avLst/>
          </a:prstGeom>
          <a:noFill/>
          <a:ln>
            <a:noFill/>
          </a:ln>
        </p:spPr>
      </p:pic>
      <p:pic>
        <p:nvPicPr>
          <p:cNvPr descr="A screenshot of a Gateway Pundit article featuring a picture of Biden and Obama together and the headline &quot;Biden's Insane Policies are Destroying the Economy Too- Consumer Sentiment Plunges while Inflations Reaches Highest Annual Increase in 30 Years&quot;" id="221" name="Google Shape;221;p37" title="Misinformation 2"/>
          <p:cNvPicPr preferRelativeResize="0"/>
          <p:nvPr/>
        </p:nvPicPr>
        <p:blipFill>
          <a:blip r:embed="rId4">
            <a:alphaModFix/>
          </a:blip>
          <a:stretch>
            <a:fillRect/>
          </a:stretch>
        </p:blipFill>
        <p:spPr>
          <a:xfrm>
            <a:off x="4727080" y="1244725"/>
            <a:ext cx="3701430" cy="3694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Outcomes</a:t>
            </a:r>
            <a:endParaRPr/>
          </a:p>
        </p:txBody>
      </p:sp>
      <p:sp>
        <p:nvSpPr>
          <p:cNvPr id="227" name="Google Shape;227;p38"/>
          <p:cNvSpPr txBox="1"/>
          <p:nvPr>
            <p:ph idx="1" type="body"/>
          </p:nvPr>
        </p:nvSpPr>
        <p:spPr>
          <a:xfrm>
            <a:off x="387900" y="1489825"/>
            <a:ext cx="8368200" cy="33582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en"/>
              <a:t>Qualitative:</a:t>
            </a:r>
            <a:endParaRPr/>
          </a:p>
          <a:p>
            <a:pPr indent="-317182" lvl="0" marL="457200" rtl="0" algn="l">
              <a:spcBef>
                <a:spcPts val="1200"/>
              </a:spcBef>
              <a:spcAft>
                <a:spcPts val="0"/>
              </a:spcAft>
              <a:buSzPct val="100000"/>
              <a:buChar char="●"/>
            </a:pPr>
            <a:r>
              <a:rPr lang="en"/>
              <a:t>We found that students were ready and capable of doing quality fact-checking research, and were eager to learn new tools</a:t>
            </a:r>
            <a:endParaRPr/>
          </a:p>
          <a:p>
            <a:pPr indent="-317182" lvl="0" marL="457200" rtl="0" algn="l">
              <a:spcBef>
                <a:spcPts val="0"/>
              </a:spcBef>
              <a:spcAft>
                <a:spcPts val="0"/>
              </a:spcAft>
              <a:buSzPct val="100000"/>
              <a:buChar char="●"/>
            </a:pPr>
            <a:r>
              <a:rPr lang="en"/>
              <a:t>“Overall, the presentation encouraged me to be more thorough in checking validity of information and if sources are reputable.”</a:t>
            </a:r>
            <a:endParaRPr/>
          </a:p>
          <a:p>
            <a:pPr indent="-317182" lvl="0" marL="457200" rtl="0" algn="l">
              <a:spcBef>
                <a:spcPts val="0"/>
              </a:spcBef>
              <a:spcAft>
                <a:spcPts val="0"/>
              </a:spcAft>
              <a:buSzPct val="100000"/>
              <a:buChar char="●"/>
            </a:pPr>
            <a:r>
              <a:rPr lang="en"/>
              <a:t>“The SIFT method is going to be very good to remember in just everyday life. It will help me be a more conscious reader.”</a:t>
            </a:r>
            <a:endParaRPr/>
          </a:p>
          <a:p>
            <a:pPr indent="-317182" lvl="0" marL="457200" rtl="0" algn="l">
              <a:spcBef>
                <a:spcPts val="0"/>
              </a:spcBef>
              <a:spcAft>
                <a:spcPts val="0"/>
              </a:spcAft>
              <a:buSzPct val="100000"/>
              <a:buChar char="●"/>
            </a:pPr>
            <a:r>
              <a:rPr lang="en"/>
              <a:t>“This convocation was helpful in how to think about news sources. While it is impossible to be completely unbiased there are things you can look for to help you make sure you are consuming news actively.</a:t>
            </a:r>
            <a:endParaRPr/>
          </a:p>
          <a:p>
            <a:pPr indent="0" lvl="0" marL="0" rtl="0" algn="l">
              <a:spcBef>
                <a:spcPts val="1200"/>
              </a:spcBef>
              <a:spcAft>
                <a:spcPts val="0"/>
              </a:spcAft>
              <a:buNone/>
            </a:pPr>
            <a:r>
              <a:rPr lang="en"/>
              <a:t>Quantitative:</a:t>
            </a:r>
            <a:endParaRPr/>
          </a:p>
          <a:p>
            <a:pPr indent="-317182" lvl="0" marL="457200" rtl="0" algn="l">
              <a:spcBef>
                <a:spcPts val="1200"/>
              </a:spcBef>
              <a:spcAft>
                <a:spcPts val="0"/>
              </a:spcAft>
              <a:buSzPct val="100000"/>
              <a:buChar char="●"/>
            </a:pPr>
            <a:r>
              <a:rPr lang="en"/>
              <a:t>Convo: 87 students</a:t>
            </a:r>
            <a:endParaRPr/>
          </a:p>
          <a:p>
            <a:pPr indent="-317182" lvl="0" marL="457200" rtl="0" algn="l">
              <a:spcBef>
                <a:spcPts val="0"/>
              </a:spcBef>
              <a:spcAft>
                <a:spcPts val="0"/>
              </a:spcAft>
              <a:buSzPct val="100000"/>
              <a:buChar char="●"/>
            </a:pPr>
            <a:r>
              <a:rPr lang="en"/>
              <a:t>Workshops: 9 classes; 147 students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9"/>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Obstacles Addressed During Planning</a:t>
            </a:r>
            <a:endParaRPr/>
          </a:p>
        </p:txBody>
      </p:sp>
      <p:sp>
        <p:nvSpPr>
          <p:cNvPr id="233" name="Google Shape;233;p39"/>
          <p:cNvSpPr txBox="1"/>
          <p:nvPr>
            <p:ph idx="1" type="body"/>
          </p:nvPr>
        </p:nvSpPr>
        <p:spPr>
          <a:xfrm>
            <a:off x="387900" y="1489824"/>
            <a:ext cx="8368200" cy="30789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Political polarization, i.e. “misinformation only exists in the third person”</a:t>
            </a:r>
            <a:endParaRPr/>
          </a:p>
          <a:p>
            <a:pPr indent="-317500" lvl="1" marL="914400" rtl="0" algn="l">
              <a:spcBef>
                <a:spcPts val="0"/>
              </a:spcBef>
              <a:spcAft>
                <a:spcPts val="0"/>
              </a:spcAft>
              <a:buSzPts val="1400"/>
              <a:buChar char="○"/>
            </a:pPr>
            <a:r>
              <a:rPr lang="en"/>
              <a:t>Resolved by…</a:t>
            </a:r>
            <a:endParaRPr/>
          </a:p>
          <a:p>
            <a:pPr indent="-317500" lvl="2" marL="1371600" rtl="0" algn="l">
              <a:spcBef>
                <a:spcPts val="0"/>
              </a:spcBef>
              <a:spcAft>
                <a:spcPts val="0"/>
              </a:spcAft>
              <a:buSzPts val="1400"/>
              <a:buChar char="■"/>
            </a:pPr>
            <a:r>
              <a:rPr lang="en"/>
              <a:t>Emphasized misinformation aspect and techniques over the political consequences of misinformation</a:t>
            </a:r>
            <a:endParaRPr/>
          </a:p>
          <a:p>
            <a:pPr indent="-317500" lvl="2" marL="1371600" rtl="0" algn="l">
              <a:spcBef>
                <a:spcPts val="0"/>
              </a:spcBef>
              <a:spcAft>
                <a:spcPts val="0"/>
              </a:spcAft>
              <a:buSzPts val="1400"/>
              <a:buChar char="■"/>
            </a:pPr>
            <a:r>
              <a:rPr lang="en"/>
              <a:t>Showed examples of what misinformation presents itself on both sides of the political spectrum</a:t>
            </a:r>
            <a:br>
              <a:rPr lang="en"/>
            </a:br>
            <a:endParaRPr/>
          </a:p>
          <a:p>
            <a:pPr indent="-342900" lvl="0" marL="457200" rtl="0" algn="l">
              <a:spcBef>
                <a:spcPts val="0"/>
              </a:spcBef>
              <a:spcAft>
                <a:spcPts val="0"/>
              </a:spcAft>
              <a:buSzPts val="1800"/>
              <a:buChar char="●"/>
            </a:pPr>
            <a:r>
              <a:rPr lang="en"/>
              <a:t>Finding time and convincing faculty to give up class time</a:t>
            </a:r>
            <a:endParaRPr/>
          </a:p>
          <a:p>
            <a:pPr indent="-317500" lvl="1" marL="914400" rtl="0" algn="l">
              <a:spcBef>
                <a:spcPts val="0"/>
              </a:spcBef>
              <a:spcAft>
                <a:spcPts val="0"/>
              </a:spcAft>
              <a:buSzPts val="1400"/>
              <a:buChar char="○"/>
            </a:pPr>
            <a:r>
              <a:rPr lang="en"/>
              <a:t>Resolved by…</a:t>
            </a:r>
            <a:endParaRPr/>
          </a:p>
          <a:p>
            <a:pPr indent="-317500" lvl="2" marL="1371600" rtl="0" algn="l">
              <a:spcBef>
                <a:spcPts val="0"/>
              </a:spcBef>
              <a:spcAft>
                <a:spcPts val="0"/>
              </a:spcAft>
              <a:buSzPts val="1400"/>
              <a:buChar char="■"/>
            </a:pPr>
            <a:r>
              <a:rPr lang="en"/>
              <a:t>Utilizing the structure already built for our first-year seminar program. </a:t>
            </a:r>
            <a:endParaRPr/>
          </a:p>
          <a:p>
            <a:pPr indent="-317500" lvl="2" marL="1371600" rtl="0" algn="l">
              <a:spcBef>
                <a:spcPts val="0"/>
              </a:spcBef>
              <a:spcAft>
                <a:spcPts val="0"/>
              </a:spcAft>
              <a:buSzPts val="1400"/>
              <a:buChar char="■"/>
            </a:pPr>
            <a:r>
              <a:rPr lang="en"/>
              <a:t>Workshops are already a required feature of the program and allows faculty to include other staff/faculty with meaningful skills/information for new students.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4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Where we are now</a:t>
            </a:r>
            <a:endParaRPr/>
          </a:p>
        </p:txBody>
      </p:sp>
      <p:sp>
        <p:nvSpPr>
          <p:cNvPr id="239" name="Google Shape;239;p40"/>
          <p:cNvSpPr txBox="1"/>
          <p:nvPr>
            <p:ph idx="1" type="body"/>
          </p:nvPr>
        </p:nvSpPr>
        <p:spPr>
          <a:xfrm>
            <a:off x="308875" y="1356375"/>
            <a:ext cx="8447100" cy="3631800"/>
          </a:xfrm>
          <a:prstGeom prst="rect">
            <a:avLst/>
          </a:prstGeom>
        </p:spPr>
        <p:txBody>
          <a:bodyPr anchorCtr="0" anchor="t" bIns="91425" lIns="91425" spcFirstLastPara="1" rIns="91425" wrap="square" tIns="91425">
            <a:normAutofit lnSpcReduction="20000"/>
          </a:bodyPr>
          <a:lstStyle/>
          <a:p>
            <a:pPr indent="-342900" lvl="0" marL="457200" rtl="0" algn="l">
              <a:lnSpc>
                <a:spcPct val="115000"/>
              </a:lnSpc>
              <a:spcBef>
                <a:spcPts val="0"/>
              </a:spcBef>
              <a:spcAft>
                <a:spcPts val="0"/>
              </a:spcAft>
              <a:buSzPts val="1800"/>
              <a:buChar char="●"/>
            </a:pPr>
            <a:r>
              <a:rPr lang="en"/>
              <a:t>Elora: </a:t>
            </a:r>
            <a:endParaRPr/>
          </a:p>
          <a:p>
            <a:pPr indent="-317500" lvl="1" marL="914400" rtl="0" algn="l">
              <a:lnSpc>
                <a:spcPct val="115000"/>
              </a:lnSpc>
              <a:spcBef>
                <a:spcPts val="0"/>
              </a:spcBef>
              <a:spcAft>
                <a:spcPts val="0"/>
              </a:spcAft>
              <a:buSzPts val="1400"/>
              <a:buChar char="○"/>
            </a:pPr>
            <a:r>
              <a:rPr lang="en"/>
              <a:t>FYS workshops, single session instruction,  and a for-credit library research course themed around misinformation.</a:t>
            </a:r>
            <a:br>
              <a:rPr lang="en"/>
            </a:br>
            <a:endParaRPr/>
          </a:p>
          <a:p>
            <a:pPr indent="-342900" lvl="0" marL="457200" rtl="0" algn="l">
              <a:lnSpc>
                <a:spcPct val="115000"/>
              </a:lnSpc>
              <a:spcBef>
                <a:spcPts val="0"/>
              </a:spcBef>
              <a:spcAft>
                <a:spcPts val="0"/>
              </a:spcAft>
              <a:buSzPts val="1800"/>
              <a:buChar char="●"/>
            </a:pPr>
            <a:r>
              <a:rPr lang="en"/>
              <a:t>Ryan:</a:t>
            </a:r>
            <a:endParaRPr/>
          </a:p>
          <a:p>
            <a:pPr indent="-317500" lvl="1" marL="914400" rtl="0" algn="l">
              <a:lnSpc>
                <a:spcPct val="115000"/>
              </a:lnSpc>
              <a:spcBef>
                <a:spcPts val="0"/>
              </a:spcBef>
              <a:spcAft>
                <a:spcPts val="0"/>
              </a:spcAft>
              <a:buSzPts val="1400"/>
              <a:buChar char="○"/>
            </a:pPr>
            <a:r>
              <a:rPr lang="en"/>
              <a:t>Full election season mode; workshops and events on voter </a:t>
            </a:r>
            <a:r>
              <a:rPr lang="en"/>
              <a:t>education and</a:t>
            </a:r>
            <a:r>
              <a:rPr lang="en"/>
              <a:t> registration.</a:t>
            </a:r>
            <a:br>
              <a:rPr lang="en"/>
            </a:br>
            <a:endParaRPr/>
          </a:p>
          <a:p>
            <a:pPr indent="-342900" lvl="0" marL="457200" rtl="0" algn="l">
              <a:lnSpc>
                <a:spcPct val="115000"/>
              </a:lnSpc>
              <a:spcBef>
                <a:spcPts val="0"/>
              </a:spcBef>
              <a:spcAft>
                <a:spcPts val="0"/>
              </a:spcAft>
              <a:buSzPts val="1800"/>
              <a:buChar char="●"/>
            </a:pPr>
            <a:r>
              <a:rPr lang="en"/>
              <a:t>Together: </a:t>
            </a:r>
            <a:endParaRPr/>
          </a:p>
          <a:p>
            <a:pPr indent="-317500" lvl="1" marL="914400" rtl="0" algn="l">
              <a:lnSpc>
                <a:spcPct val="115000"/>
              </a:lnSpc>
              <a:spcBef>
                <a:spcPts val="0"/>
              </a:spcBef>
              <a:spcAft>
                <a:spcPts val="0"/>
              </a:spcAft>
              <a:buSzPts val="1400"/>
              <a:buChar char="○"/>
            </a:pPr>
            <a:r>
              <a:rPr lang="en"/>
              <a:t>We spoke at a Faculty Symposium to continue to get feedback on further </a:t>
            </a:r>
            <a:r>
              <a:rPr lang="en"/>
              <a:t>initiatives</a:t>
            </a:r>
            <a:r>
              <a:rPr lang="en"/>
              <a:t> from our colleagues. </a:t>
            </a:r>
            <a:endParaRPr/>
          </a:p>
          <a:p>
            <a:pPr indent="-317500" lvl="1" marL="914400" rtl="0" algn="l">
              <a:lnSpc>
                <a:spcPct val="115000"/>
              </a:lnSpc>
              <a:spcBef>
                <a:spcPts val="0"/>
              </a:spcBef>
              <a:spcAft>
                <a:spcPts val="0"/>
              </a:spcAft>
              <a:buSzPts val="1400"/>
              <a:buChar char="○"/>
            </a:pPr>
            <a:r>
              <a:rPr lang="en"/>
              <a:t>We’ve started embedding misinformation work in these voter programs, encouraging students to think deeply about campaigns and candidates.</a:t>
            </a:r>
            <a:endParaRPr/>
          </a:p>
          <a:p>
            <a:pPr indent="-317500" lvl="1" marL="914400" rtl="0" algn="l">
              <a:lnSpc>
                <a:spcPct val="115000"/>
              </a:lnSpc>
              <a:spcBef>
                <a:spcPts val="0"/>
              </a:spcBef>
              <a:spcAft>
                <a:spcPts val="0"/>
              </a:spcAft>
              <a:buSzPts val="1400"/>
              <a:buChar char="○"/>
            </a:pPr>
            <a:r>
              <a:rPr lang="en"/>
              <a:t>We’re also starting a “Misinformation of the Month” flyer series, having a student worker collect various misinformation from social media, debunking the claims, and posting our work around campus for </a:t>
            </a:r>
            <a:r>
              <a:rPr lang="en"/>
              <a:t>student consumption.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1"/>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6000"/>
              <a:t>Activity:</a:t>
            </a:r>
            <a:br>
              <a:rPr b="1" lang="en" sz="6000"/>
            </a:br>
            <a:r>
              <a:rPr lang="en" sz="6000"/>
              <a:t> </a:t>
            </a:r>
            <a:br>
              <a:rPr lang="en" sz="6000"/>
            </a:br>
            <a:r>
              <a:rPr lang="en"/>
              <a:t>Consider your community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2"/>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7200"/>
              <a:t>Questions? </a:t>
            </a:r>
            <a:endParaRPr sz="72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3"/>
          <p:cNvSpPr txBox="1"/>
          <p:nvPr>
            <p:ph type="title"/>
          </p:nvPr>
        </p:nvSpPr>
        <p:spPr>
          <a:xfrm>
            <a:off x="490250" y="526350"/>
            <a:ext cx="83610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Think of q</a:t>
            </a:r>
            <a:r>
              <a:rPr lang="en"/>
              <a:t>uestions later?</a:t>
            </a:r>
            <a:endParaRPr/>
          </a:p>
          <a:p>
            <a:pPr indent="0" lvl="0" marL="0" rtl="0" algn="l">
              <a:spcBef>
                <a:spcPts val="0"/>
              </a:spcBef>
              <a:spcAft>
                <a:spcPts val="0"/>
              </a:spcAft>
              <a:buNone/>
            </a:pPr>
            <a:br>
              <a:rPr lang="en"/>
            </a:br>
            <a:r>
              <a:rPr lang="en" sz="2400"/>
              <a:t>Contact us as </a:t>
            </a:r>
            <a:r>
              <a:rPr lang="en" sz="2400" u="sng">
                <a:solidFill>
                  <a:schemeClr val="hlink"/>
                </a:solidFill>
                <a:hlinkClick r:id="rId3"/>
              </a:rPr>
              <a:t>elora.agsten@ic.edu</a:t>
            </a:r>
            <a:r>
              <a:rPr lang="en" sz="2400"/>
              <a:t> or </a:t>
            </a:r>
            <a:r>
              <a:rPr lang="en" sz="2400" u="sng">
                <a:solidFill>
                  <a:schemeClr val="hlink"/>
                </a:solidFill>
                <a:hlinkClick r:id="rId4"/>
              </a:rPr>
              <a:t>ryan.flynn@ic.edu</a:t>
            </a:r>
            <a:r>
              <a:rPr lang="en" sz="2400"/>
              <a:t> </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Speakers</a:t>
            </a:r>
            <a:endParaRPr/>
          </a:p>
        </p:txBody>
      </p:sp>
      <p:sp>
        <p:nvSpPr>
          <p:cNvPr id="152" name="Google Shape;152;p27"/>
          <p:cNvSpPr txBox="1"/>
          <p:nvPr>
            <p:ph idx="1" type="body"/>
          </p:nvPr>
        </p:nvSpPr>
        <p:spPr>
          <a:xfrm>
            <a:off x="387900" y="3480875"/>
            <a:ext cx="3999900" cy="1608900"/>
          </a:xfrm>
          <a:prstGeom prst="rect">
            <a:avLst/>
          </a:prstGeom>
        </p:spPr>
        <p:txBody>
          <a:bodyPr anchorCtr="0" anchor="t" bIns="91425" lIns="91425" spcFirstLastPara="1" rIns="91425" wrap="square" tIns="91425">
            <a:normAutofit fontScale="77500" lnSpcReduction="20000"/>
          </a:bodyPr>
          <a:lstStyle/>
          <a:p>
            <a:pPr indent="0" lvl="0" marL="0" rtl="0" algn="ctr">
              <a:spcBef>
                <a:spcPts val="0"/>
              </a:spcBef>
              <a:spcAft>
                <a:spcPts val="0"/>
              </a:spcAft>
              <a:buNone/>
            </a:pPr>
            <a:r>
              <a:rPr b="1" lang="en" sz="2215"/>
              <a:t>Elora Agsten</a:t>
            </a:r>
            <a:endParaRPr b="1" sz="2215"/>
          </a:p>
          <a:p>
            <a:pPr indent="0" lvl="0" marL="0" rtl="0" algn="ctr">
              <a:spcBef>
                <a:spcPts val="1200"/>
              </a:spcBef>
              <a:spcAft>
                <a:spcPts val="0"/>
              </a:spcAft>
              <a:buNone/>
            </a:pPr>
            <a:r>
              <a:rPr lang="en" sz="2100"/>
              <a:t>Research Services Librarian</a:t>
            </a:r>
            <a:br>
              <a:rPr lang="en" sz="2100"/>
            </a:br>
            <a:r>
              <a:rPr lang="en" sz="2100"/>
              <a:t>Illinois College- Schewe Library</a:t>
            </a:r>
            <a:br>
              <a:rPr lang="en" sz="2100"/>
            </a:br>
            <a:r>
              <a:rPr lang="en" sz="2100" u="sng">
                <a:solidFill>
                  <a:schemeClr val="hlink"/>
                </a:solidFill>
                <a:hlinkClick r:id="rId3"/>
              </a:rPr>
              <a:t>elora.agsten@ic.edu</a:t>
            </a:r>
            <a:r>
              <a:rPr lang="en" sz="2100"/>
              <a:t> </a:t>
            </a:r>
            <a:endParaRPr sz="2100"/>
          </a:p>
          <a:p>
            <a:pPr indent="0" lvl="0" marL="0" rtl="0" algn="ctr">
              <a:spcBef>
                <a:spcPts val="1200"/>
              </a:spcBef>
              <a:spcAft>
                <a:spcPts val="1200"/>
              </a:spcAft>
              <a:buNone/>
            </a:pPr>
            <a:r>
              <a:t/>
            </a:r>
            <a:endParaRPr/>
          </a:p>
        </p:txBody>
      </p:sp>
      <p:sp>
        <p:nvSpPr>
          <p:cNvPr id="153" name="Google Shape;153;p27"/>
          <p:cNvSpPr txBox="1"/>
          <p:nvPr>
            <p:ph idx="2" type="body"/>
          </p:nvPr>
        </p:nvSpPr>
        <p:spPr>
          <a:xfrm>
            <a:off x="4756200" y="3480925"/>
            <a:ext cx="3999900" cy="1380600"/>
          </a:xfrm>
          <a:prstGeom prst="rect">
            <a:avLst/>
          </a:prstGeom>
        </p:spPr>
        <p:txBody>
          <a:bodyPr anchorCtr="0" anchor="t" bIns="91425" lIns="91425" spcFirstLastPara="1" rIns="91425" wrap="square" tIns="91425">
            <a:noAutofit/>
          </a:bodyPr>
          <a:lstStyle/>
          <a:p>
            <a:pPr indent="0" lvl="0" marL="0" rtl="0" algn="ctr">
              <a:lnSpc>
                <a:spcPct val="95000"/>
              </a:lnSpc>
              <a:spcBef>
                <a:spcPts val="0"/>
              </a:spcBef>
              <a:spcAft>
                <a:spcPts val="0"/>
              </a:spcAft>
              <a:buNone/>
            </a:pPr>
            <a:r>
              <a:rPr b="1" lang="en" sz="1700"/>
              <a:t>Ryan Flynn</a:t>
            </a:r>
            <a:endParaRPr b="1" sz="1700"/>
          </a:p>
          <a:p>
            <a:pPr indent="0" lvl="0" marL="0" rtl="0" algn="ctr">
              <a:lnSpc>
                <a:spcPct val="95000"/>
              </a:lnSpc>
              <a:spcBef>
                <a:spcPts val="1200"/>
              </a:spcBef>
              <a:spcAft>
                <a:spcPts val="1200"/>
              </a:spcAft>
              <a:buNone/>
            </a:pPr>
            <a:r>
              <a:rPr lang="en" sz="1600"/>
              <a:t>Director of Special Projects for Career Readiness and Experiential Learning</a:t>
            </a:r>
            <a:br>
              <a:rPr lang="en" sz="1600"/>
            </a:br>
            <a:r>
              <a:rPr lang="en" sz="1600"/>
              <a:t>Illinois College</a:t>
            </a:r>
            <a:br>
              <a:rPr lang="en" sz="1600"/>
            </a:br>
            <a:r>
              <a:rPr lang="en" sz="1600" u="sng">
                <a:solidFill>
                  <a:schemeClr val="hlink"/>
                </a:solidFill>
                <a:hlinkClick r:id="rId4"/>
              </a:rPr>
              <a:t>ryan.flynn@ic.edu</a:t>
            </a:r>
            <a:r>
              <a:rPr lang="en" sz="1600"/>
              <a:t> </a:t>
            </a:r>
            <a:endParaRPr sz="1600"/>
          </a:p>
        </p:txBody>
      </p:sp>
      <p:pic>
        <p:nvPicPr>
          <p:cNvPr descr="A picture of Elora Agsten wearing a black floral shirt and a yellow cardigan." id="154" name="Google Shape;154;p27" title="Elora Agsten"/>
          <p:cNvPicPr preferRelativeResize="0"/>
          <p:nvPr/>
        </p:nvPicPr>
        <p:blipFill>
          <a:blip r:embed="rId5">
            <a:alphaModFix/>
          </a:blip>
          <a:stretch>
            <a:fillRect/>
          </a:stretch>
        </p:blipFill>
        <p:spPr>
          <a:xfrm>
            <a:off x="1770775" y="1550743"/>
            <a:ext cx="1234150" cy="1842950"/>
          </a:xfrm>
          <a:prstGeom prst="rect">
            <a:avLst/>
          </a:prstGeom>
          <a:noFill/>
          <a:ln>
            <a:noFill/>
          </a:ln>
        </p:spPr>
      </p:pic>
      <p:pic>
        <p:nvPicPr>
          <p:cNvPr descr="A picture of Ryan Flynn wearing a blue and white striped polo and glasses." id="155" name="Google Shape;155;p27" title="Ryan Flynn"/>
          <p:cNvPicPr preferRelativeResize="0"/>
          <p:nvPr/>
        </p:nvPicPr>
        <p:blipFill>
          <a:blip r:embed="rId6">
            <a:alphaModFix/>
          </a:blip>
          <a:stretch>
            <a:fillRect/>
          </a:stretch>
        </p:blipFill>
        <p:spPr>
          <a:xfrm>
            <a:off x="6139075" y="1550749"/>
            <a:ext cx="1234150" cy="18429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8"/>
          <p:cNvSpPr txBox="1"/>
          <p:nvPr>
            <p:ph type="title"/>
          </p:nvPr>
        </p:nvSpPr>
        <p:spPr>
          <a:xfrm>
            <a:off x="265500" y="921225"/>
            <a:ext cx="4045200" cy="2310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Learning Goals for this Session</a:t>
            </a:r>
            <a:endParaRPr/>
          </a:p>
        </p:txBody>
      </p:sp>
      <p:sp>
        <p:nvSpPr>
          <p:cNvPr id="161" name="Google Shape;161;p28"/>
          <p:cNvSpPr txBox="1"/>
          <p:nvPr>
            <p:ph idx="2" type="body"/>
          </p:nvPr>
        </p:nvSpPr>
        <p:spPr>
          <a:xfrm>
            <a:off x="4939500" y="458850"/>
            <a:ext cx="3837000" cy="3960600"/>
          </a:xfrm>
          <a:prstGeom prst="rect">
            <a:avLst/>
          </a:prstGeom>
        </p:spPr>
        <p:txBody>
          <a:bodyPr anchorCtr="0" anchor="ctr" bIns="91425" lIns="91425" spcFirstLastPara="1" rIns="91425" wrap="square" tIns="91425">
            <a:normAutofit fontScale="85000" lnSpcReduction="20000"/>
          </a:bodyPr>
          <a:lstStyle/>
          <a:p>
            <a:pPr indent="0" lvl="0" marL="0" rtl="0" algn="l">
              <a:spcBef>
                <a:spcPts val="0"/>
              </a:spcBef>
              <a:spcAft>
                <a:spcPts val="0"/>
              </a:spcAft>
              <a:buNone/>
            </a:pPr>
            <a:r>
              <a:rPr lang="en"/>
              <a:t>At the end of this session, we hope you will…</a:t>
            </a:r>
            <a:endParaRPr/>
          </a:p>
          <a:p>
            <a:pPr indent="-325755" lvl="0" marL="457200" rtl="0" algn="l">
              <a:spcBef>
                <a:spcPts val="1200"/>
              </a:spcBef>
              <a:spcAft>
                <a:spcPts val="0"/>
              </a:spcAft>
              <a:buSzPct val="100000"/>
              <a:buAutoNum type="arabicPeriod"/>
            </a:pPr>
            <a:r>
              <a:rPr lang="en"/>
              <a:t>be able to identify and explain common misinformation strategies.</a:t>
            </a:r>
            <a:br>
              <a:rPr lang="en"/>
            </a:br>
            <a:r>
              <a:rPr lang="en"/>
              <a:t> </a:t>
            </a:r>
            <a:endParaRPr/>
          </a:p>
          <a:p>
            <a:pPr indent="-325755" lvl="0" marL="457200" rtl="0" algn="l">
              <a:spcBef>
                <a:spcPts val="0"/>
              </a:spcBef>
              <a:spcAft>
                <a:spcPts val="0"/>
              </a:spcAft>
              <a:buSzPct val="100000"/>
              <a:buAutoNum type="arabicPeriod"/>
            </a:pPr>
            <a:r>
              <a:rPr lang="en"/>
              <a:t>be able to implement similar techniques in classes or workshops with their students or community members and will have developed a list of departments they could coordinate with to do this work. </a:t>
            </a:r>
            <a:br>
              <a:rPr lang="en"/>
            </a:br>
            <a:endParaRPr/>
          </a:p>
          <a:p>
            <a:pPr indent="-325755" lvl="0" marL="457200" rtl="0" algn="l">
              <a:spcBef>
                <a:spcPts val="0"/>
              </a:spcBef>
              <a:spcAft>
                <a:spcPts val="0"/>
              </a:spcAft>
              <a:buSzPct val="100000"/>
              <a:buAutoNum type="arabicPeriod"/>
            </a:pPr>
            <a:r>
              <a:rPr lang="en"/>
              <a:t>have evaluated and discussed the use of information literacy education in the larger context of civic and community engagement.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9"/>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Our “Why”</a:t>
            </a:r>
            <a:endParaRPr/>
          </a:p>
        </p:txBody>
      </p:sp>
      <p:sp>
        <p:nvSpPr>
          <p:cNvPr id="167" name="Google Shape;167;p29"/>
          <p:cNvSpPr txBox="1"/>
          <p:nvPr>
            <p:ph idx="1" type="body"/>
          </p:nvPr>
        </p:nvSpPr>
        <p:spPr>
          <a:xfrm>
            <a:off x="387900" y="1489825"/>
            <a:ext cx="8368200" cy="3306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Higher education has a moral obligation to help its community find reliable information.</a:t>
            </a:r>
            <a:br>
              <a:rPr lang="en"/>
            </a:br>
            <a:endParaRPr/>
          </a:p>
          <a:p>
            <a:pPr indent="-342900" lvl="0" marL="457200" rtl="0" algn="l">
              <a:spcBef>
                <a:spcPts val="0"/>
              </a:spcBef>
              <a:spcAft>
                <a:spcPts val="0"/>
              </a:spcAft>
              <a:buSzPts val="1800"/>
              <a:buChar char="●"/>
            </a:pPr>
            <a:r>
              <a:rPr lang="en"/>
              <a:t>Misinformation is increasingly a concern for faculty/staff, but also to our students, who typically phrase their concerns as “deciding if something is reliable or not” or determining “bias.”</a:t>
            </a:r>
            <a:br>
              <a:rPr lang="en"/>
            </a:br>
            <a:endParaRPr/>
          </a:p>
          <a:p>
            <a:pPr indent="-342900" lvl="0" marL="457200" rtl="0" algn="l">
              <a:spcBef>
                <a:spcPts val="0"/>
              </a:spcBef>
              <a:spcAft>
                <a:spcPts val="0"/>
              </a:spcAft>
              <a:buSzPts val="1800"/>
              <a:buChar char="●"/>
            </a:pPr>
            <a:r>
              <a:rPr lang="en"/>
              <a:t>A collaboration between a library and an office of community engagement felt like a unique approach to begin addressing this issue.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Brief </a:t>
            </a:r>
            <a:r>
              <a:rPr lang="en"/>
              <a:t>history:</a:t>
            </a:r>
            <a:endParaRPr/>
          </a:p>
        </p:txBody>
      </p:sp>
      <p:sp>
        <p:nvSpPr>
          <p:cNvPr id="173" name="Google Shape;173;p30"/>
          <p:cNvSpPr txBox="1"/>
          <p:nvPr>
            <p:ph idx="1" type="body"/>
          </p:nvPr>
        </p:nvSpPr>
        <p:spPr>
          <a:xfrm>
            <a:off x="288625" y="1262550"/>
            <a:ext cx="4558800" cy="3725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Educated citizenry: an Enlightenment idea that carried over to the early United States</a:t>
            </a:r>
            <a:endParaRPr/>
          </a:p>
          <a:p>
            <a:pPr indent="-292100" lvl="1" marL="914400" rtl="0" algn="l">
              <a:spcBef>
                <a:spcPts val="0"/>
              </a:spcBef>
              <a:spcAft>
                <a:spcPts val="0"/>
              </a:spcAft>
              <a:buSzPts val="1000"/>
              <a:buChar char="○"/>
            </a:pPr>
            <a:r>
              <a:rPr lang="en"/>
              <a:t>Washington: 1790 Inaugural Address</a:t>
            </a:r>
            <a:endParaRPr/>
          </a:p>
          <a:p>
            <a:pPr indent="-292100" lvl="1" marL="914400" rtl="0" algn="l">
              <a:spcBef>
                <a:spcPts val="0"/>
              </a:spcBef>
              <a:spcAft>
                <a:spcPts val="0"/>
              </a:spcAft>
              <a:buSzPts val="1000"/>
              <a:buChar char="○"/>
            </a:pPr>
            <a:r>
              <a:rPr lang="en"/>
              <a:t>Jefferson: Rockfish Gap Report (1818)</a:t>
            </a:r>
            <a:endParaRPr sz="1000"/>
          </a:p>
          <a:p>
            <a:pPr indent="-317500" lvl="0" marL="457200" rtl="0" algn="l">
              <a:spcBef>
                <a:spcPts val="0"/>
              </a:spcBef>
              <a:spcAft>
                <a:spcPts val="0"/>
              </a:spcAft>
              <a:buSzPts val="1400"/>
              <a:buChar char="●"/>
            </a:pPr>
            <a:r>
              <a:rPr lang="en"/>
              <a:t>Movement toward public education (mid 19th century)</a:t>
            </a:r>
            <a:endParaRPr sz="1400"/>
          </a:p>
          <a:p>
            <a:pPr indent="-317500" lvl="0" marL="457200" rtl="0" algn="l">
              <a:spcBef>
                <a:spcPts val="0"/>
              </a:spcBef>
              <a:spcAft>
                <a:spcPts val="0"/>
              </a:spcAft>
              <a:buSzPts val="1400"/>
              <a:buChar char="●"/>
            </a:pPr>
            <a:r>
              <a:rPr lang="en"/>
              <a:t>Progessive era education reform (early 20th century)</a:t>
            </a:r>
            <a:endParaRPr/>
          </a:p>
          <a:p>
            <a:pPr indent="-304800" lvl="1" marL="914400" rtl="0" algn="l">
              <a:spcBef>
                <a:spcPts val="0"/>
              </a:spcBef>
              <a:spcAft>
                <a:spcPts val="0"/>
              </a:spcAft>
              <a:buSzPts val="1200"/>
              <a:buChar char="○"/>
            </a:pPr>
            <a:r>
              <a:rPr lang="en"/>
              <a:t>John Dewey </a:t>
            </a:r>
            <a:endParaRPr/>
          </a:p>
          <a:p>
            <a:pPr indent="-304800" lvl="1" marL="914400" rtl="0" algn="l">
              <a:spcBef>
                <a:spcPts val="0"/>
              </a:spcBef>
              <a:spcAft>
                <a:spcPts val="0"/>
              </a:spcAft>
              <a:buSzPts val="1200"/>
              <a:buChar char="○"/>
            </a:pPr>
            <a:r>
              <a:rPr lang="en"/>
              <a:t>Jane Addams</a:t>
            </a:r>
            <a:endParaRPr/>
          </a:p>
          <a:p>
            <a:pPr indent="-317500" lvl="0" marL="457200" rtl="0" algn="l">
              <a:spcBef>
                <a:spcPts val="0"/>
              </a:spcBef>
              <a:spcAft>
                <a:spcPts val="0"/>
              </a:spcAft>
              <a:buSzPts val="1400"/>
              <a:buChar char="●"/>
            </a:pPr>
            <a:r>
              <a:rPr lang="en"/>
              <a:t>Now? </a:t>
            </a:r>
            <a:endParaRPr/>
          </a:p>
          <a:p>
            <a:pPr indent="-304800" lvl="1" marL="914400" rtl="0" algn="l">
              <a:spcBef>
                <a:spcPts val="0"/>
              </a:spcBef>
              <a:spcAft>
                <a:spcPts val="0"/>
              </a:spcAft>
              <a:buSzPts val="1200"/>
              <a:buChar char="○"/>
            </a:pPr>
            <a:r>
              <a:rPr lang="en"/>
              <a:t>Nancy Kranich- 2001- </a:t>
            </a:r>
            <a:r>
              <a:rPr i="1" lang="en"/>
              <a:t>Libraries and Democracy: The Cornerstones of Liberty</a:t>
            </a:r>
            <a:endParaRPr i="1"/>
          </a:p>
          <a:p>
            <a:pPr indent="-304800" lvl="1" marL="914400" rtl="0" algn="l">
              <a:spcBef>
                <a:spcPts val="0"/>
              </a:spcBef>
              <a:spcAft>
                <a:spcPts val="0"/>
              </a:spcAft>
              <a:buSzPts val="1200"/>
              <a:buChar char="○"/>
            </a:pPr>
            <a:r>
              <a:rPr lang="en"/>
              <a:t>Ronald J. Daniels- 2021- </a:t>
            </a:r>
            <a:r>
              <a:rPr i="1" lang="en"/>
              <a:t>What Universities Owe Democracy </a:t>
            </a:r>
            <a:endParaRPr i="1"/>
          </a:p>
        </p:txBody>
      </p:sp>
      <p:pic>
        <p:nvPicPr>
          <p:cNvPr descr="“The Hope of Democracy Depends on the Diffusion of Knowledge and Wisdom.” Inscription near the Main Library entrance at the University of Illinois Urbana-Champaign. " id="174" name="Google Shape;174;p30" title="UIUC Library Inscription"/>
          <p:cNvPicPr preferRelativeResize="0"/>
          <p:nvPr/>
        </p:nvPicPr>
        <p:blipFill>
          <a:blip r:embed="rId3">
            <a:alphaModFix/>
          </a:blip>
          <a:stretch>
            <a:fillRect/>
          </a:stretch>
        </p:blipFill>
        <p:spPr>
          <a:xfrm>
            <a:off x="5033700" y="870125"/>
            <a:ext cx="3691799" cy="2767700"/>
          </a:xfrm>
          <a:prstGeom prst="rect">
            <a:avLst/>
          </a:prstGeom>
          <a:noFill/>
          <a:ln>
            <a:noFill/>
          </a:ln>
        </p:spPr>
      </p:pic>
      <p:sp>
        <p:nvSpPr>
          <p:cNvPr id="175" name="Google Shape;175;p30"/>
          <p:cNvSpPr txBox="1"/>
          <p:nvPr/>
        </p:nvSpPr>
        <p:spPr>
          <a:xfrm>
            <a:off x="5143650" y="3849050"/>
            <a:ext cx="34719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Source Sans Pro"/>
                <a:ea typeface="Source Sans Pro"/>
                <a:cs typeface="Source Sans Pro"/>
                <a:sym typeface="Source Sans Pro"/>
              </a:rPr>
              <a:t>“The Hope of Democracy Depends on the Diffusion of Knowledge and Wisdom.” Inscription near the Main Library entrance at the University of Illinois Urbana-Champaign. </a:t>
            </a:r>
            <a:endParaRPr sz="1000">
              <a:solidFill>
                <a:schemeClr val="dk1"/>
              </a:solidFill>
              <a:latin typeface="Source Sans Pro"/>
              <a:ea typeface="Source Sans Pro"/>
              <a:cs typeface="Source Sans Pro"/>
              <a:sym typeface="Source Sans Pr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1"/>
          <p:cNvSpPr txBox="1"/>
          <p:nvPr>
            <p:ph idx="1" type="body"/>
          </p:nvPr>
        </p:nvSpPr>
        <p:spPr>
          <a:xfrm>
            <a:off x="1386700" y="601375"/>
            <a:ext cx="7383600" cy="4023900"/>
          </a:xfrm>
          <a:prstGeom prst="rect">
            <a:avLst/>
          </a:prstGeom>
        </p:spPr>
        <p:txBody>
          <a:bodyPr anchorCtr="0" anchor="t" bIns="91425" lIns="91425" spcFirstLastPara="1" rIns="91425" wrap="square" tIns="91425">
            <a:normAutofit fontScale="92500" lnSpcReduction="10000"/>
          </a:bodyPr>
          <a:lstStyle/>
          <a:p>
            <a:pPr indent="0" lvl="0" marL="0" rtl="0" algn="l">
              <a:lnSpc>
                <a:spcPct val="100000"/>
              </a:lnSpc>
              <a:spcBef>
                <a:spcPts val="0"/>
              </a:spcBef>
              <a:spcAft>
                <a:spcPts val="0"/>
              </a:spcAft>
              <a:buNone/>
            </a:pPr>
            <a:r>
              <a:rPr b="1" i="1" lang="en" sz="2800">
                <a:latin typeface="Raleway"/>
                <a:ea typeface="Raleway"/>
                <a:cs typeface="Raleway"/>
                <a:sym typeface="Raleway"/>
              </a:rPr>
              <a:t>“Since a democratic society repudiates the principle of external authority, it must find a substitute in voluntary disposition and interest; these can only be created by education. But there is a deeper explanation.   A democracy is more than a form of government; it is primarily a mode of associated living, of conjoint, communicated experience.”</a:t>
            </a:r>
            <a:br>
              <a:rPr b="1" i="1" lang="en" sz="2800">
                <a:latin typeface="Raleway"/>
                <a:ea typeface="Raleway"/>
                <a:cs typeface="Raleway"/>
                <a:sym typeface="Raleway"/>
              </a:rPr>
            </a:br>
            <a:endParaRPr b="1" i="1" sz="2800">
              <a:latin typeface="Raleway"/>
              <a:ea typeface="Raleway"/>
              <a:cs typeface="Raleway"/>
              <a:sym typeface="Raleway"/>
            </a:endParaRPr>
          </a:p>
          <a:p>
            <a:pPr indent="0" lvl="0" marL="0" rtl="0" algn="l">
              <a:lnSpc>
                <a:spcPct val="100000"/>
              </a:lnSpc>
              <a:spcBef>
                <a:spcPts val="0"/>
              </a:spcBef>
              <a:spcAft>
                <a:spcPts val="0"/>
              </a:spcAft>
              <a:buNone/>
            </a:pPr>
            <a:r>
              <a:rPr lang="en" sz="2466">
                <a:latin typeface="Raleway"/>
                <a:ea typeface="Raleway"/>
                <a:cs typeface="Raleway"/>
                <a:sym typeface="Raleway"/>
              </a:rPr>
              <a:t>John Dewey. </a:t>
            </a:r>
            <a:r>
              <a:rPr i="1" lang="en" sz="2466">
                <a:latin typeface="Raleway"/>
                <a:ea typeface="Raleway"/>
                <a:cs typeface="Raleway"/>
                <a:sym typeface="Raleway"/>
              </a:rPr>
              <a:t>Democracy and Education.</a:t>
            </a:r>
            <a:r>
              <a:rPr lang="en" sz="2466">
                <a:latin typeface="Raleway"/>
                <a:ea typeface="Raleway"/>
                <a:cs typeface="Raleway"/>
                <a:sym typeface="Raleway"/>
              </a:rPr>
              <a:t> 1916. (page 89)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2"/>
          <p:cNvSpPr txBox="1"/>
          <p:nvPr>
            <p:ph type="title"/>
          </p:nvPr>
        </p:nvSpPr>
        <p:spPr>
          <a:xfrm>
            <a:off x="148025" y="526350"/>
            <a:ext cx="45144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4500"/>
              <a:t>Misinformation </a:t>
            </a:r>
            <a:r>
              <a:rPr b="0" lang="en" sz="2400">
                <a:latin typeface="Calibri"/>
                <a:ea typeface="Calibri"/>
                <a:cs typeface="Calibri"/>
                <a:sym typeface="Calibri"/>
              </a:rPr>
              <a:t>false</a:t>
            </a:r>
            <a:r>
              <a:rPr b="0" lang="en" sz="2400">
                <a:latin typeface="Calibri"/>
                <a:ea typeface="Calibri"/>
                <a:cs typeface="Calibri"/>
                <a:sym typeface="Calibri"/>
              </a:rPr>
              <a:t> or inaccurate information that is often designed to deceive or purposely misinform.</a:t>
            </a:r>
            <a:endParaRPr b="0" sz="2400">
              <a:latin typeface="Calibri"/>
              <a:ea typeface="Calibri"/>
              <a:cs typeface="Calibri"/>
              <a:sym typeface="Calibri"/>
            </a:endParaRPr>
          </a:p>
          <a:p>
            <a:pPr indent="0" lvl="0" marL="0" rtl="0" algn="l">
              <a:spcBef>
                <a:spcPts val="0"/>
              </a:spcBef>
              <a:spcAft>
                <a:spcPts val="0"/>
              </a:spcAft>
              <a:buNone/>
            </a:pPr>
            <a:r>
              <a:rPr lang="en" sz="4500"/>
              <a:t>  </a:t>
            </a:r>
            <a:endParaRPr sz="4500"/>
          </a:p>
          <a:p>
            <a:pPr indent="0" lvl="0" marL="0" rtl="0" algn="l">
              <a:spcBef>
                <a:spcPts val="0"/>
              </a:spcBef>
              <a:spcAft>
                <a:spcPts val="0"/>
              </a:spcAft>
              <a:buNone/>
            </a:pPr>
            <a:r>
              <a:t/>
            </a:r>
            <a:endParaRPr/>
          </a:p>
        </p:txBody>
      </p:sp>
      <p:sp>
        <p:nvSpPr>
          <p:cNvPr id="186" name="Google Shape;186;p32"/>
          <p:cNvSpPr txBox="1"/>
          <p:nvPr>
            <p:ph type="title"/>
          </p:nvPr>
        </p:nvSpPr>
        <p:spPr>
          <a:xfrm>
            <a:off x="4662425" y="715725"/>
            <a:ext cx="4514400" cy="40908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sz="4500"/>
              <a:t>Disinformation: </a:t>
            </a:r>
            <a:r>
              <a:rPr b="0" lang="en" sz="2400">
                <a:latin typeface="Calibri"/>
                <a:ea typeface="Calibri"/>
                <a:cs typeface="Calibri"/>
                <a:sym typeface="Calibri"/>
              </a:rPr>
              <a:t>false or inaccurate information that is often designed to deceive or purposely misinform (but usually from a state actor or other well-funded source). </a:t>
            </a:r>
            <a:endParaRPr b="0" sz="2400">
              <a:latin typeface="Calibri"/>
              <a:ea typeface="Calibri"/>
              <a:cs typeface="Calibri"/>
              <a:sym typeface="Calibri"/>
            </a:endParaRPr>
          </a:p>
          <a:p>
            <a:pPr indent="0" lvl="0" marL="0" rtl="0" algn="l">
              <a:spcBef>
                <a:spcPts val="0"/>
              </a:spcBef>
              <a:spcAft>
                <a:spcPts val="0"/>
              </a:spcAft>
              <a:buNone/>
            </a:pPr>
            <a:r>
              <a:rPr lang="en" sz="4500"/>
              <a:t>  </a:t>
            </a:r>
            <a:endParaRPr sz="4500"/>
          </a:p>
          <a:p>
            <a:pPr indent="0" lvl="0" marL="0" rtl="0" algn="l">
              <a:spcBef>
                <a:spcPts val="0"/>
              </a:spcBef>
              <a:spcAft>
                <a:spcPts val="0"/>
              </a:spcAft>
              <a:buNone/>
            </a:pPr>
            <a:r>
              <a:t/>
            </a:r>
            <a:endParaRPr/>
          </a:p>
        </p:txBody>
      </p:sp>
      <p:sp>
        <p:nvSpPr>
          <p:cNvPr id="187" name="Google Shape;187;p32"/>
          <p:cNvSpPr txBox="1"/>
          <p:nvPr/>
        </p:nvSpPr>
        <p:spPr>
          <a:xfrm>
            <a:off x="333025" y="3792875"/>
            <a:ext cx="39594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dk1"/>
                </a:solidFill>
                <a:latin typeface="Source Sans Pro"/>
                <a:ea typeface="Source Sans Pro"/>
                <a:cs typeface="Source Sans Pro"/>
                <a:sym typeface="Source Sans Pro"/>
              </a:rPr>
              <a:t>^^We tend to use this one</a:t>
            </a:r>
            <a:endParaRPr sz="1700">
              <a:solidFill>
                <a:schemeClr val="dk1"/>
              </a:solidFill>
              <a:latin typeface="Source Sans Pro"/>
              <a:ea typeface="Source Sans Pro"/>
              <a:cs typeface="Source Sans Pro"/>
              <a:sym typeface="Source Sans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3"/>
          <p:cNvSpPr txBox="1"/>
          <p:nvPr>
            <p:ph type="title"/>
          </p:nvPr>
        </p:nvSpPr>
        <p:spPr>
          <a:xfrm>
            <a:off x="387900" y="555600"/>
            <a:ext cx="5295900" cy="755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Information Literacy at Illinois College</a:t>
            </a:r>
            <a:endParaRPr/>
          </a:p>
        </p:txBody>
      </p:sp>
      <p:sp>
        <p:nvSpPr>
          <p:cNvPr id="193" name="Google Shape;193;p33"/>
          <p:cNvSpPr txBox="1"/>
          <p:nvPr>
            <p:ph idx="1" type="body"/>
          </p:nvPr>
        </p:nvSpPr>
        <p:spPr>
          <a:xfrm>
            <a:off x="387900" y="1594025"/>
            <a:ext cx="4896300" cy="331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In 2020, we launched a multi-project </a:t>
            </a:r>
            <a:r>
              <a:rPr lang="en" sz="1500"/>
              <a:t>initiative</a:t>
            </a:r>
            <a:r>
              <a:rPr lang="en" sz="1500"/>
              <a:t> to teach students about information literacy and how it relates to thoughtful civic engagement.</a:t>
            </a:r>
            <a:endParaRPr sz="1500"/>
          </a:p>
          <a:p>
            <a:pPr indent="0" lvl="0" marL="0" rtl="0" algn="l">
              <a:spcBef>
                <a:spcPts val="1200"/>
              </a:spcBef>
              <a:spcAft>
                <a:spcPts val="0"/>
              </a:spcAft>
              <a:buNone/>
            </a:pPr>
            <a:r>
              <a:rPr lang="en" sz="1500"/>
              <a:t>This </a:t>
            </a:r>
            <a:r>
              <a:rPr lang="en" sz="1500"/>
              <a:t>initiative</a:t>
            </a:r>
            <a:r>
              <a:rPr lang="en" sz="1500"/>
              <a:t> includes:</a:t>
            </a:r>
            <a:endParaRPr sz="1500"/>
          </a:p>
          <a:p>
            <a:pPr indent="-323850" lvl="0" marL="457200" rtl="0" algn="l">
              <a:spcBef>
                <a:spcPts val="1200"/>
              </a:spcBef>
              <a:spcAft>
                <a:spcPts val="0"/>
              </a:spcAft>
              <a:buSzPts val="1500"/>
              <a:buChar char="●"/>
            </a:pPr>
            <a:r>
              <a:rPr lang="en" sz="1500"/>
              <a:t>Campus convocation in fall 2020</a:t>
            </a:r>
            <a:endParaRPr sz="1500"/>
          </a:p>
          <a:p>
            <a:pPr indent="-323850" lvl="0" marL="457200" rtl="0" algn="l">
              <a:spcBef>
                <a:spcPts val="0"/>
              </a:spcBef>
              <a:spcAft>
                <a:spcPts val="0"/>
              </a:spcAft>
              <a:buSzPts val="1500"/>
              <a:buChar char="●"/>
            </a:pPr>
            <a:r>
              <a:rPr lang="en" sz="1500"/>
              <a:t>A </a:t>
            </a:r>
            <a:r>
              <a:rPr lang="en" sz="1500" u="sng">
                <a:solidFill>
                  <a:schemeClr val="hlink"/>
                </a:solidFill>
                <a:hlinkClick r:id="rId3"/>
              </a:rPr>
              <a:t>LibGuide</a:t>
            </a:r>
            <a:r>
              <a:rPr lang="en" sz="1500"/>
              <a:t> hosted on the Schewe Library website</a:t>
            </a:r>
            <a:endParaRPr sz="1500"/>
          </a:p>
          <a:p>
            <a:pPr indent="-323850" lvl="0" marL="457200" rtl="0" algn="l">
              <a:spcBef>
                <a:spcPts val="0"/>
              </a:spcBef>
              <a:spcAft>
                <a:spcPts val="0"/>
              </a:spcAft>
              <a:buSzPts val="1500"/>
              <a:buChar char="●"/>
            </a:pPr>
            <a:r>
              <a:rPr lang="en" sz="1500"/>
              <a:t>Workshop series for first-year seminar courses in fall 2021</a:t>
            </a:r>
            <a:endParaRPr sz="1500"/>
          </a:p>
          <a:p>
            <a:pPr indent="-323850" lvl="0" marL="457200" rtl="0" algn="l">
              <a:spcBef>
                <a:spcPts val="0"/>
              </a:spcBef>
              <a:spcAft>
                <a:spcPts val="0"/>
              </a:spcAft>
              <a:buSzPts val="1500"/>
              <a:buChar char="●"/>
            </a:pPr>
            <a:r>
              <a:rPr lang="en" sz="1500"/>
              <a:t>Voter education table in fall 2022</a:t>
            </a:r>
            <a:endParaRPr sz="1500"/>
          </a:p>
          <a:p>
            <a:pPr indent="-323850" lvl="0" marL="457200" rtl="0" algn="l">
              <a:spcBef>
                <a:spcPts val="0"/>
              </a:spcBef>
              <a:spcAft>
                <a:spcPts val="0"/>
              </a:spcAft>
              <a:buSzPts val="1500"/>
              <a:buChar char="●"/>
            </a:pPr>
            <a:r>
              <a:rPr lang="en" sz="1500"/>
              <a:t>“Misinformation of the Month” flyer series</a:t>
            </a:r>
            <a:endParaRPr sz="1500"/>
          </a:p>
        </p:txBody>
      </p:sp>
      <p:pic>
        <p:nvPicPr>
          <p:cNvPr descr="A picture of Schewe Library in the fall. A two story brick building with a large portico. A blue sky is above, and fallen, brown oak leaves are in the foreground. " id="194" name="Google Shape;194;p33" title="Schewe Library"/>
          <p:cNvPicPr preferRelativeResize="0"/>
          <p:nvPr/>
        </p:nvPicPr>
        <p:blipFill>
          <a:blip r:embed="rId4">
            <a:alphaModFix/>
          </a:blip>
          <a:stretch>
            <a:fillRect/>
          </a:stretch>
        </p:blipFill>
        <p:spPr>
          <a:xfrm>
            <a:off x="5683800" y="904300"/>
            <a:ext cx="3195900" cy="35953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Initiative’s Learning Outcomes:</a:t>
            </a:r>
            <a:endParaRPr/>
          </a:p>
        </p:txBody>
      </p:sp>
      <p:sp>
        <p:nvSpPr>
          <p:cNvPr id="200" name="Google Shape;200;p3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help students identify misinformation and how they can do a quick and easy fact check</a:t>
            </a:r>
            <a:br>
              <a:rPr lang="en"/>
            </a:br>
            <a:endParaRPr/>
          </a:p>
          <a:p>
            <a:pPr indent="-342900" lvl="0" marL="457200" rtl="0" algn="l">
              <a:spcBef>
                <a:spcPts val="0"/>
              </a:spcBef>
              <a:spcAft>
                <a:spcPts val="0"/>
              </a:spcAft>
              <a:buSzPts val="1800"/>
              <a:buChar char="●"/>
            </a:pPr>
            <a:r>
              <a:rPr lang="en"/>
              <a:t>discuss with students the ways their online lives intersect with their communities</a:t>
            </a:r>
            <a:br>
              <a:rPr lang="en"/>
            </a:br>
            <a:endParaRPr/>
          </a:p>
          <a:p>
            <a:pPr indent="-342900" lvl="0" marL="457200" rtl="0" algn="l">
              <a:spcBef>
                <a:spcPts val="0"/>
              </a:spcBef>
              <a:spcAft>
                <a:spcPts val="0"/>
              </a:spcAft>
              <a:buSzPts val="1800"/>
              <a:buChar char="●"/>
            </a:pPr>
            <a:r>
              <a:rPr lang="en"/>
              <a:t>establish a connection between digital information literacy and civic engagement. How we understand information in our digital lives affects how we interact with our communities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